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entation.xml" ContentType="application/vnd.openxmlformats-officedocument.presentationml.presentation.main+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120.xml" ContentType="application/vnd.openxmlformats-officedocument.presentationml.slideLayou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layout4.xml" ContentType="application/vnd.openxmlformats-officedocument.drawingml.diagramLayout+xml"/>
  <Override PartName="/ppt/theme/theme7.xml" ContentType="application/vnd.openxmlformats-officedocument.theme+xml"/>
  <Override PartName="/ppt/theme/theme6.xml" ContentType="application/vnd.openxmlformats-officedocument.theme+xml"/>
  <Override PartName="/ppt/diagrams/quickStyle4.xml" ContentType="application/vnd.openxmlformats-officedocument.drawingml.diagramStyl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colors4.xml" ContentType="application/vnd.openxmlformats-officedocument.drawingml.diagramColors+xml"/>
  <Override PartName="/ppt/diagrams/drawing4.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1" r:id="rId3"/>
    <p:sldMasterId id="2147483738" r:id="rId4"/>
    <p:sldMasterId id="2147483764" r:id="rId5"/>
    <p:sldMasterId id="2147483777" r:id="rId6"/>
  </p:sldMasterIdLst>
  <p:notesMasterIdLst>
    <p:notesMasterId r:id="rId88"/>
  </p:notesMasterIdLst>
  <p:sldIdLst>
    <p:sldId id="256" r:id="rId7"/>
    <p:sldId id="262" r:id="rId8"/>
    <p:sldId id="265" r:id="rId9"/>
    <p:sldId id="2506" r:id="rId10"/>
    <p:sldId id="2507" r:id="rId11"/>
    <p:sldId id="2527" r:id="rId12"/>
    <p:sldId id="2509" r:id="rId13"/>
    <p:sldId id="2508" r:id="rId14"/>
    <p:sldId id="2520" r:id="rId15"/>
    <p:sldId id="257" r:id="rId16"/>
    <p:sldId id="258" r:id="rId17"/>
    <p:sldId id="259" r:id="rId18"/>
    <p:sldId id="2521" r:id="rId19"/>
    <p:sldId id="261" r:id="rId20"/>
    <p:sldId id="285" r:id="rId21"/>
    <p:sldId id="2522" r:id="rId22"/>
    <p:sldId id="263" r:id="rId23"/>
    <p:sldId id="2523" r:id="rId24"/>
    <p:sldId id="2524" r:id="rId25"/>
    <p:sldId id="266" r:id="rId26"/>
    <p:sldId id="267" r:id="rId27"/>
    <p:sldId id="2525" r:id="rId28"/>
    <p:sldId id="269" r:id="rId29"/>
    <p:sldId id="270" r:id="rId30"/>
    <p:sldId id="271" r:id="rId31"/>
    <p:sldId id="272" r:id="rId32"/>
    <p:sldId id="2526" r:id="rId33"/>
    <p:sldId id="274" r:id="rId34"/>
    <p:sldId id="275" r:id="rId35"/>
    <p:sldId id="276" r:id="rId36"/>
    <p:sldId id="277" r:id="rId37"/>
    <p:sldId id="278" r:id="rId38"/>
    <p:sldId id="279" r:id="rId39"/>
    <p:sldId id="280" r:id="rId40"/>
    <p:sldId id="281" r:id="rId41"/>
    <p:sldId id="282" r:id="rId42"/>
    <p:sldId id="283" r:id="rId43"/>
    <p:sldId id="284" r:id="rId44"/>
    <p:sldId id="2511" r:id="rId45"/>
    <p:sldId id="2512" r:id="rId46"/>
    <p:sldId id="264" r:id="rId47"/>
    <p:sldId id="980" r:id="rId48"/>
    <p:sldId id="981" r:id="rId49"/>
    <p:sldId id="984" r:id="rId50"/>
    <p:sldId id="986" r:id="rId51"/>
    <p:sldId id="675" r:id="rId52"/>
    <p:sldId id="676" r:id="rId53"/>
    <p:sldId id="982" r:id="rId54"/>
    <p:sldId id="977" r:id="rId55"/>
    <p:sldId id="978" r:id="rId56"/>
    <p:sldId id="268" r:id="rId57"/>
    <p:sldId id="2529" r:id="rId58"/>
    <p:sldId id="306" r:id="rId59"/>
    <p:sldId id="309" r:id="rId60"/>
    <p:sldId id="314" r:id="rId61"/>
    <p:sldId id="316" r:id="rId62"/>
    <p:sldId id="307" r:id="rId63"/>
    <p:sldId id="308" r:id="rId64"/>
    <p:sldId id="311" r:id="rId65"/>
    <p:sldId id="310" r:id="rId66"/>
    <p:sldId id="313" r:id="rId67"/>
    <p:sldId id="312" r:id="rId68"/>
    <p:sldId id="375" r:id="rId69"/>
    <p:sldId id="373" r:id="rId70"/>
    <p:sldId id="374" r:id="rId71"/>
    <p:sldId id="369" r:id="rId72"/>
    <p:sldId id="367" r:id="rId73"/>
    <p:sldId id="2530" r:id="rId74"/>
    <p:sldId id="273" r:id="rId75"/>
    <p:sldId id="2513" r:id="rId76"/>
    <p:sldId id="2514" r:id="rId77"/>
    <p:sldId id="2515" r:id="rId78"/>
    <p:sldId id="2517" r:id="rId79"/>
    <p:sldId id="317" r:id="rId80"/>
    <p:sldId id="2516" r:id="rId81"/>
    <p:sldId id="2518" r:id="rId82"/>
    <p:sldId id="2533" r:id="rId83"/>
    <p:sldId id="2534" r:id="rId84"/>
    <p:sldId id="2532" r:id="rId85"/>
    <p:sldId id="2531" r:id="rId86"/>
    <p:sldId id="290"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6D2"/>
    <a:srgbClr val="005EA4"/>
    <a:srgbClr val="003E6C"/>
    <a:srgbClr val="005BAB"/>
    <a:srgbClr val="96D076"/>
    <a:srgbClr val="79BC4B"/>
    <a:srgbClr val="98AAD7"/>
    <a:srgbClr val="71BF44"/>
    <a:srgbClr val="3AAF4A"/>
    <a:srgbClr val="16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47" d="100"/>
          <a:sy n="47" d="100"/>
        </p:scale>
        <p:origin x="77" y="8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viewProps" Target="viewProps.xml"/><Relationship Id="rId95" Type="http://schemas.openxmlformats.org/officeDocument/2006/relationships/customXml" Target="../customXml/item3.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diagrams/_rels/data1.xml.rels><?xml version="1.0" encoding="UTF-8" standalone="yes"?>
<Relationships xmlns="http://schemas.openxmlformats.org/package/2006/relationships"><Relationship Id="rId3" Type="http://schemas.openxmlformats.org/officeDocument/2006/relationships/hyperlink" Target="mailto:Lynn.Mohidin@state.mn.us" TargetMode="External"/><Relationship Id="rId2" Type="http://schemas.openxmlformats.org/officeDocument/2006/relationships/hyperlink" Target="mailto:Ahmed.Mohidin@state.mn.us" TargetMode="External"/><Relationship Id="rId1" Type="http://schemas.openxmlformats.org/officeDocument/2006/relationships/hyperlink" Target="mailto:Cory.Schmid@state.mn.u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Lynn.Mohidin@state.mn.us" TargetMode="External"/><Relationship Id="rId2" Type="http://schemas.openxmlformats.org/officeDocument/2006/relationships/hyperlink" Target="mailto:Ahmed.Mohidin@state.mn.us" TargetMode="External"/><Relationship Id="rId1" Type="http://schemas.openxmlformats.org/officeDocument/2006/relationships/hyperlink" Target="mailto:Cory.Schmid@state.mn.u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D4743-59F0-4442-AA7A-68FEB9F2403A}"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AFFC4D53-541F-4B4B-8012-4FE18B640F9B}">
      <dgm:prSet/>
      <dgm:spPr/>
      <dgm:t>
        <a:bodyPr/>
        <a:lstStyle/>
        <a:p>
          <a:pPr>
            <a:defRPr cap="all"/>
          </a:pPr>
          <a:r>
            <a:rPr lang="en-US" kern="1200" dirty="0"/>
            <a:t>Kay Tracy, Director, </a:t>
          </a:r>
          <a:r>
            <a:rPr lang="en-US" kern="1200" dirty="0">
              <a:latin typeface="Calibri"/>
              <a:ea typeface="+mn-ea"/>
              <a:cs typeface="+mn-cs"/>
            </a:rPr>
            <a:t>Kay.Tracy@state.mn.us</a:t>
          </a:r>
          <a:r>
            <a:rPr lang="en-US" kern="1200" dirty="0"/>
            <a:t> </a:t>
          </a:r>
        </a:p>
        <a:p>
          <a:pPr>
            <a:defRPr cap="all"/>
          </a:pPr>
          <a:r>
            <a:rPr lang="en-US" kern="1200" dirty="0"/>
            <a:t>651-259-7555</a:t>
          </a:r>
        </a:p>
      </dgm:t>
    </dgm:pt>
    <dgm:pt modelId="{2A9B605A-F8C8-4395-9039-EAA9568E3446}" type="parTrans" cxnId="{446D14F8-B358-4D7F-BD17-F18A9533ED9B}">
      <dgm:prSet/>
      <dgm:spPr/>
      <dgm:t>
        <a:bodyPr/>
        <a:lstStyle/>
        <a:p>
          <a:endParaRPr lang="en-US"/>
        </a:p>
      </dgm:t>
    </dgm:pt>
    <dgm:pt modelId="{08423857-3C85-4458-9935-47CFA669270D}" type="sibTrans" cxnId="{446D14F8-B358-4D7F-BD17-F18A9533ED9B}">
      <dgm:prSet/>
      <dgm:spPr/>
      <dgm:t>
        <a:bodyPr/>
        <a:lstStyle/>
        <a:p>
          <a:endParaRPr lang="en-US"/>
        </a:p>
      </dgm:t>
    </dgm:pt>
    <dgm:pt modelId="{5AA1A603-D77C-4A79-8F13-1EC280897FBB}">
      <dgm:prSet/>
      <dgm:spPr/>
      <dgm:t>
        <a:bodyPr/>
        <a:lstStyle/>
        <a:p>
          <a:pPr>
            <a:defRPr cap="all"/>
          </a:pPr>
          <a:r>
            <a:rPr lang="en-US" kern="1200"/>
            <a:t>Cory Schmid, Program Coordinator, </a:t>
          </a:r>
          <a:r>
            <a:rPr lang="en-US" kern="1200">
              <a:latin typeface="Calibri"/>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Cory.Schmid@state.mn.us</a:t>
          </a:r>
          <a:r>
            <a:rPr lang="en-US" kern="1200">
              <a:latin typeface="Calibri"/>
              <a:ea typeface="+mn-ea"/>
              <a:cs typeface="+mn-cs"/>
            </a:rPr>
            <a:t> </a:t>
          </a:r>
          <a:r>
            <a:rPr lang="en-US" kern="1200"/>
            <a:t>651-259-7541</a:t>
          </a:r>
        </a:p>
      </dgm:t>
    </dgm:pt>
    <dgm:pt modelId="{211AE9FE-EF84-4427-AFBB-AB18B152D667}" type="parTrans" cxnId="{0B76A831-6664-4901-80B6-264DF5D17213}">
      <dgm:prSet/>
      <dgm:spPr/>
      <dgm:t>
        <a:bodyPr/>
        <a:lstStyle/>
        <a:p>
          <a:endParaRPr lang="en-US"/>
        </a:p>
      </dgm:t>
    </dgm:pt>
    <dgm:pt modelId="{CA5704EE-13A7-4900-A983-BD5333AE28DE}" type="sibTrans" cxnId="{0B76A831-6664-4901-80B6-264DF5D17213}">
      <dgm:prSet/>
      <dgm:spPr/>
      <dgm:t>
        <a:bodyPr/>
        <a:lstStyle/>
        <a:p>
          <a:endParaRPr lang="en-US"/>
        </a:p>
      </dgm:t>
    </dgm:pt>
    <dgm:pt modelId="{D29DC742-D876-4EFA-A0CF-BE7D303240A9}">
      <dgm:prSet/>
      <dgm:spPr/>
      <dgm:t>
        <a:bodyPr/>
        <a:lstStyle/>
        <a:p>
          <a:pPr>
            <a:defRPr cap="all"/>
          </a:pPr>
          <a:r>
            <a:rPr lang="en-US"/>
            <a:t>Ahmed Mohidin, Program Coordinator, </a:t>
          </a:r>
          <a:r>
            <a:rPr lang="en-US">
              <a:hlinkClick xmlns:r="http://schemas.openxmlformats.org/officeDocument/2006/relationships" r:id="rId2">
                <a:extLst>
                  <a:ext uri="{A12FA001-AC4F-418D-AE19-62706E023703}">
                    <ahyp:hlinkClr xmlns:ahyp="http://schemas.microsoft.com/office/drawing/2018/hyperlinkcolor" val="tx"/>
                  </a:ext>
                </a:extLst>
              </a:hlinkClick>
            </a:rPr>
            <a:t>Ahmed.Mohidin@state.mn.us</a:t>
          </a:r>
          <a:r>
            <a:rPr lang="en-US"/>
            <a:t> 651-259-7515</a:t>
          </a:r>
        </a:p>
      </dgm:t>
    </dgm:pt>
    <dgm:pt modelId="{529009A9-F269-4487-888B-903DAE85998E}" type="parTrans" cxnId="{24A05F18-6613-4E15-BC4E-36894AD3CE85}">
      <dgm:prSet/>
      <dgm:spPr/>
      <dgm:t>
        <a:bodyPr/>
        <a:lstStyle/>
        <a:p>
          <a:endParaRPr lang="en-US"/>
        </a:p>
      </dgm:t>
    </dgm:pt>
    <dgm:pt modelId="{9DF92141-D788-47C3-9B8D-933327ECF55D}" type="sibTrans" cxnId="{24A05F18-6613-4E15-BC4E-36894AD3CE85}">
      <dgm:prSet/>
      <dgm:spPr/>
      <dgm:t>
        <a:bodyPr/>
        <a:lstStyle/>
        <a:p>
          <a:endParaRPr lang="en-US"/>
        </a:p>
      </dgm:t>
    </dgm:pt>
    <dgm:pt modelId="{64991403-408E-4D21-9029-6B6B117885C2}">
      <dgm:prSet/>
      <dgm:spPr/>
      <dgm:t>
        <a:bodyPr/>
        <a:lstStyle/>
        <a:p>
          <a:pPr>
            <a:defRPr cap="all"/>
          </a:pPr>
          <a:r>
            <a:rPr lang="en-US" dirty="0"/>
            <a:t>Lynn Douma , Program Coordinator, </a:t>
          </a:r>
          <a:r>
            <a:rPr lang="en-US" dirty="0">
              <a:hlinkClick xmlns:r="http://schemas.openxmlformats.org/officeDocument/2006/relationships" r:id="rId3">
                <a:extLst>
                  <a:ext uri="{A12FA001-AC4F-418D-AE19-62706E023703}">
                    <ahyp:hlinkClr xmlns:ahyp="http://schemas.microsoft.com/office/drawing/2018/hyperlinkcolor" val="tx"/>
                  </a:ext>
                </a:extLst>
              </a:hlinkClick>
            </a:rPr>
            <a:t>Lynn.douma@state.mn.us</a:t>
          </a:r>
          <a:r>
            <a:rPr lang="en-US" dirty="0"/>
            <a:t> 651-259-7536</a:t>
          </a:r>
        </a:p>
      </dgm:t>
    </dgm:pt>
    <dgm:pt modelId="{C15C574C-653F-4E43-AA5D-FB56F2D639A0}" type="parTrans" cxnId="{FA22ACA2-B13A-4C00-9C25-DBDEC0E31FBC}">
      <dgm:prSet/>
      <dgm:spPr/>
      <dgm:t>
        <a:bodyPr/>
        <a:lstStyle/>
        <a:p>
          <a:endParaRPr lang="en-US"/>
        </a:p>
      </dgm:t>
    </dgm:pt>
    <dgm:pt modelId="{0E6B2FA6-C70E-48A8-8B1A-C52B6D255083}" type="sibTrans" cxnId="{FA22ACA2-B13A-4C00-9C25-DBDEC0E31FBC}">
      <dgm:prSet/>
      <dgm:spPr/>
      <dgm:t>
        <a:bodyPr/>
        <a:lstStyle/>
        <a:p>
          <a:endParaRPr lang="en-US"/>
        </a:p>
      </dgm:t>
    </dgm:pt>
    <dgm:pt modelId="{44F5C887-FCCC-44D8-86CE-6CFD52BA9AFF}" type="pres">
      <dgm:prSet presAssocID="{E63D4743-59F0-4442-AA7A-68FEB9F2403A}" presName="diagram" presStyleCnt="0">
        <dgm:presLayoutVars>
          <dgm:dir/>
          <dgm:resizeHandles val="exact"/>
        </dgm:presLayoutVars>
      </dgm:prSet>
      <dgm:spPr/>
    </dgm:pt>
    <dgm:pt modelId="{FFD040F6-0260-41D0-BA7C-173F5645CBAC}" type="pres">
      <dgm:prSet presAssocID="{AFFC4D53-541F-4B4B-8012-4FE18B640F9B}" presName="node" presStyleLbl="node1" presStyleIdx="0" presStyleCnt="4" custScaleX="91296" custScaleY="89086" custLinFactNeighborX="93062" custLinFactNeighborY="-7824">
        <dgm:presLayoutVars>
          <dgm:bulletEnabled val="1"/>
        </dgm:presLayoutVars>
      </dgm:prSet>
      <dgm:spPr/>
    </dgm:pt>
    <dgm:pt modelId="{058BF285-5CC9-453D-A370-3CDB5EAC6E2A}" type="pres">
      <dgm:prSet presAssocID="{08423857-3C85-4458-9935-47CFA669270D}" presName="sibTrans" presStyleCnt="0"/>
      <dgm:spPr/>
    </dgm:pt>
    <dgm:pt modelId="{FE427257-AA1B-4F31-BE3A-E4D25923B448}" type="pres">
      <dgm:prSet presAssocID="{5AA1A603-D77C-4A79-8F13-1EC280897FBB}" presName="node" presStyleLbl="node1" presStyleIdx="1" presStyleCnt="4" custScaleX="83097" custLinFactX="15504" custLinFactY="7593" custLinFactNeighborX="100000" custLinFactNeighborY="100000">
        <dgm:presLayoutVars>
          <dgm:bulletEnabled val="1"/>
        </dgm:presLayoutVars>
      </dgm:prSet>
      <dgm:spPr/>
    </dgm:pt>
    <dgm:pt modelId="{8F1254E0-2693-4A24-9B96-AFFF8544637D}" type="pres">
      <dgm:prSet presAssocID="{CA5704EE-13A7-4900-A983-BD5333AE28DE}" presName="sibTrans" presStyleCnt="0"/>
      <dgm:spPr/>
    </dgm:pt>
    <dgm:pt modelId="{FBFB3FF3-A8CA-4271-93A3-7DFE2AFBBB81}" type="pres">
      <dgm:prSet presAssocID="{D29DC742-D876-4EFA-A0CF-BE7D303240A9}" presName="node" presStyleLbl="node1" presStyleIdx="2" presStyleCnt="4" custScaleX="83027" custLinFactY="6521" custLinFactNeighborX="-97196" custLinFactNeighborY="100000">
        <dgm:presLayoutVars>
          <dgm:bulletEnabled val="1"/>
        </dgm:presLayoutVars>
      </dgm:prSet>
      <dgm:spPr/>
    </dgm:pt>
    <dgm:pt modelId="{6928D034-5D9C-4DF3-8DA2-6F7DD2D58502}" type="pres">
      <dgm:prSet presAssocID="{9DF92141-D788-47C3-9B8D-933327ECF55D}" presName="sibTrans" presStyleCnt="0"/>
      <dgm:spPr/>
    </dgm:pt>
    <dgm:pt modelId="{331819C4-4038-46EE-B819-32F227506645}" type="pres">
      <dgm:prSet presAssocID="{64991403-408E-4D21-9029-6B6B117885C2}" presName="node" presStyleLbl="node1" presStyleIdx="3" presStyleCnt="4" custScaleX="84277" custLinFactX="-8356" custLinFactNeighborX="-100000" custLinFactNeighborY="-8778">
        <dgm:presLayoutVars>
          <dgm:bulletEnabled val="1"/>
        </dgm:presLayoutVars>
      </dgm:prSet>
      <dgm:spPr/>
    </dgm:pt>
  </dgm:ptLst>
  <dgm:cxnLst>
    <dgm:cxn modelId="{B6EFD312-4787-4DC9-80B4-CA26176071E3}" type="presOf" srcId="{AFFC4D53-541F-4B4B-8012-4FE18B640F9B}" destId="{FFD040F6-0260-41D0-BA7C-173F5645CBAC}" srcOrd="0" destOrd="0" presId="urn:microsoft.com/office/officeart/2005/8/layout/default"/>
    <dgm:cxn modelId="{24A05F18-6613-4E15-BC4E-36894AD3CE85}" srcId="{E63D4743-59F0-4442-AA7A-68FEB9F2403A}" destId="{D29DC742-D876-4EFA-A0CF-BE7D303240A9}" srcOrd="2" destOrd="0" parTransId="{529009A9-F269-4487-888B-903DAE85998E}" sibTransId="{9DF92141-D788-47C3-9B8D-933327ECF55D}"/>
    <dgm:cxn modelId="{AB82071A-45D8-420B-A317-D361D1923C87}" type="presOf" srcId="{D29DC742-D876-4EFA-A0CF-BE7D303240A9}" destId="{FBFB3FF3-A8CA-4271-93A3-7DFE2AFBBB81}" srcOrd="0" destOrd="0" presId="urn:microsoft.com/office/officeart/2005/8/layout/default"/>
    <dgm:cxn modelId="{0B76A831-6664-4901-80B6-264DF5D17213}" srcId="{E63D4743-59F0-4442-AA7A-68FEB9F2403A}" destId="{5AA1A603-D77C-4A79-8F13-1EC280897FBB}" srcOrd="1" destOrd="0" parTransId="{211AE9FE-EF84-4427-AFBB-AB18B152D667}" sibTransId="{CA5704EE-13A7-4900-A983-BD5333AE28DE}"/>
    <dgm:cxn modelId="{D3D2355B-61AC-40CC-85FD-6C86F26FC48E}" type="presOf" srcId="{5AA1A603-D77C-4A79-8F13-1EC280897FBB}" destId="{FE427257-AA1B-4F31-BE3A-E4D25923B448}" srcOrd="0" destOrd="0" presId="urn:microsoft.com/office/officeart/2005/8/layout/default"/>
    <dgm:cxn modelId="{4A971B95-01DD-4D57-8D43-15786A208053}" type="presOf" srcId="{64991403-408E-4D21-9029-6B6B117885C2}" destId="{331819C4-4038-46EE-B819-32F227506645}" srcOrd="0" destOrd="0" presId="urn:microsoft.com/office/officeart/2005/8/layout/default"/>
    <dgm:cxn modelId="{FA22ACA2-B13A-4C00-9C25-DBDEC0E31FBC}" srcId="{E63D4743-59F0-4442-AA7A-68FEB9F2403A}" destId="{64991403-408E-4D21-9029-6B6B117885C2}" srcOrd="3" destOrd="0" parTransId="{C15C574C-653F-4E43-AA5D-FB56F2D639A0}" sibTransId="{0E6B2FA6-C70E-48A8-8B1A-C52B6D255083}"/>
    <dgm:cxn modelId="{D77633F0-F20E-4A70-9D2A-C34A53330A0D}" type="presOf" srcId="{E63D4743-59F0-4442-AA7A-68FEB9F2403A}" destId="{44F5C887-FCCC-44D8-86CE-6CFD52BA9AFF}" srcOrd="0" destOrd="0" presId="urn:microsoft.com/office/officeart/2005/8/layout/default"/>
    <dgm:cxn modelId="{446D14F8-B358-4D7F-BD17-F18A9533ED9B}" srcId="{E63D4743-59F0-4442-AA7A-68FEB9F2403A}" destId="{AFFC4D53-541F-4B4B-8012-4FE18B640F9B}" srcOrd="0" destOrd="0" parTransId="{2A9B605A-F8C8-4395-9039-EAA9568E3446}" sibTransId="{08423857-3C85-4458-9935-47CFA669270D}"/>
    <dgm:cxn modelId="{55D8886E-8C5D-4C02-9350-19BB762460C8}" type="presParOf" srcId="{44F5C887-FCCC-44D8-86CE-6CFD52BA9AFF}" destId="{FFD040F6-0260-41D0-BA7C-173F5645CBAC}" srcOrd="0" destOrd="0" presId="urn:microsoft.com/office/officeart/2005/8/layout/default"/>
    <dgm:cxn modelId="{7DC31B52-BE75-4BFB-B7C2-2CF5D261974D}" type="presParOf" srcId="{44F5C887-FCCC-44D8-86CE-6CFD52BA9AFF}" destId="{058BF285-5CC9-453D-A370-3CDB5EAC6E2A}" srcOrd="1" destOrd="0" presId="urn:microsoft.com/office/officeart/2005/8/layout/default"/>
    <dgm:cxn modelId="{6D332C4D-1A24-4014-8A92-485CE73E1D5E}" type="presParOf" srcId="{44F5C887-FCCC-44D8-86CE-6CFD52BA9AFF}" destId="{FE427257-AA1B-4F31-BE3A-E4D25923B448}" srcOrd="2" destOrd="0" presId="urn:microsoft.com/office/officeart/2005/8/layout/default"/>
    <dgm:cxn modelId="{2206B0B1-EDE0-4E6F-8DB4-D2432DA1DA4C}" type="presParOf" srcId="{44F5C887-FCCC-44D8-86CE-6CFD52BA9AFF}" destId="{8F1254E0-2693-4A24-9B96-AFFF8544637D}" srcOrd="3" destOrd="0" presId="urn:microsoft.com/office/officeart/2005/8/layout/default"/>
    <dgm:cxn modelId="{B0605CD2-1CDE-4C27-BFF0-429A5CC04E78}" type="presParOf" srcId="{44F5C887-FCCC-44D8-86CE-6CFD52BA9AFF}" destId="{FBFB3FF3-A8CA-4271-93A3-7DFE2AFBBB81}" srcOrd="4" destOrd="0" presId="urn:microsoft.com/office/officeart/2005/8/layout/default"/>
    <dgm:cxn modelId="{54D8EC05-5333-477F-A9DC-BE113D56B2CC}" type="presParOf" srcId="{44F5C887-FCCC-44D8-86CE-6CFD52BA9AFF}" destId="{6928D034-5D9C-4DF3-8DA2-6F7DD2D58502}" srcOrd="5" destOrd="0" presId="urn:microsoft.com/office/officeart/2005/8/layout/default"/>
    <dgm:cxn modelId="{04A05244-7401-47C5-ABC5-2187B63CEE51}" type="presParOf" srcId="{44F5C887-FCCC-44D8-86CE-6CFD52BA9AFF}" destId="{331819C4-4038-46EE-B819-32F22750664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35F09-501A-42AB-B3CA-17A4D1B1BCB0}"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007EC6DE-B50C-4925-B62C-B8FC3277E88E}">
      <dgm:prSet/>
      <dgm:spPr/>
      <dgm:t>
        <a:bodyPr/>
        <a:lstStyle/>
        <a:p>
          <a:r>
            <a:rPr lang="en-US"/>
            <a:t>The Workforce Innovation and Opportunity Act Youth Formula Grant program provides comprehensive employment and training services to opportunity youth, including (but not limited to) work-based learning, an introduction to career pathways, attainment of recognized credentials and support services.</a:t>
          </a:r>
        </a:p>
      </dgm:t>
    </dgm:pt>
    <dgm:pt modelId="{791817BA-5820-46A4-965B-336A47DB2047}" type="parTrans" cxnId="{FD71BB36-4C82-4B30-9298-5B16E9D9AB0D}">
      <dgm:prSet/>
      <dgm:spPr/>
      <dgm:t>
        <a:bodyPr/>
        <a:lstStyle/>
        <a:p>
          <a:endParaRPr lang="en-US"/>
        </a:p>
      </dgm:t>
    </dgm:pt>
    <dgm:pt modelId="{729F30DF-9B58-4DC3-8151-DEE9D1D23AA1}" type="sibTrans" cxnId="{FD71BB36-4C82-4B30-9298-5B16E9D9AB0D}">
      <dgm:prSet/>
      <dgm:spPr/>
      <dgm:t>
        <a:bodyPr/>
        <a:lstStyle/>
        <a:p>
          <a:endParaRPr lang="en-US"/>
        </a:p>
      </dgm:t>
    </dgm:pt>
    <dgm:pt modelId="{9231F153-1CFF-49C1-8CE8-A33EFEB48064}">
      <dgm:prSet/>
      <dgm:spPr/>
      <dgm:t>
        <a:bodyPr/>
        <a:lstStyle/>
        <a:p>
          <a:r>
            <a:rPr lang="en-US"/>
            <a:t>WIOA Youth participants are at-risk youth ages 16-24 who are not attending any school, and in-school youth ages 14-21 who are low-income and at-risk. </a:t>
          </a:r>
        </a:p>
      </dgm:t>
    </dgm:pt>
    <dgm:pt modelId="{8D77BF89-2C8A-414A-9670-3C91BC884859}" type="parTrans" cxnId="{AF2A49F4-F418-4772-A946-EA333E401823}">
      <dgm:prSet/>
      <dgm:spPr/>
      <dgm:t>
        <a:bodyPr/>
        <a:lstStyle/>
        <a:p>
          <a:endParaRPr lang="en-US"/>
        </a:p>
      </dgm:t>
    </dgm:pt>
    <dgm:pt modelId="{787C3959-4758-4D53-81FE-2FD4D12296E7}" type="sibTrans" cxnId="{AF2A49F4-F418-4772-A946-EA333E401823}">
      <dgm:prSet/>
      <dgm:spPr/>
      <dgm:t>
        <a:bodyPr/>
        <a:lstStyle/>
        <a:p>
          <a:endParaRPr lang="en-US"/>
        </a:p>
      </dgm:t>
    </dgm:pt>
    <dgm:pt modelId="{B05A873E-44FB-4BD1-873F-FD3AE1FE5CFA}" type="pres">
      <dgm:prSet presAssocID="{1BA35F09-501A-42AB-B3CA-17A4D1B1BCB0}" presName="vert0" presStyleCnt="0">
        <dgm:presLayoutVars>
          <dgm:dir/>
          <dgm:animOne val="branch"/>
          <dgm:animLvl val="lvl"/>
        </dgm:presLayoutVars>
      </dgm:prSet>
      <dgm:spPr/>
    </dgm:pt>
    <dgm:pt modelId="{95FACBD6-E4A0-4236-80E4-37B7A223C235}" type="pres">
      <dgm:prSet presAssocID="{007EC6DE-B50C-4925-B62C-B8FC3277E88E}" presName="thickLine" presStyleLbl="alignNode1" presStyleIdx="0" presStyleCnt="2"/>
      <dgm:spPr/>
    </dgm:pt>
    <dgm:pt modelId="{BE76F0D1-3F41-4221-B735-1E2936E79DE1}" type="pres">
      <dgm:prSet presAssocID="{007EC6DE-B50C-4925-B62C-B8FC3277E88E}" presName="horz1" presStyleCnt="0"/>
      <dgm:spPr/>
    </dgm:pt>
    <dgm:pt modelId="{893B8546-42C2-438A-9243-C1D18A0814C1}" type="pres">
      <dgm:prSet presAssocID="{007EC6DE-B50C-4925-B62C-B8FC3277E88E}" presName="tx1" presStyleLbl="revTx" presStyleIdx="0" presStyleCnt="2"/>
      <dgm:spPr/>
    </dgm:pt>
    <dgm:pt modelId="{4DB193B8-4683-4222-94FD-B0B7910606AA}" type="pres">
      <dgm:prSet presAssocID="{007EC6DE-B50C-4925-B62C-B8FC3277E88E}" presName="vert1" presStyleCnt="0"/>
      <dgm:spPr/>
    </dgm:pt>
    <dgm:pt modelId="{E8D0A7A5-5901-4AF1-906A-2F553CED2DB7}" type="pres">
      <dgm:prSet presAssocID="{9231F153-1CFF-49C1-8CE8-A33EFEB48064}" presName="thickLine" presStyleLbl="alignNode1" presStyleIdx="1" presStyleCnt="2"/>
      <dgm:spPr/>
    </dgm:pt>
    <dgm:pt modelId="{7A1BCAA2-5C2A-4D1F-A8F1-B8402D327266}" type="pres">
      <dgm:prSet presAssocID="{9231F153-1CFF-49C1-8CE8-A33EFEB48064}" presName="horz1" presStyleCnt="0"/>
      <dgm:spPr/>
    </dgm:pt>
    <dgm:pt modelId="{B18A7138-640A-482C-A10F-97F7A9FE87F9}" type="pres">
      <dgm:prSet presAssocID="{9231F153-1CFF-49C1-8CE8-A33EFEB48064}" presName="tx1" presStyleLbl="revTx" presStyleIdx="1" presStyleCnt="2"/>
      <dgm:spPr/>
    </dgm:pt>
    <dgm:pt modelId="{160908BA-B9A0-46AD-BCCB-3041E5EC436D}" type="pres">
      <dgm:prSet presAssocID="{9231F153-1CFF-49C1-8CE8-A33EFEB48064}" presName="vert1" presStyleCnt="0"/>
      <dgm:spPr/>
    </dgm:pt>
  </dgm:ptLst>
  <dgm:cxnLst>
    <dgm:cxn modelId="{FD71BB36-4C82-4B30-9298-5B16E9D9AB0D}" srcId="{1BA35F09-501A-42AB-B3CA-17A4D1B1BCB0}" destId="{007EC6DE-B50C-4925-B62C-B8FC3277E88E}" srcOrd="0" destOrd="0" parTransId="{791817BA-5820-46A4-965B-336A47DB2047}" sibTransId="{729F30DF-9B58-4DC3-8151-DEE9D1D23AA1}"/>
    <dgm:cxn modelId="{66A09E5D-CFAA-4034-AA14-5910B17A1719}" type="presOf" srcId="{1BA35F09-501A-42AB-B3CA-17A4D1B1BCB0}" destId="{B05A873E-44FB-4BD1-873F-FD3AE1FE5CFA}" srcOrd="0" destOrd="0" presId="urn:microsoft.com/office/officeart/2008/layout/LinedList"/>
    <dgm:cxn modelId="{F78F7C57-B2C7-4016-BBC7-86A111D86847}" type="presOf" srcId="{9231F153-1CFF-49C1-8CE8-A33EFEB48064}" destId="{B18A7138-640A-482C-A10F-97F7A9FE87F9}" srcOrd="0" destOrd="0" presId="urn:microsoft.com/office/officeart/2008/layout/LinedList"/>
    <dgm:cxn modelId="{E73C47AB-1F05-42C0-805E-5BB05D95D66A}" type="presOf" srcId="{007EC6DE-B50C-4925-B62C-B8FC3277E88E}" destId="{893B8546-42C2-438A-9243-C1D18A0814C1}" srcOrd="0" destOrd="0" presId="urn:microsoft.com/office/officeart/2008/layout/LinedList"/>
    <dgm:cxn modelId="{AF2A49F4-F418-4772-A946-EA333E401823}" srcId="{1BA35F09-501A-42AB-B3CA-17A4D1B1BCB0}" destId="{9231F153-1CFF-49C1-8CE8-A33EFEB48064}" srcOrd="1" destOrd="0" parTransId="{8D77BF89-2C8A-414A-9670-3C91BC884859}" sibTransId="{787C3959-4758-4D53-81FE-2FD4D12296E7}"/>
    <dgm:cxn modelId="{382984B8-461A-4BEF-BCE9-8CB7B628FF8A}" type="presParOf" srcId="{B05A873E-44FB-4BD1-873F-FD3AE1FE5CFA}" destId="{95FACBD6-E4A0-4236-80E4-37B7A223C235}" srcOrd="0" destOrd="0" presId="urn:microsoft.com/office/officeart/2008/layout/LinedList"/>
    <dgm:cxn modelId="{4E9AB769-1870-4F32-9B8D-282AACA04061}" type="presParOf" srcId="{B05A873E-44FB-4BD1-873F-FD3AE1FE5CFA}" destId="{BE76F0D1-3F41-4221-B735-1E2936E79DE1}" srcOrd="1" destOrd="0" presId="urn:microsoft.com/office/officeart/2008/layout/LinedList"/>
    <dgm:cxn modelId="{CC044576-45D2-493D-A0D0-A72FD69C6D64}" type="presParOf" srcId="{BE76F0D1-3F41-4221-B735-1E2936E79DE1}" destId="{893B8546-42C2-438A-9243-C1D18A0814C1}" srcOrd="0" destOrd="0" presId="urn:microsoft.com/office/officeart/2008/layout/LinedList"/>
    <dgm:cxn modelId="{D6149DCD-90E1-4EF3-BDB8-56F06F090B97}" type="presParOf" srcId="{BE76F0D1-3F41-4221-B735-1E2936E79DE1}" destId="{4DB193B8-4683-4222-94FD-B0B7910606AA}" srcOrd="1" destOrd="0" presId="urn:microsoft.com/office/officeart/2008/layout/LinedList"/>
    <dgm:cxn modelId="{E65F078D-7276-4533-8AE3-515C5207C0EE}" type="presParOf" srcId="{B05A873E-44FB-4BD1-873F-FD3AE1FE5CFA}" destId="{E8D0A7A5-5901-4AF1-906A-2F553CED2DB7}" srcOrd="2" destOrd="0" presId="urn:microsoft.com/office/officeart/2008/layout/LinedList"/>
    <dgm:cxn modelId="{1F52B6DB-0F93-4720-A001-43AD028DD048}" type="presParOf" srcId="{B05A873E-44FB-4BD1-873F-FD3AE1FE5CFA}" destId="{7A1BCAA2-5C2A-4D1F-A8F1-B8402D327266}" srcOrd="3" destOrd="0" presId="urn:microsoft.com/office/officeart/2008/layout/LinedList"/>
    <dgm:cxn modelId="{61B167E9-47CB-4FCF-8926-8E62C884EB5C}" type="presParOf" srcId="{7A1BCAA2-5C2A-4D1F-A8F1-B8402D327266}" destId="{B18A7138-640A-482C-A10F-97F7A9FE87F9}" srcOrd="0" destOrd="0" presId="urn:microsoft.com/office/officeart/2008/layout/LinedList"/>
    <dgm:cxn modelId="{AFEF5805-D0F7-403C-8466-97F8AD9F46A6}" type="presParOf" srcId="{7A1BCAA2-5C2A-4D1F-A8F1-B8402D327266}" destId="{160908BA-B9A0-46AD-BCCB-3041E5EC436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926055-41C1-4B9C-BCF2-9E8D6DF55829}"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AF6AE082-3A0B-4A94-BC32-4221F8B0F1F8}">
      <dgm:prSet/>
      <dgm:spPr/>
      <dgm:t>
        <a:bodyPr/>
        <a:lstStyle/>
        <a:p>
          <a:r>
            <a:rPr lang="en-US" b="1"/>
            <a:t>All youth served in both Federal and State funded youth programs at DEED often face multiple barriers to self-sufficiency including: </a:t>
          </a:r>
          <a:endParaRPr lang="en-US"/>
        </a:p>
      </dgm:t>
    </dgm:pt>
    <dgm:pt modelId="{4D03E8CD-3F2B-492C-B07E-C828BFA7F60A}" type="parTrans" cxnId="{70A438C5-FF27-4CFA-86E8-151E66BE06A0}">
      <dgm:prSet/>
      <dgm:spPr/>
      <dgm:t>
        <a:bodyPr/>
        <a:lstStyle/>
        <a:p>
          <a:endParaRPr lang="en-US"/>
        </a:p>
      </dgm:t>
    </dgm:pt>
    <dgm:pt modelId="{D064ED81-F560-47F6-95F6-B49C2FC5A4C2}" type="sibTrans" cxnId="{70A438C5-FF27-4CFA-86E8-151E66BE06A0}">
      <dgm:prSet/>
      <dgm:spPr/>
      <dgm:t>
        <a:bodyPr/>
        <a:lstStyle/>
        <a:p>
          <a:endParaRPr lang="en-US"/>
        </a:p>
      </dgm:t>
    </dgm:pt>
    <dgm:pt modelId="{CF83A779-2F40-4DFB-A578-B8815E336440}">
      <dgm:prSet/>
      <dgm:spPr/>
      <dgm:t>
        <a:bodyPr/>
        <a:lstStyle/>
        <a:p>
          <a:r>
            <a:rPr lang="en-US"/>
            <a:t>Economically disadvantaged;</a:t>
          </a:r>
        </a:p>
      </dgm:t>
    </dgm:pt>
    <dgm:pt modelId="{403B3F3F-E214-400B-BC74-0576016BD245}" type="parTrans" cxnId="{6B0DB6F4-238A-48C4-8725-09CC21BB2269}">
      <dgm:prSet/>
      <dgm:spPr/>
      <dgm:t>
        <a:bodyPr/>
        <a:lstStyle/>
        <a:p>
          <a:endParaRPr lang="en-US"/>
        </a:p>
      </dgm:t>
    </dgm:pt>
    <dgm:pt modelId="{0F003B19-D6C2-482E-AACC-9A2CF4DCD2A7}" type="sibTrans" cxnId="{6B0DB6F4-238A-48C4-8725-09CC21BB2269}">
      <dgm:prSet/>
      <dgm:spPr/>
      <dgm:t>
        <a:bodyPr/>
        <a:lstStyle/>
        <a:p>
          <a:endParaRPr lang="en-US"/>
        </a:p>
      </dgm:t>
    </dgm:pt>
    <dgm:pt modelId="{DEA9F971-EDF3-4E8B-AB5C-E490654C2C06}">
      <dgm:prSet/>
      <dgm:spPr/>
      <dgm:t>
        <a:bodyPr/>
        <a:lstStyle/>
        <a:p>
          <a:r>
            <a:rPr lang="en-US" dirty="0"/>
            <a:t>Pregnant or parenting youth;</a:t>
          </a:r>
        </a:p>
      </dgm:t>
    </dgm:pt>
    <dgm:pt modelId="{5B905AEB-2231-4A9B-B3E4-8C71C1601639}" type="parTrans" cxnId="{AF5A4261-77BE-4980-94FB-A6FE7AAFE5EB}">
      <dgm:prSet/>
      <dgm:spPr/>
      <dgm:t>
        <a:bodyPr/>
        <a:lstStyle/>
        <a:p>
          <a:endParaRPr lang="en-US"/>
        </a:p>
      </dgm:t>
    </dgm:pt>
    <dgm:pt modelId="{619528B8-138D-47A2-909C-8654869BCDB9}" type="sibTrans" cxnId="{AF5A4261-77BE-4980-94FB-A6FE7AAFE5EB}">
      <dgm:prSet/>
      <dgm:spPr/>
      <dgm:t>
        <a:bodyPr/>
        <a:lstStyle/>
        <a:p>
          <a:endParaRPr lang="en-US"/>
        </a:p>
      </dgm:t>
    </dgm:pt>
    <dgm:pt modelId="{210A57CF-9C0A-4FD4-98D1-A433ED86444D}">
      <dgm:prSet/>
      <dgm:spPr/>
      <dgm:t>
        <a:bodyPr/>
        <a:lstStyle/>
        <a:p>
          <a:r>
            <a:rPr lang="en-US"/>
            <a:t>Youth with limited English proficiency;</a:t>
          </a:r>
        </a:p>
      </dgm:t>
    </dgm:pt>
    <dgm:pt modelId="{DCE38B8F-C16F-404F-B252-6C6849B6A321}" type="parTrans" cxnId="{0E33F264-3F3A-4EAC-866B-5D2FF2C33F78}">
      <dgm:prSet/>
      <dgm:spPr/>
      <dgm:t>
        <a:bodyPr/>
        <a:lstStyle/>
        <a:p>
          <a:endParaRPr lang="en-US"/>
        </a:p>
      </dgm:t>
    </dgm:pt>
    <dgm:pt modelId="{4BC463F1-B419-4036-9FB8-9C68FDBC8B61}" type="sibTrans" cxnId="{0E33F264-3F3A-4EAC-866B-5D2FF2C33F78}">
      <dgm:prSet/>
      <dgm:spPr/>
      <dgm:t>
        <a:bodyPr/>
        <a:lstStyle/>
        <a:p>
          <a:endParaRPr lang="en-US"/>
        </a:p>
      </dgm:t>
    </dgm:pt>
    <dgm:pt modelId="{531044BA-C50C-4041-ADC3-6979F998F471}">
      <dgm:prSet/>
      <dgm:spPr/>
      <dgm:t>
        <a:bodyPr/>
        <a:lstStyle/>
        <a:p>
          <a:r>
            <a:rPr lang="en-US"/>
            <a:t>Potential (or actual) secondary school dropouts;</a:t>
          </a:r>
        </a:p>
      </dgm:t>
    </dgm:pt>
    <dgm:pt modelId="{D8A80F2A-5E4B-4DF5-B560-1703A7A3E105}" type="parTrans" cxnId="{DA014FED-5C33-4339-81BD-5D7A3A1D0C63}">
      <dgm:prSet/>
      <dgm:spPr/>
      <dgm:t>
        <a:bodyPr/>
        <a:lstStyle/>
        <a:p>
          <a:endParaRPr lang="en-US"/>
        </a:p>
      </dgm:t>
    </dgm:pt>
    <dgm:pt modelId="{0407FC43-DF92-408E-8D00-1D21AEBBA57D}" type="sibTrans" cxnId="{DA014FED-5C33-4339-81BD-5D7A3A1D0C63}">
      <dgm:prSet/>
      <dgm:spPr/>
      <dgm:t>
        <a:bodyPr/>
        <a:lstStyle/>
        <a:p>
          <a:endParaRPr lang="en-US"/>
        </a:p>
      </dgm:t>
    </dgm:pt>
    <dgm:pt modelId="{006BFB11-7DBE-48BC-AE34-FA48CF536334}">
      <dgm:prSet/>
      <dgm:spPr/>
      <dgm:t>
        <a:bodyPr/>
        <a:lstStyle/>
        <a:p>
          <a:r>
            <a:rPr lang="en-US"/>
            <a:t>Youth offenders;</a:t>
          </a:r>
        </a:p>
      </dgm:t>
    </dgm:pt>
    <dgm:pt modelId="{B8A9BDA8-048A-4339-B70F-9D46D0D025ED}" type="parTrans" cxnId="{4DDB4C12-96D4-43C5-ADBE-AF3C036E3D76}">
      <dgm:prSet/>
      <dgm:spPr/>
      <dgm:t>
        <a:bodyPr/>
        <a:lstStyle/>
        <a:p>
          <a:endParaRPr lang="en-US"/>
        </a:p>
      </dgm:t>
    </dgm:pt>
    <dgm:pt modelId="{820D5C0B-9325-4E96-88F5-A6175CBBE12A}" type="sibTrans" cxnId="{4DDB4C12-96D4-43C5-ADBE-AF3C036E3D76}">
      <dgm:prSet/>
      <dgm:spPr/>
      <dgm:t>
        <a:bodyPr/>
        <a:lstStyle/>
        <a:p>
          <a:endParaRPr lang="en-US"/>
        </a:p>
      </dgm:t>
    </dgm:pt>
    <dgm:pt modelId="{5CFC82F2-AA5A-4214-B880-E2AA7AB2885C}">
      <dgm:prSet/>
      <dgm:spPr/>
      <dgm:t>
        <a:bodyPr/>
        <a:lstStyle/>
        <a:p>
          <a:r>
            <a:rPr lang="en-US"/>
            <a:t>Public assistance recipients;</a:t>
          </a:r>
        </a:p>
      </dgm:t>
    </dgm:pt>
    <dgm:pt modelId="{881B048B-6497-42B3-BAE3-CB38837CAD3B}" type="parTrans" cxnId="{9D37CC8B-D008-4EC0-BF4A-673208662827}">
      <dgm:prSet/>
      <dgm:spPr/>
      <dgm:t>
        <a:bodyPr/>
        <a:lstStyle/>
        <a:p>
          <a:endParaRPr lang="en-US"/>
        </a:p>
      </dgm:t>
    </dgm:pt>
    <dgm:pt modelId="{9E65BD24-C73B-4FE6-95F4-F2C6285D48A7}" type="sibTrans" cxnId="{9D37CC8B-D008-4EC0-BF4A-673208662827}">
      <dgm:prSet/>
      <dgm:spPr/>
      <dgm:t>
        <a:bodyPr/>
        <a:lstStyle/>
        <a:p>
          <a:endParaRPr lang="en-US"/>
        </a:p>
      </dgm:t>
    </dgm:pt>
    <dgm:pt modelId="{368C3292-BA05-4E1D-93CA-0C1B72FCF293}">
      <dgm:prSet/>
      <dgm:spPr/>
      <dgm:t>
        <a:bodyPr/>
        <a:lstStyle/>
        <a:p>
          <a:r>
            <a:rPr lang="en-US"/>
            <a:t>Youth with disabilities (including learning disabilities);</a:t>
          </a:r>
        </a:p>
      </dgm:t>
    </dgm:pt>
    <dgm:pt modelId="{1D264D38-AAE0-4678-AC7E-304E2F053A61}" type="parTrans" cxnId="{ADD7996F-8F72-454E-BFC6-CF018B2F1D6E}">
      <dgm:prSet/>
      <dgm:spPr/>
      <dgm:t>
        <a:bodyPr/>
        <a:lstStyle/>
        <a:p>
          <a:endParaRPr lang="en-US"/>
        </a:p>
      </dgm:t>
    </dgm:pt>
    <dgm:pt modelId="{AD5B1CEA-89D9-4F2B-8D64-0F9DCE0DD61B}" type="sibTrans" cxnId="{ADD7996F-8F72-454E-BFC6-CF018B2F1D6E}">
      <dgm:prSet/>
      <dgm:spPr/>
      <dgm:t>
        <a:bodyPr/>
        <a:lstStyle/>
        <a:p>
          <a:endParaRPr lang="en-US"/>
        </a:p>
      </dgm:t>
    </dgm:pt>
    <dgm:pt modelId="{9D6A6C41-521D-441C-8FAD-42D6E9189773}" type="pres">
      <dgm:prSet presAssocID="{73926055-41C1-4B9C-BCF2-9E8D6DF55829}" presName="vert0" presStyleCnt="0">
        <dgm:presLayoutVars>
          <dgm:dir/>
          <dgm:animOne val="branch"/>
          <dgm:animLvl val="lvl"/>
        </dgm:presLayoutVars>
      </dgm:prSet>
      <dgm:spPr/>
    </dgm:pt>
    <dgm:pt modelId="{CDC5BF0F-CD2E-4540-9406-5A6AF1F5B6AB}" type="pres">
      <dgm:prSet presAssocID="{AF6AE082-3A0B-4A94-BC32-4221F8B0F1F8}" presName="thickLine" presStyleLbl="alignNode1" presStyleIdx="0" presStyleCnt="8"/>
      <dgm:spPr/>
    </dgm:pt>
    <dgm:pt modelId="{CB70ABDC-B380-441F-81BE-C55606B23499}" type="pres">
      <dgm:prSet presAssocID="{AF6AE082-3A0B-4A94-BC32-4221F8B0F1F8}" presName="horz1" presStyleCnt="0"/>
      <dgm:spPr/>
    </dgm:pt>
    <dgm:pt modelId="{5E71BCC9-681E-4A1A-BACA-A43826435156}" type="pres">
      <dgm:prSet presAssocID="{AF6AE082-3A0B-4A94-BC32-4221F8B0F1F8}" presName="tx1" presStyleLbl="revTx" presStyleIdx="0" presStyleCnt="8"/>
      <dgm:spPr/>
    </dgm:pt>
    <dgm:pt modelId="{664E8AFD-8104-41F8-B1F6-1A7AF58882C4}" type="pres">
      <dgm:prSet presAssocID="{AF6AE082-3A0B-4A94-BC32-4221F8B0F1F8}" presName="vert1" presStyleCnt="0"/>
      <dgm:spPr/>
    </dgm:pt>
    <dgm:pt modelId="{BA798A51-287F-4FD1-8298-8C5D4F3902B6}" type="pres">
      <dgm:prSet presAssocID="{CF83A779-2F40-4DFB-A578-B8815E336440}" presName="thickLine" presStyleLbl="alignNode1" presStyleIdx="1" presStyleCnt="8"/>
      <dgm:spPr/>
    </dgm:pt>
    <dgm:pt modelId="{AE451FFE-95EF-4354-BF5A-350932B66899}" type="pres">
      <dgm:prSet presAssocID="{CF83A779-2F40-4DFB-A578-B8815E336440}" presName="horz1" presStyleCnt="0"/>
      <dgm:spPr/>
    </dgm:pt>
    <dgm:pt modelId="{F362F15B-99E1-450C-B93D-A0F0819F6B52}" type="pres">
      <dgm:prSet presAssocID="{CF83A779-2F40-4DFB-A578-B8815E336440}" presName="tx1" presStyleLbl="revTx" presStyleIdx="1" presStyleCnt="8"/>
      <dgm:spPr/>
    </dgm:pt>
    <dgm:pt modelId="{6B2D345C-498A-48CE-885D-E0ECAFBBE19C}" type="pres">
      <dgm:prSet presAssocID="{CF83A779-2F40-4DFB-A578-B8815E336440}" presName="vert1" presStyleCnt="0"/>
      <dgm:spPr/>
    </dgm:pt>
    <dgm:pt modelId="{9657022A-DED3-41C7-BB4E-342713CD6911}" type="pres">
      <dgm:prSet presAssocID="{DEA9F971-EDF3-4E8B-AB5C-E490654C2C06}" presName="thickLine" presStyleLbl="alignNode1" presStyleIdx="2" presStyleCnt="8"/>
      <dgm:spPr/>
    </dgm:pt>
    <dgm:pt modelId="{309AB704-5267-40A0-8371-7CBEE920CC0A}" type="pres">
      <dgm:prSet presAssocID="{DEA9F971-EDF3-4E8B-AB5C-E490654C2C06}" presName="horz1" presStyleCnt="0"/>
      <dgm:spPr/>
    </dgm:pt>
    <dgm:pt modelId="{8EF63A6E-82BE-4887-835A-AF4DD8CF83D0}" type="pres">
      <dgm:prSet presAssocID="{DEA9F971-EDF3-4E8B-AB5C-E490654C2C06}" presName="tx1" presStyleLbl="revTx" presStyleIdx="2" presStyleCnt="8"/>
      <dgm:spPr/>
    </dgm:pt>
    <dgm:pt modelId="{5D2E80BD-3224-4C53-8BC4-E2CB86E4C5B6}" type="pres">
      <dgm:prSet presAssocID="{DEA9F971-EDF3-4E8B-AB5C-E490654C2C06}" presName="vert1" presStyleCnt="0"/>
      <dgm:spPr/>
    </dgm:pt>
    <dgm:pt modelId="{6CDE375F-B80B-44A4-8AF4-CD25855C119E}" type="pres">
      <dgm:prSet presAssocID="{210A57CF-9C0A-4FD4-98D1-A433ED86444D}" presName="thickLine" presStyleLbl="alignNode1" presStyleIdx="3" presStyleCnt="8"/>
      <dgm:spPr/>
    </dgm:pt>
    <dgm:pt modelId="{22306F52-C6BF-4D14-97B4-486F5C62EF75}" type="pres">
      <dgm:prSet presAssocID="{210A57CF-9C0A-4FD4-98D1-A433ED86444D}" presName="horz1" presStyleCnt="0"/>
      <dgm:spPr/>
    </dgm:pt>
    <dgm:pt modelId="{B0050548-BBDF-4E0A-9C64-9E5F1DD455B6}" type="pres">
      <dgm:prSet presAssocID="{210A57CF-9C0A-4FD4-98D1-A433ED86444D}" presName="tx1" presStyleLbl="revTx" presStyleIdx="3" presStyleCnt="8"/>
      <dgm:spPr/>
    </dgm:pt>
    <dgm:pt modelId="{CFD1F620-F4C0-4579-BE5B-D06ACC600444}" type="pres">
      <dgm:prSet presAssocID="{210A57CF-9C0A-4FD4-98D1-A433ED86444D}" presName="vert1" presStyleCnt="0"/>
      <dgm:spPr/>
    </dgm:pt>
    <dgm:pt modelId="{0579883D-A5AB-4018-ABAC-31077A51C25E}" type="pres">
      <dgm:prSet presAssocID="{531044BA-C50C-4041-ADC3-6979F998F471}" presName="thickLine" presStyleLbl="alignNode1" presStyleIdx="4" presStyleCnt="8"/>
      <dgm:spPr/>
    </dgm:pt>
    <dgm:pt modelId="{DEF084B5-78E1-466C-ADB7-0FB60879B806}" type="pres">
      <dgm:prSet presAssocID="{531044BA-C50C-4041-ADC3-6979F998F471}" presName="horz1" presStyleCnt="0"/>
      <dgm:spPr/>
    </dgm:pt>
    <dgm:pt modelId="{CE6E333B-0C9A-46DC-B08F-F90D74A133E2}" type="pres">
      <dgm:prSet presAssocID="{531044BA-C50C-4041-ADC3-6979F998F471}" presName="tx1" presStyleLbl="revTx" presStyleIdx="4" presStyleCnt="8"/>
      <dgm:spPr/>
    </dgm:pt>
    <dgm:pt modelId="{6A572BC1-5018-4223-BD9A-91850154BD45}" type="pres">
      <dgm:prSet presAssocID="{531044BA-C50C-4041-ADC3-6979F998F471}" presName="vert1" presStyleCnt="0"/>
      <dgm:spPr/>
    </dgm:pt>
    <dgm:pt modelId="{A3FE4B7C-CB9F-43FE-AD33-B5BBD17715A2}" type="pres">
      <dgm:prSet presAssocID="{006BFB11-7DBE-48BC-AE34-FA48CF536334}" presName="thickLine" presStyleLbl="alignNode1" presStyleIdx="5" presStyleCnt="8"/>
      <dgm:spPr/>
    </dgm:pt>
    <dgm:pt modelId="{8DD42166-BCE0-4DA3-9300-062E9890CC2A}" type="pres">
      <dgm:prSet presAssocID="{006BFB11-7DBE-48BC-AE34-FA48CF536334}" presName="horz1" presStyleCnt="0"/>
      <dgm:spPr/>
    </dgm:pt>
    <dgm:pt modelId="{8F6F5A81-97CE-4197-85E0-5E0B24DD5926}" type="pres">
      <dgm:prSet presAssocID="{006BFB11-7DBE-48BC-AE34-FA48CF536334}" presName="tx1" presStyleLbl="revTx" presStyleIdx="5" presStyleCnt="8"/>
      <dgm:spPr/>
    </dgm:pt>
    <dgm:pt modelId="{78947F86-5D88-4309-AE26-0AB2F301D84C}" type="pres">
      <dgm:prSet presAssocID="{006BFB11-7DBE-48BC-AE34-FA48CF536334}" presName="vert1" presStyleCnt="0"/>
      <dgm:spPr/>
    </dgm:pt>
    <dgm:pt modelId="{BF8B89A6-12E3-4FB7-B717-9D9516ECA613}" type="pres">
      <dgm:prSet presAssocID="{5CFC82F2-AA5A-4214-B880-E2AA7AB2885C}" presName="thickLine" presStyleLbl="alignNode1" presStyleIdx="6" presStyleCnt="8"/>
      <dgm:spPr/>
    </dgm:pt>
    <dgm:pt modelId="{674EA03B-4FFD-4F27-A5AC-A2089A5E6034}" type="pres">
      <dgm:prSet presAssocID="{5CFC82F2-AA5A-4214-B880-E2AA7AB2885C}" presName="horz1" presStyleCnt="0"/>
      <dgm:spPr/>
    </dgm:pt>
    <dgm:pt modelId="{B992270C-F928-4C7A-92A6-8143ECE33B50}" type="pres">
      <dgm:prSet presAssocID="{5CFC82F2-AA5A-4214-B880-E2AA7AB2885C}" presName="tx1" presStyleLbl="revTx" presStyleIdx="6" presStyleCnt="8"/>
      <dgm:spPr/>
    </dgm:pt>
    <dgm:pt modelId="{1A6969C2-1D0C-45FA-BEE5-BC41C0FF401C}" type="pres">
      <dgm:prSet presAssocID="{5CFC82F2-AA5A-4214-B880-E2AA7AB2885C}" presName="vert1" presStyleCnt="0"/>
      <dgm:spPr/>
    </dgm:pt>
    <dgm:pt modelId="{AFDCF726-CDC9-43D1-8011-E1A6944BC79A}" type="pres">
      <dgm:prSet presAssocID="{368C3292-BA05-4E1D-93CA-0C1B72FCF293}" presName="thickLine" presStyleLbl="alignNode1" presStyleIdx="7" presStyleCnt="8"/>
      <dgm:spPr/>
    </dgm:pt>
    <dgm:pt modelId="{CCDB24C0-293C-45B4-A622-DCA80423BD14}" type="pres">
      <dgm:prSet presAssocID="{368C3292-BA05-4E1D-93CA-0C1B72FCF293}" presName="horz1" presStyleCnt="0"/>
      <dgm:spPr/>
    </dgm:pt>
    <dgm:pt modelId="{089757D2-39F1-414E-B66B-80EE838C8A68}" type="pres">
      <dgm:prSet presAssocID="{368C3292-BA05-4E1D-93CA-0C1B72FCF293}" presName="tx1" presStyleLbl="revTx" presStyleIdx="7" presStyleCnt="8"/>
      <dgm:spPr/>
    </dgm:pt>
    <dgm:pt modelId="{F1D02F47-E4F6-47E0-8736-067C551AAAD7}" type="pres">
      <dgm:prSet presAssocID="{368C3292-BA05-4E1D-93CA-0C1B72FCF293}" presName="vert1" presStyleCnt="0"/>
      <dgm:spPr/>
    </dgm:pt>
  </dgm:ptLst>
  <dgm:cxnLst>
    <dgm:cxn modelId="{199E1103-06C0-4C25-A3A6-5FB2BD396891}" type="presOf" srcId="{AF6AE082-3A0B-4A94-BC32-4221F8B0F1F8}" destId="{5E71BCC9-681E-4A1A-BACA-A43826435156}" srcOrd="0" destOrd="0" presId="urn:microsoft.com/office/officeart/2008/layout/LinedList"/>
    <dgm:cxn modelId="{4DDB4C12-96D4-43C5-ADBE-AF3C036E3D76}" srcId="{73926055-41C1-4B9C-BCF2-9E8D6DF55829}" destId="{006BFB11-7DBE-48BC-AE34-FA48CF536334}" srcOrd="5" destOrd="0" parTransId="{B8A9BDA8-048A-4339-B70F-9D46D0D025ED}" sibTransId="{820D5C0B-9325-4E96-88F5-A6175CBBE12A}"/>
    <dgm:cxn modelId="{8F5CFF37-A75C-4BCA-A372-8AB0952A2939}" type="presOf" srcId="{73926055-41C1-4B9C-BCF2-9E8D6DF55829}" destId="{9D6A6C41-521D-441C-8FAD-42D6E9189773}" srcOrd="0" destOrd="0" presId="urn:microsoft.com/office/officeart/2008/layout/LinedList"/>
    <dgm:cxn modelId="{AF5A4261-77BE-4980-94FB-A6FE7AAFE5EB}" srcId="{73926055-41C1-4B9C-BCF2-9E8D6DF55829}" destId="{DEA9F971-EDF3-4E8B-AB5C-E490654C2C06}" srcOrd="2" destOrd="0" parTransId="{5B905AEB-2231-4A9B-B3E4-8C71C1601639}" sibTransId="{619528B8-138D-47A2-909C-8654869BCDB9}"/>
    <dgm:cxn modelId="{0E33F264-3F3A-4EAC-866B-5D2FF2C33F78}" srcId="{73926055-41C1-4B9C-BCF2-9E8D6DF55829}" destId="{210A57CF-9C0A-4FD4-98D1-A433ED86444D}" srcOrd="3" destOrd="0" parTransId="{DCE38B8F-C16F-404F-B252-6C6849B6A321}" sibTransId="{4BC463F1-B419-4036-9FB8-9C68FDBC8B61}"/>
    <dgm:cxn modelId="{ADD7996F-8F72-454E-BFC6-CF018B2F1D6E}" srcId="{73926055-41C1-4B9C-BCF2-9E8D6DF55829}" destId="{368C3292-BA05-4E1D-93CA-0C1B72FCF293}" srcOrd="7" destOrd="0" parTransId="{1D264D38-AAE0-4678-AC7E-304E2F053A61}" sibTransId="{AD5B1CEA-89D9-4F2B-8D64-0F9DCE0DD61B}"/>
    <dgm:cxn modelId="{3257D670-9FAB-47A4-8FB7-FBCF2688CEAC}" type="presOf" srcId="{531044BA-C50C-4041-ADC3-6979F998F471}" destId="{CE6E333B-0C9A-46DC-B08F-F90D74A133E2}" srcOrd="0" destOrd="0" presId="urn:microsoft.com/office/officeart/2008/layout/LinedList"/>
    <dgm:cxn modelId="{06A6CA81-7555-4C47-B484-6A7FF9D3B4A3}" type="presOf" srcId="{210A57CF-9C0A-4FD4-98D1-A433ED86444D}" destId="{B0050548-BBDF-4E0A-9C64-9E5F1DD455B6}" srcOrd="0" destOrd="0" presId="urn:microsoft.com/office/officeart/2008/layout/LinedList"/>
    <dgm:cxn modelId="{9D37CC8B-D008-4EC0-BF4A-673208662827}" srcId="{73926055-41C1-4B9C-BCF2-9E8D6DF55829}" destId="{5CFC82F2-AA5A-4214-B880-E2AA7AB2885C}" srcOrd="6" destOrd="0" parTransId="{881B048B-6497-42B3-BAE3-CB38837CAD3B}" sibTransId="{9E65BD24-C73B-4FE6-95F4-F2C6285D48A7}"/>
    <dgm:cxn modelId="{5BBEF1AA-65D0-4A77-B725-D629DB237C0D}" type="presOf" srcId="{006BFB11-7DBE-48BC-AE34-FA48CF536334}" destId="{8F6F5A81-97CE-4197-85E0-5E0B24DD5926}" srcOrd="0" destOrd="0" presId="urn:microsoft.com/office/officeart/2008/layout/LinedList"/>
    <dgm:cxn modelId="{94AC49AE-9778-454A-ACC6-F1371B770306}" type="presOf" srcId="{CF83A779-2F40-4DFB-A578-B8815E336440}" destId="{F362F15B-99E1-450C-B93D-A0F0819F6B52}" srcOrd="0" destOrd="0" presId="urn:microsoft.com/office/officeart/2008/layout/LinedList"/>
    <dgm:cxn modelId="{9B159CAE-F303-4832-99B8-4392CEFE58B7}" type="presOf" srcId="{DEA9F971-EDF3-4E8B-AB5C-E490654C2C06}" destId="{8EF63A6E-82BE-4887-835A-AF4DD8CF83D0}" srcOrd="0" destOrd="0" presId="urn:microsoft.com/office/officeart/2008/layout/LinedList"/>
    <dgm:cxn modelId="{70A438C5-FF27-4CFA-86E8-151E66BE06A0}" srcId="{73926055-41C1-4B9C-BCF2-9E8D6DF55829}" destId="{AF6AE082-3A0B-4A94-BC32-4221F8B0F1F8}" srcOrd="0" destOrd="0" parTransId="{4D03E8CD-3F2B-492C-B07E-C828BFA7F60A}" sibTransId="{D064ED81-F560-47F6-95F6-B49C2FC5A4C2}"/>
    <dgm:cxn modelId="{39E13BC9-F7ED-4274-846C-839430142AC3}" type="presOf" srcId="{368C3292-BA05-4E1D-93CA-0C1B72FCF293}" destId="{089757D2-39F1-414E-B66B-80EE838C8A68}" srcOrd="0" destOrd="0" presId="urn:microsoft.com/office/officeart/2008/layout/LinedList"/>
    <dgm:cxn modelId="{DA014FED-5C33-4339-81BD-5D7A3A1D0C63}" srcId="{73926055-41C1-4B9C-BCF2-9E8D6DF55829}" destId="{531044BA-C50C-4041-ADC3-6979F998F471}" srcOrd="4" destOrd="0" parTransId="{D8A80F2A-5E4B-4DF5-B560-1703A7A3E105}" sibTransId="{0407FC43-DF92-408E-8D00-1D21AEBBA57D}"/>
    <dgm:cxn modelId="{6B0DB6F4-238A-48C4-8725-09CC21BB2269}" srcId="{73926055-41C1-4B9C-BCF2-9E8D6DF55829}" destId="{CF83A779-2F40-4DFB-A578-B8815E336440}" srcOrd="1" destOrd="0" parTransId="{403B3F3F-E214-400B-BC74-0576016BD245}" sibTransId="{0F003B19-D6C2-482E-AACC-9A2CF4DCD2A7}"/>
    <dgm:cxn modelId="{04FDB2F9-68A3-45ED-A8AD-C4C5B500C61A}" type="presOf" srcId="{5CFC82F2-AA5A-4214-B880-E2AA7AB2885C}" destId="{B992270C-F928-4C7A-92A6-8143ECE33B50}" srcOrd="0" destOrd="0" presId="urn:microsoft.com/office/officeart/2008/layout/LinedList"/>
    <dgm:cxn modelId="{933A9683-C702-4711-BECE-506328BE6B9A}" type="presParOf" srcId="{9D6A6C41-521D-441C-8FAD-42D6E9189773}" destId="{CDC5BF0F-CD2E-4540-9406-5A6AF1F5B6AB}" srcOrd="0" destOrd="0" presId="urn:microsoft.com/office/officeart/2008/layout/LinedList"/>
    <dgm:cxn modelId="{74C4084C-AEAD-47E7-9C6F-B3BA612C41F0}" type="presParOf" srcId="{9D6A6C41-521D-441C-8FAD-42D6E9189773}" destId="{CB70ABDC-B380-441F-81BE-C55606B23499}" srcOrd="1" destOrd="0" presId="urn:microsoft.com/office/officeart/2008/layout/LinedList"/>
    <dgm:cxn modelId="{40FF39F6-DF53-42A2-919F-B9D036FA3676}" type="presParOf" srcId="{CB70ABDC-B380-441F-81BE-C55606B23499}" destId="{5E71BCC9-681E-4A1A-BACA-A43826435156}" srcOrd="0" destOrd="0" presId="urn:microsoft.com/office/officeart/2008/layout/LinedList"/>
    <dgm:cxn modelId="{50819B55-6667-419E-A4DF-672B176CC585}" type="presParOf" srcId="{CB70ABDC-B380-441F-81BE-C55606B23499}" destId="{664E8AFD-8104-41F8-B1F6-1A7AF58882C4}" srcOrd="1" destOrd="0" presId="urn:microsoft.com/office/officeart/2008/layout/LinedList"/>
    <dgm:cxn modelId="{1E1DF1A7-1B17-457C-A2F2-B59A5C71616A}" type="presParOf" srcId="{9D6A6C41-521D-441C-8FAD-42D6E9189773}" destId="{BA798A51-287F-4FD1-8298-8C5D4F3902B6}" srcOrd="2" destOrd="0" presId="urn:microsoft.com/office/officeart/2008/layout/LinedList"/>
    <dgm:cxn modelId="{7A30E204-4E94-432C-92A3-F304D99E63D3}" type="presParOf" srcId="{9D6A6C41-521D-441C-8FAD-42D6E9189773}" destId="{AE451FFE-95EF-4354-BF5A-350932B66899}" srcOrd="3" destOrd="0" presId="urn:microsoft.com/office/officeart/2008/layout/LinedList"/>
    <dgm:cxn modelId="{D7EE1841-D1CF-407D-B109-741562B6E9FC}" type="presParOf" srcId="{AE451FFE-95EF-4354-BF5A-350932B66899}" destId="{F362F15B-99E1-450C-B93D-A0F0819F6B52}" srcOrd="0" destOrd="0" presId="urn:microsoft.com/office/officeart/2008/layout/LinedList"/>
    <dgm:cxn modelId="{5D291003-F118-4EB5-A90A-8B1CF4EAD377}" type="presParOf" srcId="{AE451FFE-95EF-4354-BF5A-350932B66899}" destId="{6B2D345C-498A-48CE-885D-E0ECAFBBE19C}" srcOrd="1" destOrd="0" presId="urn:microsoft.com/office/officeart/2008/layout/LinedList"/>
    <dgm:cxn modelId="{09C1445D-9987-444E-9E4B-FBCDEAFD4AF3}" type="presParOf" srcId="{9D6A6C41-521D-441C-8FAD-42D6E9189773}" destId="{9657022A-DED3-41C7-BB4E-342713CD6911}" srcOrd="4" destOrd="0" presId="urn:microsoft.com/office/officeart/2008/layout/LinedList"/>
    <dgm:cxn modelId="{8D4E798D-0F46-440C-95C5-87D41F9414E8}" type="presParOf" srcId="{9D6A6C41-521D-441C-8FAD-42D6E9189773}" destId="{309AB704-5267-40A0-8371-7CBEE920CC0A}" srcOrd="5" destOrd="0" presId="urn:microsoft.com/office/officeart/2008/layout/LinedList"/>
    <dgm:cxn modelId="{2FDA8936-4246-406D-AB6D-4FEE6D489F05}" type="presParOf" srcId="{309AB704-5267-40A0-8371-7CBEE920CC0A}" destId="{8EF63A6E-82BE-4887-835A-AF4DD8CF83D0}" srcOrd="0" destOrd="0" presId="urn:microsoft.com/office/officeart/2008/layout/LinedList"/>
    <dgm:cxn modelId="{C7635F73-4DD7-4086-8D3F-E8B52C9D8515}" type="presParOf" srcId="{309AB704-5267-40A0-8371-7CBEE920CC0A}" destId="{5D2E80BD-3224-4C53-8BC4-E2CB86E4C5B6}" srcOrd="1" destOrd="0" presId="urn:microsoft.com/office/officeart/2008/layout/LinedList"/>
    <dgm:cxn modelId="{44DC5A60-F2C5-4E80-A2D4-43B8F717442D}" type="presParOf" srcId="{9D6A6C41-521D-441C-8FAD-42D6E9189773}" destId="{6CDE375F-B80B-44A4-8AF4-CD25855C119E}" srcOrd="6" destOrd="0" presId="urn:microsoft.com/office/officeart/2008/layout/LinedList"/>
    <dgm:cxn modelId="{17AB4E92-BCF9-49D2-ABEE-721637E5D8FB}" type="presParOf" srcId="{9D6A6C41-521D-441C-8FAD-42D6E9189773}" destId="{22306F52-C6BF-4D14-97B4-486F5C62EF75}" srcOrd="7" destOrd="0" presId="urn:microsoft.com/office/officeart/2008/layout/LinedList"/>
    <dgm:cxn modelId="{F677F2CC-4F99-48C1-9821-8E7400C91FAA}" type="presParOf" srcId="{22306F52-C6BF-4D14-97B4-486F5C62EF75}" destId="{B0050548-BBDF-4E0A-9C64-9E5F1DD455B6}" srcOrd="0" destOrd="0" presId="urn:microsoft.com/office/officeart/2008/layout/LinedList"/>
    <dgm:cxn modelId="{AE936BE9-3525-4EBD-A90B-0B02ED202970}" type="presParOf" srcId="{22306F52-C6BF-4D14-97B4-486F5C62EF75}" destId="{CFD1F620-F4C0-4579-BE5B-D06ACC600444}" srcOrd="1" destOrd="0" presId="urn:microsoft.com/office/officeart/2008/layout/LinedList"/>
    <dgm:cxn modelId="{22684AB0-8B92-464E-8003-A6F26E30D034}" type="presParOf" srcId="{9D6A6C41-521D-441C-8FAD-42D6E9189773}" destId="{0579883D-A5AB-4018-ABAC-31077A51C25E}" srcOrd="8" destOrd="0" presId="urn:microsoft.com/office/officeart/2008/layout/LinedList"/>
    <dgm:cxn modelId="{17598E54-B97E-4046-806D-A49631DABE8A}" type="presParOf" srcId="{9D6A6C41-521D-441C-8FAD-42D6E9189773}" destId="{DEF084B5-78E1-466C-ADB7-0FB60879B806}" srcOrd="9" destOrd="0" presId="urn:microsoft.com/office/officeart/2008/layout/LinedList"/>
    <dgm:cxn modelId="{DE7EE478-9FFE-4A99-962C-D704E175B3D8}" type="presParOf" srcId="{DEF084B5-78E1-466C-ADB7-0FB60879B806}" destId="{CE6E333B-0C9A-46DC-B08F-F90D74A133E2}" srcOrd="0" destOrd="0" presId="urn:microsoft.com/office/officeart/2008/layout/LinedList"/>
    <dgm:cxn modelId="{491914D6-7B9F-4AAA-83B8-2D83F79555F0}" type="presParOf" srcId="{DEF084B5-78E1-466C-ADB7-0FB60879B806}" destId="{6A572BC1-5018-4223-BD9A-91850154BD45}" srcOrd="1" destOrd="0" presId="urn:microsoft.com/office/officeart/2008/layout/LinedList"/>
    <dgm:cxn modelId="{BEB585EB-7756-4549-B399-78B09E53D25A}" type="presParOf" srcId="{9D6A6C41-521D-441C-8FAD-42D6E9189773}" destId="{A3FE4B7C-CB9F-43FE-AD33-B5BBD17715A2}" srcOrd="10" destOrd="0" presId="urn:microsoft.com/office/officeart/2008/layout/LinedList"/>
    <dgm:cxn modelId="{4537C89A-F9DA-4113-B249-D614A9409F44}" type="presParOf" srcId="{9D6A6C41-521D-441C-8FAD-42D6E9189773}" destId="{8DD42166-BCE0-4DA3-9300-062E9890CC2A}" srcOrd="11" destOrd="0" presId="urn:microsoft.com/office/officeart/2008/layout/LinedList"/>
    <dgm:cxn modelId="{7A3E4DC9-1A77-423E-8668-5C525C9A9974}" type="presParOf" srcId="{8DD42166-BCE0-4DA3-9300-062E9890CC2A}" destId="{8F6F5A81-97CE-4197-85E0-5E0B24DD5926}" srcOrd="0" destOrd="0" presId="urn:microsoft.com/office/officeart/2008/layout/LinedList"/>
    <dgm:cxn modelId="{BD8E1F4D-B4BB-41C9-BEC9-7A316C32FF4A}" type="presParOf" srcId="{8DD42166-BCE0-4DA3-9300-062E9890CC2A}" destId="{78947F86-5D88-4309-AE26-0AB2F301D84C}" srcOrd="1" destOrd="0" presId="urn:microsoft.com/office/officeart/2008/layout/LinedList"/>
    <dgm:cxn modelId="{7589CC1A-4A50-4E25-A0D0-F5ECE6192FAF}" type="presParOf" srcId="{9D6A6C41-521D-441C-8FAD-42D6E9189773}" destId="{BF8B89A6-12E3-4FB7-B717-9D9516ECA613}" srcOrd="12" destOrd="0" presId="urn:microsoft.com/office/officeart/2008/layout/LinedList"/>
    <dgm:cxn modelId="{898743BD-DE28-416E-B44A-FF256B8C8DBC}" type="presParOf" srcId="{9D6A6C41-521D-441C-8FAD-42D6E9189773}" destId="{674EA03B-4FFD-4F27-A5AC-A2089A5E6034}" srcOrd="13" destOrd="0" presId="urn:microsoft.com/office/officeart/2008/layout/LinedList"/>
    <dgm:cxn modelId="{D92BA150-B7E9-4A0D-B59C-295DD197CA94}" type="presParOf" srcId="{674EA03B-4FFD-4F27-A5AC-A2089A5E6034}" destId="{B992270C-F928-4C7A-92A6-8143ECE33B50}" srcOrd="0" destOrd="0" presId="urn:microsoft.com/office/officeart/2008/layout/LinedList"/>
    <dgm:cxn modelId="{AAA121D1-CB1C-4E59-9BE8-F14E40711F0A}" type="presParOf" srcId="{674EA03B-4FFD-4F27-A5AC-A2089A5E6034}" destId="{1A6969C2-1D0C-45FA-BEE5-BC41C0FF401C}" srcOrd="1" destOrd="0" presId="urn:microsoft.com/office/officeart/2008/layout/LinedList"/>
    <dgm:cxn modelId="{C89D3CA4-9C99-4F6F-89DE-30CC0AC6D3AC}" type="presParOf" srcId="{9D6A6C41-521D-441C-8FAD-42D6E9189773}" destId="{AFDCF726-CDC9-43D1-8011-E1A6944BC79A}" srcOrd="14" destOrd="0" presId="urn:microsoft.com/office/officeart/2008/layout/LinedList"/>
    <dgm:cxn modelId="{216CA2A8-C0C1-4F27-A371-5A0BD95A1086}" type="presParOf" srcId="{9D6A6C41-521D-441C-8FAD-42D6E9189773}" destId="{CCDB24C0-293C-45B4-A622-DCA80423BD14}" srcOrd="15" destOrd="0" presId="urn:microsoft.com/office/officeart/2008/layout/LinedList"/>
    <dgm:cxn modelId="{DC571E9F-6C82-4484-829D-88D89490B466}" type="presParOf" srcId="{CCDB24C0-293C-45B4-A622-DCA80423BD14}" destId="{089757D2-39F1-414E-B66B-80EE838C8A68}" srcOrd="0" destOrd="0" presId="urn:microsoft.com/office/officeart/2008/layout/LinedList"/>
    <dgm:cxn modelId="{1D0EA4C7-FBAA-4FF2-B318-CDBC72ADC924}" type="presParOf" srcId="{CCDB24C0-293C-45B4-A622-DCA80423BD14}" destId="{F1D02F47-E4F6-47E0-8736-067C551AAAD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3553B0-A6F5-4B37-B51A-3629E8330E6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B38B7716-25DE-42EF-A91B-AC4C11E942A7}">
      <dgm:prSet/>
      <dgm:spPr/>
      <dgm:t>
        <a:bodyPr/>
        <a:lstStyle/>
        <a:p>
          <a:r>
            <a:rPr lang="en-US" b="1"/>
            <a:t>All youth served in both Federal and State funded youth programs at DEED often face multiple barriers to self-sufficiency including: </a:t>
          </a:r>
          <a:endParaRPr lang="en-US"/>
        </a:p>
      </dgm:t>
    </dgm:pt>
    <dgm:pt modelId="{37651478-D38F-4AA1-8171-A669F81FEBFD}" type="parTrans" cxnId="{0144EE41-25B7-4755-A204-B827E228D5DF}">
      <dgm:prSet/>
      <dgm:spPr/>
      <dgm:t>
        <a:bodyPr/>
        <a:lstStyle/>
        <a:p>
          <a:endParaRPr lang="en-US"/>
        </a:p>
      </dgm:t>
    </dgm:pt>
    <dgm:pt modelId="{36DE8E41-0667-4ADE-AB84-6C3311D48283}" type="sibTrans" cxnId="{0144EE41-25B7-4755-A204-B827E228D5DF}">
      <dgm:prSet/>
      <dgm:spPr/>
      <dgm:t>
        <a:bodyPr/>
        <a:lstStyle/>
        <a:p>
          <a:endParaRPr lang="en-US"/>
        </a:p>
      </dgm:t>
    </dgm:pt>
    <dgm:pt modelId="{419AAC4D-0B82-467E-8078-8C6542EC34CA}">
      <dgm:prSet/>
      <dgm:spPr/>
      <dgm:t>
        <a:bodyPr/>
        <a:lstStyle/>
        <a:p>
          <a:r>
            <a:rPr lang="en-US"/>
            <a:t>Chemically dependent youth or children of drug or alcohol abusers;</a:t>
          </a:r>
        </a:p>
      </dgm:t>
    </dgm:pt>
    <dgm:pt modelId="{981A050B-CB14-40A5-BF25-332F65190658}" type="parTrans" cxnId="{1118188D-951A-4060-A294-D1DADAD5B68E}">
      <dgm:prSet/>
      <dgm:spPr/>
      <dgm:t>
        <a:bodyPr/>
        <a:lstStyle/>
        <a:p>
          <a:endParaRPr lang="en-US"/>
        </a:p>
      </dgm:t>
    </dgm:pt>
    <dgm:pt modelId="{EA2064CD-786D-4AF7-A301-14D2F3B3C06D}" type="sibTrans" cxnId="{1118188D-951A-4060-A294-D1DADAD5B68E}">
      <dgm:prSet/>
      <dgm:spPr/>
      <dgm:t>
        <a:bodyPr/>
        <a:lstStyle/>
        <a:p>
          <a:endParaRPr lang="en-US"/>
        </a:p>
      </dgm:t>
    </dgm:pt>
    <dgm:pt modelId="{7CB42418-B842-4ED5-84BE-B2A9405255ED}">
      <dgm:prSet/>
      <dgm:spPr/>
      <dgm:t>
        <a:bodyPr/>
        <a:lstStyle/>
        <a:p>
          <a:r>
            <a:rPr lang="en-US" dirty="0"/>
            <a:t>Homeless or runaway youth;</a:t>
          </a:r>
        </a:p>
      </dgm:t>
    </dgm:pt>
    <dgm:pt modelId="{490530EB-D847-4F28-9EB9-97DC9F918719}" type="parTrans" cxnId="{1B155F72-44CA-418C-A42B-8E7113E4FDFB}">
      <dgm:prSet/>
      <dgm:spPr/>
      <dgm:t>
        <a:bodyPr/>
        <a:lstStyle/>
        <a:p>
          <a:endParaRPr lang="en-US"/>
        </a:p>
      </dgm:t>
    </dgm:pt>
    <dgm:pt modelId="{E27F3EE1-B6C6-4A4A-8440-A9A47BED8924}" type="sibTrans" cxnId="{1B155F72-44CA-418C-A42B-8E7113E4FDFB}">
      <dgm:prSet/>
      <dgm:spPr/>
      <dgm:t>
        <a:bodyPr/>
        <a:lstStyle/>
        <a:p>
          <a:endParaRPr lang="en-US"/>
        </a:p>
      </dgm:t>
    </dgm:pt>
    <dgm:pt modelId="{61EBA6E4-EAE4-4258-B03A-96A70B565FF0}">
      <dgm:prSet/>
      <dgm:spPr/>
      <dgm:t>
        <a:bodyPr/>
        <a:lstStyle/>
        <a:p>
          <a:r>
            <a:rPr lang="en-US"/>
            <a:t>Youth with basic skills deficiency;</a:t>
          </a:r>
        </a:p>
      </dgm:t>
    </dgm:pt>
    <dgm:pt modelId="{B008283C-4138-4D37-82EA-30B3FED34E87}" type="parTrans" cxnId="{4E9E3A5B-8285-4CED-AFE1-079DA995F0FF}">
      <dgm:prSet/>
      <dgm:spPr/>
      <dgm:t>
        <a:bodyPr/>
        <a:lstStyle/>
        <a:p>
          <a:endParaRPr lang="en-US"/>
        </a:p>
      </dgm:t>
    </dgm:pt>
    <dgm:pt modelId="{B7B4D13E-DA43-4BDD-AEF0-66DF54158D8D}" type="sibTrans" cxnId="{4E9E3A5B-8285-4CED-AFE1-079DA995F0FF}">
      <dgm:prSet/>
      <dgm:spPr/>
      <dgm:t>
        <a:bodyPr/>
        <a:lstStyle/>
        <a:p>
          <a:endParaRPr lang="en-US"/>
        </a:p>
      </dgm:t>
    </dgm:pt>
    <dgm:pt modelId="{21A1C8CE-AC30-4B0F-B287-751B86444AFF}">
      <dgm:prSet/>
      <dgm:spPr/>
      <dgm:t>
        <a:bodyPr/>
        <a:lstStyle/>
        <a:p>
          <a:r>
            <a:rPr lang="en-US"/>
            <a:t>Youth with an educational attainment of one or more levels below grade level appropriate to age; or</a:t>
          </a:r>
        </a:p>
      </dgm:t>
    </dgm:pt>
    <dgm:pt modelId="{AF1F1A13-E175-4F69-B23D-19C4CE6648B8}" type="parTrans" cxnId="{EE35F5CA-F1C5-4F5C-8A75-F6E03D28F967}">
      <dgm:prSet/>
      <dgm:spPr/>
      <dgm:t>
        <a:bodyPr/>
        <a:lstStyle/>
        <a:p>
          <a:endParaRPr lang="en-US"/>
        </a:p>
      </dgm:t>
    </dgm:pt>
    <dgm:pt modelId="{DE3ACA72-FB3E-4C57-9108-5B68DF208278}" type="sibTrans" cxnId="{EE35F5CA-F1C5-4F5C-8A75-F6E03D28F967}">
      <dgm:prSet/>
      <dgm:spPr/>
      <dgm:t>
        <a:bodyPr/>
        <a:lstStyle/>
        <a:p>
          <a:endParaRPr lang="en-US"/>
        </a:p>
      </dgm:t>
    </dgm:pt>
    <dgm:pt modelId="{2A579038-C1B5-4E67-9C35-DA96BF3AE312}">
      <dgm:prSet/>
      <dgm:spPr/>
      <dgm:t>
        <a:bodyPr/>
        <a:lstStyle/>
        <a:p>
          <a:r>
            <a:rPr lang="en-US"/>
            <a:t>Foster child/aged out of foster care</a:t>
          </a:r>
        </a:p>
      </dgm:t>
    </dgm:pt>
    <dgm:pt modelId="{4AFA64DA-F51A-44F3-B581-D6BADB619556}" type="parTrans" cxnId="{CB739B50-3333-47DC-A9E6-0EE1D561CFCA}">
      <dgm:prSet/>
      <dgm:spPr/>
      <dgm:t>
        <a:bodyPr/>
        <a:lstStyle/>
        <a:p>
          <a:endParaRPr lang="en-US"/>
        </a:p>
      </dgm:t>
    </dgm:pt>
    <dgm:pt modelId="{5A8DBA49-775E-4DA2-AC24-8A6D86B2ADCD}" type="sibTrans" cxnId="{CB739B50-3333-47DC-A9E6-0EE1D561CFCA}">
      <dgm:prSet/>
      <dgm:spPr/>
      <dgm:t>
        <a:bodyPr/>
        <a:lstStyle/>
        <a:p>
          <a:endParaRPr lang="en-US"/>
        </a:p>
      </dgm:t>
    </dgm:pt>
    <dgm:pt modelId="{0C257C18-2F84-4883-A623-FCB2549581B1}" type="pres">
      <dgm:prSet presAssocID="{053553B0-A6F5-4B37-B51A-3629E8330E67}" presName="vert0" presStyleCnt="0">
        <dgm:presLayoutVars>
          <dgm:dir/>
          <dgm:animOne val="branch"/>
          <dgm:animLvl val="lvl"/>
        </dgm:presLayoutVars>
      </dgm:prSet>
      <dgm:spPr/>
    </dgm:pt>
    <dgm:pt modelId="{177447D2-D0A8-4193-9555-899FDDC6BAA3}" type="pres">
      <dgm:prSet presAssocID="{B38B7716-25DE-42EF-A91B-AC4C11E942A7}" presName="thickLine" presStyleLbl="alignNode1" presStyleIdx="0" presStyleCnt="6"/>
      <dgm:spPr/>
    </dgm:pt>
    <dgm:pt modelId="{61FCFE1B-9E32-4E75-987A-CA7423A53D0C}" type="pres">
      <dgm:prSet presAssocID="{B38B7716-25DE-42EF-A91B-AC4C11E942A7}" presName="horz1" presStyleCnt="0"/>
      <dgm:spPr/>
    </dgm:pt>
    <dgm:pt modelId="{56523D45-680B-49EB-A238-C78EABC367D0}" type="pres">
      <dgm:prSet presAssocID="{B38B7716-25DE-42EF-A91B-AC4C11E942A7}" presName="tx1" presStyleLbl="revTx" presStyleIdx="0" presStyleCnt="6"/>
      <dgm:spPr/>
    </dgm:pt>
    <dgm:pt modelId="{92FBC737-534B-4E6A-9CF2-906B89D1450C}" type="pres">
      <dgm:prSet presAssocID="{B38B7716-25DE-42EF-A91B-AC4C11E942A7}" presName="vert1" presStyleCnt="0"/>
      <dgm:spPr/>
    </dgm:pt>
    <dgm:pt modelId="{F8536BB7-780A-4A07-9225-4F95126FD473}" type="pres">
      <dgm:prSet presAssocID="{419AAC4D-0B82-467E-8078-8C6542EC34CA}" presName="thickLine" presStyleLbl="alignNode1" presStyleIdx="1" presStyleCnt="6"/>
      <dgm:spPr/>
    </dgm:pt>
    <dgm:pt modelId="{60BB8AE4-13F8-4B1D-AC0A-025A0ACF8895}" type="pres">
      <dgm:prSet presAssocID="{419AAC4D-0B82-467E-8078-8C6542EC34CA}" presName="horz1" presStyleCnt="0"/>
      <dgm:spPr/>
    </dgm:pt>
    <dgm:pt modelId="{997C6DDD-9D24-4D81-A106-5042C824B64E}" type="pres">
      <dgm:prSet presAssocID="{419AAC4D-0B82-467E-8078-8C6542EC34CA}" presName="tx1" presStyleLbl="revTx" presStyleIdx="1" presStyleCnt="6"/>
      <dgm:spPr/>
    </dgm:pt>
    <dgm:pt modelId="{B3B63339-F3E2-4EEF-A3A0-504DF13158CC}" type="pres">
      <dgm:prSet presAssocID="{419AAC4D-0B82-467E-8078-8C6542EC34CA}" presName="vert1" presStyleCnt="0"/>
      <dgm:spPr/>
    </dgm:pt>
    <dgm:pt modelId="{7D495EAC-C35B-4457-9B56-5EDCDB31A128}" type="pres">
      <dgm:prSet presAssocID="{7CB42418-B842-4ED5-84BE-B2A9405255ED}" presName="thickLine" presStyleLbl="alignNode1" presStyleIdx="2" presStyleCnt="6"/>
      <dgm:spPr/>
    </dgm:pt>
    <dgm:pt modelId="{1996FB07-546A-4214-BA20-4046128C91CA}" type="pres">
      <dgm:prSet presAssocID="{7CB42418-B842-4ED5-84BE-B2A9405255ED}" presName="horz1" presStyleCnt="0"/>
      <dgm:spPr/>
    </dgm:pt>
    <dgm:pt modelId="{13996F9B-CBF3-4467-A34A-122FCC0510DC}" type="pres">
      <dgm:prSet presAssocID="{7CB42418-B842-4ED5-84BE-B2A9405255ED}" presName="tx1" presStyleLbl="revTx" presStyleIdx="2" presStyleCnt="6"/>
      <dgm:spPr/>
    </dgm:pt>
    <dgm:pt modelId="{C1960D80-0859-4864-ABBA-D62DD8206629}" type="pres">
      <dgm:prSet presAssocID="{7CB42418-B842-4ED5-84BE-B2A9405255ED}" presName="vert1" presStyleCnt="0"/>
      <dgm:spPr/>
    </dgm:pt>
    <dgm:pt modelId="{B8ABD16E-96FF-45A9-86FC-533731C4E9AC}" type="pres">
      <dgm:prSet presAssocID="{61EBA6E4-EAE4-4258-B03A-96A70B565FF0}" presName="thickLine" presStyleLbl="alignNode1" presStyleIdx="3" presStyleCnt="6"/>
      <dgm:spPr/>
    </dgm:pt>
    <dgm:pt modelId="{A718EC53-F401-4BE4-A80D-11C95FA16F19}" type="pres">
      <dgm:prSet presAssocID="{61EBA6E4-EAE4-4258-B03A-96A70B565FF0}" presName="horz1" presStyleCnt="0"/>
      <dgm:spPr/>
    </dgm:pt>
    <dgm:pt modelId="{67D431B7-E1F5-40BF-968F-236C5CE6FAEF}" type="pres">
      <dgm:prSet presAssocID="{61EBA6E4-EAE4-4258-B03A-96A70B565FF0}" presName="tx1" presStyleLbl="revTx" presStyleIdx="3" presStyleCnt="6"/>
      <dgm:spPr/>
    </dgm:pt>
    <dgm:pt modelId="{15F15DD2-3078-4551-8526-74B0494A5912}" type="pres">
      <dgm:prSet presAssocID="{61EBA6E4-EAE4-4258-B03A-96A70B565FF0}" presName="vert1" presStyleCnt="0"/>
      <dgm:spPr/>
    </dgm:pt>
    <dgm:pt modelId="{E12A4EB9-871C-41C3-8CB9-35EE08FE37E5}" type="pres">
      <dgm:prSet presAssocID="{21A1C8CE-AC30-4B0F-B287-751B86444AFF}" presName="thickLine" presStyleLbl="alignNode1" presStyleIdx="4" presStyleCnt="6"/>
      <dgm:spPr/>
    </dgm:pt>
    <dgm:pt modelId="{21984E33-5ACF-488F-908F-50F3A6EFA221}" type="pres">
      <dgm:prSet presAssocID="{21A1C8CE-AC30-4B0F-B287-751B86444AFF}" presName="horz1" presStyleCnt="0"/>
      <dgm:spPr/>
    </dgm:pt>
    <dgm:pt modelId="{BBDC633D-1C65-4CB7-A808-1FA6FE0A06FE}" type="pres">
      <dgm:prSet presAssocID="{21A1C8CE-AC30-4B0F-B287-751B86444AFF}" presName="tx1" presStyleLbl="revTx" presStyleIdx="4" presStyleCnt="6"/>
      <dgm:spPr/>
    </dgm:pt>
    <dgm:pt modelId="{8FA3DFC4-78E8-470B-B468-550661168CA3}" type="pres">
      <dgm:prSet presAssocID="{21A1C8CE-AC30-4B0F-B287-751B86444AFF}" presName="vert1" presStyleCnt="0"/>
      <dgm:spPr/>
    </dgm:pt>
    <dgm:pt modelId="{C52CC493-4FAA-4588-BBD8-D2D3D2FDFE8C}" type="pres">
      <dgm:prSet presAssocID="{2A579038-C1B5-4E67-9C35-DA96BF3AE312}" presName="thickLine" presStyleLbl="alignNode1" presStyleIdx="5" presStyleCnt="6"/>
      <dgm:spPr/>
    </dgm:pt>
    <dgm:pt modelId="{6C3DA586-EADB-4279-81CC-0D3291333FA7}" type="pres">
      <dgm:prSet presAssocID="{2A579038-C1B5-4E67-9C35-DA96BF3AE312}" presName="horz1" presStyleCnt="0"/>
      <dgm:spPr/>
    </dgm:pt>
    <dgm:pt modelId="{72B446E2-BE5C-4F18-9BE9-9E651ED17152}" type="pres">
      <dgm:prSet presAssocID="{2A579038-C1B5-4E67-9C35-DA96BF3AE312}" presName="tx1" presStyleLbl="revTx" presStyleIdx="5" presStyleCnt="6"/>
      <dgm:spPr/>
    </dgm:pt>
    <dgm:pt modelId="{E3B79E50-3681-498C-A82D-313FE771B210}" type="pres">
      <dgm:prSet presAssocID="{2A579038-C1B5-4E67-9C35-DA96BF3AE312}" presName="vert1" presStyleCnt="0"/>
      <dgm:spPr/>
    </dgm:pt>
  </dgm:ptLst>
  <dgm:cxnLst>
    <dgm:cxn modelId="{5ADC250D-3563-4A93-ABCD-6A64A49B1A56}" type="presOf" srcId="{B38B7716-25DE-42EF-A91B-AC4C11E942A7}" destId="{56523D45-680B-49EB-A238-C78EABC367D0}" srcOrd="0" destOrd="0" presId="urn:microsoft.com/office/officeart/2008/layout/LinedList"/>
    <dgm:cxn modelId="{A5ED8D3A-EB27-4508-B512-BA24CE522E13}" type="presOf" srcId="{61EBA6E4-EAE4-4258-B03A-96A70B565FF0}" destId="{67D431B7-E1F5-40BF-968F-236C5CE6FAEF}" srcOrd="0" destOrd="0" presId="urn:microsoft.com/office/officeart/2008/layout/LinedList"/>
    <dgm:cxn modelId="{4E9E3A5B-8285-4CED-AFE1-079DA995F0FF}" srcId="{053553B0-A6F5-4B37-B51A-3629E8330E67}" destId="{61EBA6E4-EAE4-4258-B03A-96A70B565FF0}" srcOrd="3" destOrd="0" parTransId="{B008283C-4138-4D37-82EA-30B3FED34E87}" sibTransId="{B7B4D13E-DA43-4BDD-AEF0-66DF54158D8D}"/>
    <dgm:cxn modelId="{0144EE41-25B7-4755-A204-B827E228D5DF}" srcId="{053553B0-A6F5-4B37-B51A-3629E8330E67}" destId="{B38B7716-25DE-42EF-A91B-AC4C11E942A7}" srcOrd="0" destOrd="0" parTransId="{37651478-D38F-4AA1-8171-A669F81FEBFD}" sibTransId="{36DE8E41-0667-4ADE-AB84-6C3311D48283}"/>
    <dgm:cxn modelId="{4ED8376B-A18F-4BFC-9151-D9BCB34FA676}" type="presOf" srcId="{2A579038-C1B5-4E67-9C35-DA96BF3AE312}" destId="{72B446E2-BE5C-4F18-9BE9-9E651ED17152}" srcOrd="0" destOrd="0" presId="urn:microsoft.com/office/officeart/2008/layout/LinedList"/>
    <dgm:cxn modelId="{CB739B50-3333-47DC-A9E6-0EE1D561CFCA}" srcId="{053553B0-A6F5-4B37-B51A-3629E8330E67}" destId="{2A579038-C1B5-4E67-9C35-DA96BF3AE312}" srcOrd="5" destOrd="0" parTransId="{4AFA64DA-F51A-44F3-B581-D6BADB619556}" sibTransId="{5A8DBA49-775E-4DA2-AC24-8A6D86B2ADCD}"/>
    <dgm:cxn modelId="{1B155F72-44CA-418C-A42B-8E7113E4FDFB}" srcId="{053553B0-A6F5-4B37-B51A-3629E8330E67}" destId="{7CB42418-B842-4ED5-84BE-B2A9405255ED}" srcOrd="2" destOrd="0" parTransId="{490530EB-D847-4F28-9EB9-97DC9F918719}" sibTransId="{E27F3EE1-B6C6-4A4A-8440-A9A47BED8924}"/>
    <dgm:cxn modelId="{D3A46685-3707-4175-9EA3-B8392B050CC2}" type="presOf" srcId="{21A1C8CE-AC30-4B0F-B287-751B86444AFF}" destId="{BBDC633D-1C65-4CB7-A808-1FA6FE0A06FE}" srcOrd="0" destOrd="0" presId="urn:microsoft.com/office/officeart/2008/layout/LinedList"/>
    <dgm:cxn modelId="{4BA59089-694C-49BD-A15A-9D0AC8B1912A}" type="presOf" srcId="{7CB42418-B842-4ED5-84BE-B2A9405255ED}" destId="{13996F9B-CBF3-4467-A34A-122FCC0510DC}" srcOrd="0" destOrd="0" presId="urn:microsoft.com/office/officeart/2008/layout/LinedList"/>
    <dgm:cxn modelId="{1118188D-951A-4060-A294-D1DADAD5B68E}" srcId="{053553B0-A6F5-4B37-B51A-3629E8330E67}" destId="{419AAC4D-0B82-467E-8078-8C6542EC34CA}" srcOrd="1" destOrd="0" parTransId="{981A050B-CB14-40A5-BF25-332F65190658}" sibTransId="{EA2064CD-786D-4AF7-A301-14D2F3B3C06D}"/>
    <dgm:cxn modelId="{6339FD94-7413-4975-9ED0-CF942220EE23}" type="presOf" srcId="{053553B0-A6F5-4B37-B51A-3629E8330E67}" destId="{0C257C18-2F84-4883-A623-FCB2549581B1}" srcOrd="0" destOrd="0" presId="urn:microsoft.com/office/officeart/2008/layout/LinedList"/>
    <dgm:cxn modelId="{EE35F5CA-F1C5-4F5C-8A75-F6E03D28F967}" srcId="{053553B0-A6F5-4B37-B51A-3629E8330E67}" destId="{21A1C8CE-AC30-4B0F-B287-751B86444AFF}" srcOrd="4" destOrd="0" parTransId="{AF1F1A13-E175-4F69-B23D-19C4CE6648B8}" sibTransId="{DE3ACA72-FB3E-4C57-9108-5B68DF208278}"/>
    <dgm:cxn modelId="{7BD8ADD0-9CA4-48EA-AF59-0A8A3E0CD226}" type="presOf" srcId="{419AAC4D-0B82-467E-8078-8C6542EC34CA}" destId="{997C6DDD-9D24-4D81-A106-5042C824B64E}" srcOrd="0" destOrd="0" presId="urn:microsoft.com/office/officeart/2008/layout/LinedList"/>
    <dgm:cxn modelId="{963A94E0-C97F-41B7-ADFC-53A908C2C691}" type="presParOf" srcId="{0C257C18-2F84-4883-A623-FCB2549581B1}" destId="{177447D2-D0A8-4193-9555-899FDDC6BAA3}" srcOrd="0" destOrd="0" presId="urn:microsoft.com/office/officeart/2008/layout/LinedList"/>
    <dgm:cxn modelId="{433A0C00-5133-4543-A56F-BD574510705B}" type="presParOf" srcId="{0C257C18-2F84-4883-A623-FCB2549581B1}" destId="{61FCFE1B-9E32-4E75-987A-CA7423A53D0C}" srcOrd="1" destOrd="0" presId="urn:microsoft.com/office/officeart/2008/layout/LinedList"/>
    <dgm:cxn modelId="{31A6CAF7-D20E-49AA-ABE1-26A18C8A831D}" type="presParOf" srcId="{61FCFE1B-9E32-4E75-987A-CA7423A53D0C}" destId="{56523D45-680B-49EB-A238-C78EABC367D0}" srcOrd="0" destOrd="0" presId="urn:microsoft.com/office/officeart/2008/layout/LinedList"/>
    <dgm:cxn modelId="{FE8982ED-F6DC-4755-B415-D078275BB113}" type="presParOf" srcId="{61FCFE1B-9E32-4E75-987A-CA7423A53D0C}" destId="{92FBC737-534B-4E6A-9CF2-906B89D1450C}" srcOrd="1" destOrd="0" presId="urn:microsoft.com/office/officeart/2008/layout/LinedList"/>
    <dgm:cxn modelId="{B0BF041F-BCBA-4748-AB13-56E1B21BC607}" type="presParOf" srcId="{0C257C18-2F84-4883-A623-FCB2549581B1}" destId="{F8536BB7-780A-4A07-9225-4F95126FD473}" srcOrd="2" destOrd="0" presId="urn:microsoft.com/office/officeart/2008/layout/LinedList"/>
    <dgm:cxn modelId="{1F13CE0C-62EF-4900-AEAE-C04E76EA4123}" type="presParOf" srcId="{0C257C18-2F84-4883-A623-FCB2549581B1}" destId="{60BB8AE4-13F8-4B1D-AC0A-025A0ACF8895}" srcOrd="3" destOrd="0" presId="urn:microsoft.com/office/officeart/2008/layout/LinedList"/>
    <dgm:cxn modelId="{E1D289AD-C5B1-4780-8EB8-7AE362D26540}" type="presParOf" srcId="{60BB8AE4-13F8-4B1D-AC0A-025A0ACF8895}" destId="{997C6DDD-9D24-4D81-A106-5042C824B64E}" srcOrd="0" destOrd="0" presId="urn:microsoft.com/office/officeart/2008/layout/LinedList"/>
    <dgm:cxn modelId="{2250CEA0-65D3-461D-B5B4-680432276E85}" type="presParOf" srcId="{60BB8AE4-13F8-4B1D-AC0A-025A0ACF8895}" destId="{B3B63339-F3E2-4EEF-A3A0-504DF13158CC}" srcOrd="1" destOrd="0" presId="urn:microsoft.com/office/officeart/2008/layout/LinedList"/>
    <dgm:cxn modelId="{57CD9187-DEB8-4B62-90E4-2F9D4409F93A}" type="presParOf" srcId="{0C257C18-2F84-4883-A623-FCB2549581B1}" destId="{7D495EAC-C35B-4457-9B56-5EDCDB31A128}" srcOrd="4" destOrd="0" presId="urn:microsoft.com/office/officeart/2008/layout/LinedList"/>
    <dgm:cxn modelId="{5E6B85D2-10ED-4079-B33C-C1719C9F9FFD}" type="presParOf" srcId="{0C257C18-2F84-4883-A623-FCB2549581B1}" destId="{1996FB07-546A-4214-BA20-4046128C91CA}" srcOrd="5" destOrd="0" presId="urn:microsoft.com/office/officeart/2008/layout/LinedList"/>
    <dgm:cxn modelId="{8E445B97-626B-4B84-BA54-7B6268AEC64A}" type="presParOf" srcId="{1996FB07-546A-4214-BA20-4046128C91CA}" destId="{13996F9B-CBF3-4467-A34A-122FCC0510DC}" srcOrd="0" destOrd="0" presId="urn:microsoft.com/office/officeart/2008/layout/LinedList"/>
    <dgm:cxn modelId="{C2E36A07-45E0-4174-936A-6141A3AB3721}" type="presParOf" srcId="{1996FB07-546A-4214-BA20-4046128C91CA}" destId="{C1960D80-0859-4864-ABBA-D62DD8206629}" srcOrd="1" destOrd="0" presId="urn:microsoft.com/office/officeart/2008/layout/LinedList"/>
    <dgm:cxn modelId="{AA265F62-6E63-48F4-9B31-1D21FC85E1FE}" type="presParOf" srcId="{0C257C18-2F84-4883-A623-FCB2549581B1}" destId="{B8ABD16E-96FF-45A9-86FC-533731C4E9AC}" srcOrd="6" destOrd="0" presId="urn:microsoft.com/office/officeart/2008/layout/LinedList"/>
    <dgm:cxn modelId="{85D5A5FB-8B68-49F0-808F-FD6887CE99DA}" type="presParOf" srcId="{0C257C18-2F84-4883-A623-FCB2549581B1}" destId="{A718EC53-F401-4BE4-A80D-11C95FA16F19}" srcOrd="7" destOrd="0" presId="urn:microsoft.com/office/officeart/2008/layout/LinedList"/>
    <dgm:cxn modelId="{7B0E19AA-BD9F-45AD-ABDF-B750C6BAC1BB}" type="presParOf" srcId="{A718EC53-F401-4BE4-A80D-11C95FA16F19}" destId="{67D431B7-E1F5-40BF-968F-236C5CE6FAEF}" srcOrd="0" destOrd="0" presId="urn:microsoft.com/office/officeart/2008/layout/LinedList"/>
    <dgm:cxn modelId="{446DA69D-1564-4F9B-838F-1D11410D35A6}" type="presParOf" srcId="{A718EC53-F401-4BE4-A80D-11C95FA16F19}" destId="{15F15DD2-3078-4551-8526-74B0494A5912}" srcOrd="1" destOrd="0" presId="urn:microsoft.com/office/officeart/2008/layout/LinedList"/>
    <dgm:cxn modelId="{E9AE9D3E-3C46-4F5E-B1D4-296685EDA32E}" type="presParOf" srcId="{0C257C18-2F84-4883-A623-FCB2549581B1}" destId="{E12A4EB9-871C-41C3-8CB9-35EE08FE37E5}" srcOrd="8" destOrd="0" presId="urn:microsoft.com/office/officeart/2008/layout/LinedList"/>
    <dgm:cxn modelId="{F89919F4-02E8-42AA-91C7-A916DC203126}" type="presParOf" srcId="{0C257C18-2F84-4883-A623-FCB2549581B1}" destId="{21984E33-5ACF-488F-908F-50F3A6EFA221}" srcOrd="9" destOrd="0" presId="urn:microsoft.com/office/officeart/2008/layout/LinedList"/>
    <dgm:cxn modelId="{5CC189DE-6AA4-4E70-A7E9-2DC51527BD8C}" type="presParOf" srcId="{21984E33-5ACF-488F-908F-50F3A6EFA221}" destId="{BBDC633D-1C65-4CB7-A808-1FA6FE0A06FE}" srcOrd="0" destOrd="0" presId="urn:microsoft.com/office/officeart/2008/layout/LinedList"/>
    <dgm:cxn modelId="{2A87A374-B798-4FE8-BD4A-6DC3E8EDB915}" type="presParOf" srcId="{21984E33-5ACF-488F-908F-50F3A6EFA221}" destId="{8FA3DFC4-78E8-470B-B468-550661168CA3}" srcOrd="1" destOrd="0" presId="urn:microsoft.com/office/officeart/2008/layout/LinedList"/>
    <dgm:cxn modelId="{DFBA2F13-335F-4871-8094-420A34EA82FD}" type="presParOf" srcId="{0C257C18-2F84-4883-A623-FCB2549581B1}" destId="{C52CC493-4FAA-4588-BBD8-D2D3D2FDFE8C}" srcOrd="10" destOrd="0" presId="urn:microsoft.com/office/officeart/2008/layout/LinedList"/>
    <dgm:cxn modelId="{21489267-FC28-468A-98DC-5612313CB51D}" type="presParOf" srcId="{0C257C18-2F84-4883-A623-FCB2549581B1}" destId="{6C3DA586-EADB-4279-81CC-0D3291333FA7}" srcOrd="11" destOrd="0" presId="urn:microsoft.com/office/officeart/2008/layout/LinedList"/>
    <dgm:cxn modelId="{51FF4F37-0430-48B4-88AD-1CE633763AE9}" type="presParOf" srcId="{6C3DA586-EADB-4279-81CC-0D3291333FA7}" destId="{72B446E2-BE5C-4F18-9BE9-9E651ED17152}" srcOrd="0" destOrd="0" presId="urn:microsoft.com/office/officeart/2008/layout/LinedList"/>
    <dgm:cxn modelId="{3A8F0E12-05E2-4846-9F75-7DB467E870FF}" type="presParOf" srcId="{6C3DA586-EADB-4279-81CC-0D3291333FA7}" destId="{E3B79E50-3681-498C-A82D-313FE771B2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040F6-0260-41D0-BA7C-173F5645CBAC}">
      <dsp:nvSpPr>
        <dsp:cNvPr id="0" name=""/>
        <dsp:cNvSpPr/>
      </dsp:nvSpPr>
      <dsp:spPr>
        <a:xfrm>
          <a:off x="3649933" y="0"/>
          <a:ext cx="3215732" cy="1882733"/>
        </a:xfrm>
        <a:prstGeom prst="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cap="all"/>
          </a:pPr>
          <a:r>
            <a:rPr lang="en-US" sz="1600" kern="1200" dirty="0"/>
            <a:t>Kay Tracy, Director, </a:t>
          </a:r>
          <a:r>
            <a:rPr lang="en-US" sz="1600" kern="1200" dirty="0">
              <a:latin typeface="Calibri"/>
              <a:ea typeface="+mn-ea"/>
              <a:cs typeface="+mn-cs"/>
            </a:rPr>
            <a:t>Kay.Tracy@state.mn.us</a:t>
          </a:r>
          <a:r>
            <a:rPr lang="en-US" sz="1600" kern="1200" dirty="0"/>
            <a:t> </a:t>
          </a:r>
        </a:p>
        <a:p>
          <a:pPr marL="0" lvl="0" indent="0" algn="ctr" defTabSz="711200">
            <a:lnSpc>
              <a:spcPct val="90000"/>
            </a:lnSpc>
            <a:spcBef>
              <a:spcPct val="0"/>
            </a:spcBef>
            <a:spcAft>
              <a:spcPct val="35000"/>
            </a:spcAft>
            <a:buNone/>
            <a:defRPr cap="all"/>
          </a:pPr>
          <a:r>
            <a:rPr lang="en-US" sz="1600" kern="1200" dirty="0"/>
            <a:t>651-259-7555</a:t>
          </a:r>
        </a:p>
      </dsp:txBody>
      <dsp:txXfrm>
        <a:off x="3649933" y="0"/>
        <a:ext cx="3215732" cy="1882733"/>
      </dsp:txXfrm>
    </dsp:sp>
    <dsp:sp modelId="{FE427257-AA1B-4F31-BE3A-E4D25923B448}">
      <dsp:nvSpPr>
        <dsp:cNvPr id="0" name=""/>
        <dsp:cNvSpPr/>
      </dsp:nvSpPr>
      <dsp:spPr>
        <a:xfrm>
          <a:off x="7588661" y="2275523"/>
          <a:ext cx="2926938" cy="2113389"/>
        </a:xfrm>
        <a:prstGeom prst="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cap="all"/>
          </a:pPr>
          <a:r>
            <a:rPr lang="en-US" sz="1600" kern="1200"/>
            <a:t>Cory Schmid, Program Coordinator, </a:t>
          </a:r>
          <a:r>
            <a:rPr lang="en-US" sz="1600" kern="1200">
              <a:latin typeface="Calibri"/>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Cory.Schmid@state.mn.us</a:t>
          </a:r>
          <a:r>
            <a:rPr lang="en-US" sz="1600" kern="1200">
              <a:latin typeface="Calibri"/>
              <a:ea typeface="+mn-ea"/>
              <a:cs typeface="+mn-cs"/>
            </a:rPr>
            <a:t> </a:t>
          </a:r>
          <a:r>
            <a:rPr lang="en-US" sz="1600" kern="1200"/>
            <a:t>651-259-7541</a:t>
          </a:r>
        </a:p>
      </dsp:txBody>
      <dsp:txXfrm>
        <a:off x="7588661" y="2275523"/>
        <a:ext cx="2926938" cy="2113389"/>
      </dsp:txXfrm>
    </dsp:sp>
    <dsp:sp modelId="{FBFB3FF3-A8CA-4271-93A3-7DFE2AFBBB81}">
      <dsp:nvSpPr>
        <dsp:cNvPr id="0" name=""/>
        <dsp:cNvSpPr/>
      </dsp:nvSpPr>
      <dsp:spPr>
        <a:xfrm>
          <a:off x="3795581" y="2252867"/>
          <a:ext cx="2924472" cy="2113389"/>
        </a:xfrm>
        <a:prstGeom prst="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cap="all"/>
          </a:pPr>
          <a:r>
            <a:rPr lang="en-US" sz="1600" kern="1200"/>
            <a:t>Ahmed Mohidin, Program Coordinator, </a:t>
          </a:r>
          <a:r>
            <a:rPr lang="en-US" sz="1600" kern="1200">
              <a:hlinkClick xmlns:r="http://schemas.openxmlformats.org/officeDocument/2006/relationships" r:id="rId2">
                <a:extLst>
                  <a:ext uri="{A12FA001-AC4F-418D-AE19-62706E023703}">
                    <ahyp:hlinkClr xmlns:ahyp="http://schemas.microsoft.com/office/drawing/2018/hyperlinkcolor" val="tx"/>
                  </a:ext>
                </a:extLst>
              </a:hlinkClick>
            </a:rPr>
            <a:t>Ahmed.Mohidin@state.mn.us</a:t>
          </a:r>
          <a:r>
            <a:rPr lang="en-US" sz="1600" kern="1200"/>
            <a:t> 651-259-7515</a:t>
          </a:r>
        </a:p>
      </dsp:txBody>
      <dsp:txXfrm>
        <a:off x="3795581" y="2252867"/>
        <a:ext cx="2924472" cy="2113389"/>
      </dsp:txXfrm>
    </dsp:sp>
    <dsp:sp modelId="{331819C4-4038-46EE-B819-32F227506645}">
      <dsp:nvSpPr>
        <dsp:cNvPr id="0" name=""/>
        <dsp:cNvSpPr/>
      </dsp:nvSpPr>
      <dsp:spPr>
        <a:xfrm>
          <a:off x="0" y="2281771"/>
          <a:ext cx="2968501" cy="2113389"/>
        </a:xfrm>
        <a:prstGeom prst="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cap="all"/>
          </a:pPr>
          <a:r>
            <a:rPr lang="en-US" sz="1600" kern="1200" dirty="0"/>
            <a:t>Lynn Douma , Program Coordinator, </a:t>
          </a:r>
          <a:r>
            <a:rPr lang="en-US" sz="1600" kern="1200" dirty="0">
              <a:hlinkClick xmlns:r="http://schemas.openxmlformats.org/officeDocument/2006/relationships" r:id="rId3">
                <a:extLst>
                  <a:ext uri="{A12FA001-AC4F-418D-AE19-62706E023703}">
                    <ahyp:hlinkClr xmlns:ahyp="http://schemas.microsoft.com/office/drawing/2018/hyperlinkcolor" val="tx"/>
                  </a:ext>
                </a:extLst>
              </a:hlinkClick>
            </a:rPr>
            <a:t>Lynn.douma@state.mn.us</a:t>
          </a:r>
          <a:r>
            <a:rPr lang="en-US" sz="1600" kern="1200" dirty="0"/>
            <a:t> 651-259-7536</a:t>
          </a:r>
        </a:p>
      </dsp:txBody>
      <dsp:txXfrm>
        <a:off x="0" y="2281771"/>
        <a:ext cx="2968501" cy="2113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ACBD6-E4A0-4236-80E4-37B7A223C235}">
      <dsp:nvSpPr>
        <dsp:cNvPr id="0" name=""/>
        <dsp:cNvSpPr/>
      </dsp:nvSpPr>
      <dsp:spPr>
        <a:xfrm>
          <a:off x="0" y="0"/>
          <a:ext cx="105156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93B8546-42C2-438A-9243-C1D18A0814C1}">
      <dsp:nvSpPr>
        <dsp:cNvPr id="0" name=""/>
        <dsp:cNvSpPr/>
      </dsp:nvSpPr>
      <dsp:spPr>
        <a:xfrm>
          <a:off x="0" y="0"/>
          <a:ext cx="10515600" cy="242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The Workforce Innovation and Opportunity Act Youth Formula Grant program provides comprehensive employment and training services to opportunity youth, including (but not limited to) work-based learning, an introduction to career pathways, attainment of recognized credentials and support services.</a:t>
          </a:r>
        </a:p>
      </dsp:txBody>
      <dsp:txXfrm>
        <a:off x="0" y="0"/>
        <a:ext cx="10515600" cy="2420937"/>
      </dsp:txXfrm>
    </dsp:sp>
    <dsp:sp modelId="{E8D0A7A5-5901-4AF1-906A-2F553CED2DB7}">
      <dsp:nvSpPr>
        <dsp:cNvPr id="0" name=""/>
        <dsp:cNvSpPr/>
      </dsp:nvSpPr>
      <dsp:spPr>
        <a:xfrm>
          <a:off x="0" y="2420937"/>
          <a:ext cx="105156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18A7138-640A-482C-A10F-97F7A9FE87F9}">
      <dsp:nvSpPr>
        <dsp:cNvPr id="0" name=""/>
        <dsp:cNvSpPr/>
      </dsp:nvSpPr>
      <dsp:spPr>
        <a:xfrm>
          <a:off x="0" y="2420937"/>
          <a:ext cx="10515600" cy="242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WIOA Youth participants are at-risk youth ages 16-24 who are not attending any school, and in-school youth ages 14-21 who are low-income and at-risk. </a:t>
          </a:r>
        </a:p>
      </dsp:txBody>
      <dsp:txXfrm>
        <a:off x="0" y="2420937"/>
        <a:ext cx="10515600" cy="2420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BF0F-CD2E-4540-9406-5A6AF1F5B6AB}">
      <dsp:nvSpPr>
        <dsp:cNvPr id="0" name=""/>
        <dsp:cNvSpPr/>
      </dsp:nvSpPr>
      <dsp:spPr>
        <a:xfrm>
          <a:off x="0" y="0"/>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1BCC9-681E-4A1A-BACA-A43826435156}">
      <dsp:nvSpPr>
        <dsp:cNvPr id="0" name=""/>
        <dsp:cNvSpPr/>
      </dsp:nvSpPr>
      <dsp:spPr>
        <a:xfrm>
          <a:off x="0" y="0"/>
          <a:ext cx="10515600" cy="6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All youth served in both Federal and State funded youth programs at DEED often face multiple barriers to self-sufficiency including: </a:t>
          </a:r>
          <a:endParaRPr lang="en-US" sz="1700" kern="1200"/>
        </a:p>
      </dsp:txBody>
      <dsp:txXfrm>
        <a:off x="0" y="0"/>
        <a:ext cx="10515600" cy="605234"/>
      </dsp:txXfrm>
    </dsp:sp>
    <dsp:sp modelId="{BA798A51-287F-4FD1-8298-8C5D4F3902B6}">
      <dsp:nvSpPr>
        <dsp:cNvPr id="0" name=""/>
        <dsp:cNvSpPr/>
      </dsp:nvSpPr>
      <dsp:spPr>
        <a:xfrm>
          <a:off x="0" y="605234"/>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62F15B-99E1-450C-B93D-A0F0819F6B52}">
      <dsp:nvSpPr>
        <dsp:cNvPr id="0" name=""/>
        <dsp:cNvSpPr/>
      </dsp:nvSpPr>
      <dsp:spPr>
        <a:xfrm>
          <a:off x="0" y="605234"/>
          <a:ext cx="10515600" cy="6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Economically disadvantaged;</a:t>
          </a:r>
        </a:p>
      </dsp:txBody>
      <dsp:txXfrm>
        <a:off x="0" y="605234"/>
        <a:ext cx="10515600" cy="605234"/>
      </dsp:txXfrm>
    </dsp:sp>
    <dsp:sp modelId="{9657022A-DED3-41C7-BB4E-342713CD6911}">
      <dsp:nvSpPr>
        <dsp:cNvPr id="0" name=""/>
        <dsp:cNvSpPr/>
      </dsp:nvSpPr>
      <dsp:spPr>
        <a:xfrm>
          <a:off x="0" y="1210468"/>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F63A6E-82BE-4887-835A-AF4DD8CF83D0}">
      <dsp:nvSpPr>
        <dsp:cNvPr id="0" name=""/>
        <dsp:cNvSpPr/>
      </dsp:nvSpPr>
      <dsp:spPr>
        <a:xfrm>
          <a:off x="0" y="1210468"/>
          <a:ext cx="10515600" cy="6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Pregnant or parenting youth;</a:t>
          </a:r>
        </a:p>
      </dsp:txBody>
      <dsp:txXfrm>
        <a:off x="0" y="1210468"/>
        <a:ext cx="10515600" cy="605234"/>
      </dsp:txXfrm>
    </dsp:sp>
    <dsp:sp modelId="{6CDE375F-B80B-44A4-8AF4-CD25855C119E}">
      <dsp:nvSpPr>
        <dsp:cNvPr id="0" name=""/>
        <dsp:cNvSpPr/>
      </dsp:nvSpPr>
      <dsp:spPr>
        <a:xfrm>
          <a:off x="0" y="1815703"/>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050548-BBDF-4E0A-9C64-9E5F1DD455B6}">
      <dsp:nvSpPr>
        <dsp:cNvPr id="0" name=""/>
        <dsp:cNvSpPr/>
      </dsp:nvSpPr>
      <dsp:spPr>
        <a:xfrm>
          <a:off x="0" y="1815703"/>
          <a:ext cx="10515600" cy="6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Youth with limited English proficiency;</a:t>
          </a:r>
        </a:p>
      </dsp:txBody>
      <dsp:txXfrm>
        <a:off x="0" y="1815703"/>
        <a:ext cx="10515600" cy="605234"/>
      </dsp:txXfrm>
    </dsp:sp>
    <dsp:sp modelId="{0579883D-A5AB-4018-ABAC-31077A51C25E}">
      <dsp:nvSpPr>
        <dsp:cNvPr id="0" name=""/>
        <dsp:cNvSpPr/>
      </dsp:nvSpPr>
      <dsp:spPr>
        <a:xfrm>
          <a:off x="0" y="2420937"/>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E333B-0C9A-46DC-B08F-F90D74A133E2}">
      <dsp:nvSpPr>
        <dsp:cNvPr id="0" name=""/>
        <dsp:cNvSpPr/>
      </dsp:nvSpPr>
      <dsp:spPr>
        <a:xfrm>
          <a:off x="0" y="2420937"/>
          <a:ext cx="10515600" cy="6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Potential (or actual) secondary school dropouts;</a:t>
          </a:r>
        </a:p>
      </dsp:txBody>
      <dsp:txXfrm>
        <a:off x="0" y="2420937"/>
        <a:ext cx="10515600" cy="605234"/>
      </dsp:txXfrm>
    </dsp:sp>
    <dsp:sp modelId="{A3FE4B7C-CB9F-43FE-AD33-B5BBD17715A2}">
      <dsp:nvSpPr>
        <dsp:cNvPr id="0" name=""/>
        <dsp:cNvSpPr/>
      </dsp:nvSpPr>
      <dsp:spPr>
        <a:xfrm>
          <a:off x="0" y="3026171"/>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6F5A81-97CE-4197-85E0-5E0B24DD5926}">
      <dsp:nvSpPr>
        <dsp:cNvPr id="0" name=""/>
        <dsp:cNvSpPr/>
      </dsp:nvSpPr>
      <dsp:spPr>
        <a:xfrm>
          <a:off x="0" y="3026171"/>
          <a:ext cx="10515600" cy="6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Youth offenders;</a:t>
          </a:r>
        </a:p>
      </dsp:txBody>
      <dsp:txXfrm>
        <a:off x="0" y="3026171"/>
        <a:ext cx="10515600" cy="605234"/>
      </dsp:txXfrm>
    </dsp:sp>
    <dsp:sp modelId="{BF8B89A6-12E3-4FB7-B717-9D9516ECA613}">
      <dsp:nvSpPr>
        <dsp:cNvPr id="0" name=""/>
        <dsp:cNvSpPr/>
      </dsp:nvSpPr>
      <dsp:spPr>
        <a:xfrm>
          <a:off x="0" y="3631406"/>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2270C-F928-4C7A-92A6-8143ECE33B50}">
      <dsp:nvSpPr>
        <dsp:cNvPr id="0" name=""/>
        <dsp:cNvSpPr/>
      </dsp:nvSpPr>
      <dsp:spPr>
        <a:xfrm>
          <a:off x="0" y="3631406"/>
          <a:ext cx="10515600" cy="6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Public assistance recipients;</a:t>
          </a:r>
        </a:p>
      </dsp:txBody>
      <dsp:txXfrm>
        <a:off x="0" y="3631406"/>
        <a:ext cx="10515600" cy="605234"/>
      </dsp:txXfrm>
    </dsp:sp>
    <dsp:sp modelId="{AFDCF726-CDC9-43D1-8011-E1A6944BC79A}">
      <dsp:nvSpPr>
        <dsp:cNvPr id="0" name=""/>
        <dsp:cNvSpPr/>
      </dsp:nvSpPr>
      <dsp:spPr>
        <a:xfrm>
          <a:off x="0" y="4236640"/>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757D2-39F1-414E-B66B-80EE838C8A68}">
      <dsp:nvSpPr>
        <dsp:cNvPr id="0" name=""/>
        <dsp:cNvSpPr/>
      </dsp:nvSpPr>
      <dsp:spPr>
        <a:xfrm>
          <a:off x="0" y="4236640"/>
          <a:ext cx="10515600" cy="6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Youth with disabilities (including learning disabilities);</a:t>
          </a:r>
        </a:p>
      </dsp:txBody>
      <dsp:txXfrm>
        <a:off x="0" y="4236640"/>
        <a:ext cx="10515600" cy="605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447D2-D0A8-4193-9555-899FDDC6BAA3}">
      <dsp:nvSpPr>
        <dsp:cNvPr id="0" name=""/>
        <dsp:cNvSpPr/>
      </dsp:nvSpPr>
      <dsp:spPr>
        <a:xfrm>
          <a:off x="0" y="2364"/>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23D45-680B-49EB-A238-C78EABC367D0}">
      <dsp:nvSpPr>
        <dsp:cNvPr id="0" name=""/>
        <dsp:cNvSpPr/>
      </dsp:nvSpPr>
      <dsp:spPr>
        <a:xfrm>
          <a:off x="0" y="2364"/>
          <a:ext cx="10515600" cy="80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All youth served in both Federal and State funded youth programs at DEED often face multiple barriers to self-sufficiency including: </a:t>
          </a:r>
          <a:endParaRPr lang="en-US" sz="2200" kern="1200"/>
        </a:p>
      </dsp:txBody>
      <dsp:txXfrm>
        <a:off x="0" y="2364"/>
        <a:ext cx="10515600" cy="806191"/>
      </dsp:txXfrm>
    </dsp:sp>
    <dsp:sp modelId="{F8536BB7-780A-4A07-9225-4F95126FD473}">
      <dsp:nvSpPr>
        <dsp:cNvPr id="0" name=""/>
        <dsp:cNvSpPr/>
      </dsp:nvSpPr>
      <dsp:spPr>
        <a:xfrm>
          <a:off x="0" y="808555"/>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C6DDD-9D24-4D81-A106-5042C824B64E}">
      <dsp:nvSpPr>
        <dsp:cNvPr id="0" name=""/>
        <dsp:cNvSpPr/>
      </dsp:nvSpPr>
      <dsp:spPr>
        <a:xfrm>
          <a:off x="0" y="808555"/>
          <a:ext cx="10515600" cy="80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Chemically dependent youth or children of drug or alcohol abusers;</a:t>
          </a:r>
        </a:p>
      </dsp:txBody>
      <dsp:txXfrm>
        <a:off x="0" y="808555"/>
        <a:ext cx="10515600" cy="806191"/>
      </dsp:txXfrm>
    </dsp:sp>
    <dsp:sp modelId="{7D495EAC-C35B-4457-9B56-5EDCDB31A128}">
      <dsp:nvSpPr>
        <dsp:cNvPr id="0" name=""/>
        <dsp:cNvSpPr/>
      </dsp:nvSpPr>
      <dsp:spPr>
        <a:xfrm>
          <a:off x="0" y="1614746"/>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996F9B-CBF3-4467-A34A-122FCC0510DC}">
      <dsp:nvSpPr>
        <dsp:cNvPr id="0" name=""/>
        <dsp:cNvSpPr/>
      </dsp:nvSpPr>
      <dsp:spPr>
        <a:xfrm>
          <a:off x="0" y="1614746"/>
          <a:ext cx="10515600" cy="80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Homeless or runaway youth;</a:t>
          </a:r>
        </a:p>
      </dsp:txBody>
      <dsp:txXfrm>
        <a:off x="0" y="1614746"/>
        <a:ext cx="10515600" cy="806191"/>
      </dsp:txXfrm>
    </dsp:sp>
    <dsp:sp modelId="{B8ABD16E-96FF-45A9-86FC-533731C4E9AC}">
      <dsp:nvSpPr>
        <dsp:cNvPr id="0" name=""/>
        <dsp:cNvSpPr/>
      </dsp:nvSpPr>
      <dsp:spPr>
        <a:xfrm>
          <a:off x="0" y="2420937"/>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D431B7-E1F5-40BF-968F-236C5CE6FAEF}">
      <dsp:nvSpPr>
        <dsp:cNvPr id="0" name=""/>
        <dsp:cNvSpPr/>
      </dsp:nvSpPr>
      <dsp:spPr>
        <a:xfrm>
          <a:off x="0" y="2420937"/>
          <a:ext cx="10515600" cy="80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Youth with basic skills deficiency;</a:t>
          </a:r>
        </a:p>
      </dsp:txBody>
      <dsp:txXfrm>
        <a:off x="0" y="2420937"/>
        <a:ext cx="10515600" cy="806191"/>
      </dsp:txXfrm>
    </dsp:sp>
    <dsp:sp modelId="{E12A4EB9-871C-41C3-8CB9-35EE08FE37E5}">
      <dsp:nvSpPr>
        <dsp:cNvPr id="0" name=""/>
        <dsp:cNvSpPr/>
      </dsp:nvSpPr>
      <dsp:spPr>
        <a:xfrm>
          <a:off x="0" y="3227128"/>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DC633D-1C65-4CB7-A808-1FA6FE0A06FE}">
      <dsp:nvSpPr>
        <dsp:cNvPr id="0" name=""/>
        <dsp:cNvSpPr/>
      </dsp:nvSpPr>
      <dsp:spPr>
        <a:xfrm>
          <a:off x="0" y="3227128"/>
          <a:ext cx="10515600" cy="80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Youth with an educational attainment of one or more levels below grade level appropriate to age; or</a:t>
          </a:r>
        </a:p>
      </dsp:txBody>
      <dsp:txXfrm>
        <a:off x="0" y="3227128"/>
        <a:ext cx="10515600" cy="806191"/>
      </dsp:txXfrm>
    </dsp:sp>
    <dsp:sp modelId="{C52CC493-4FAA-4588-BBD8-D2D3D2FDFE8C}">
      <dsp:nvSpPr>
        <dsp:cNvPr id="0" name=""/>
        <dsp:cNvSpPr/>
      </dsp:nvSpPr>
      <dsp:spPr>
        <a:xfrm>
          <a:off x="0" y="4033319"/>
          <a:ext cx="105156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446E2-BE5C-4F18-9BE9-9E651ED17152}">
      <dsp:nvSpPr>
        <dsp:cNvPr id="0" name=""/>
        <dsp:cNvSpPr/>
      </dsp:nvSpPr>
      <dsp:spPr>
        <a:xfrm>
          <a:off x="0" y="4033319"/>
          <a:ext cx="10515600" cy="80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Foster child/aged out of foster care</a:t>
          </a:r>
        </a:p>
      </dsp:txBody>
      <dsp:txXfrm>
        <a:off x="0" y="4033319"/>
        <a:ext cx="10515600" cy="8061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3D338-AEF5-4276-992E-F8A86DD6936E}"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B6624-5A0C-485E-9FBB-DD961507DF5A}" type="slidenum">
              <a:rPr lang="en-US" smtClean="0"/>
              <a:t>‹#›</a:t>
            </a:fld>
            <a:endParaRPr lang="en-US"/>
          </a:p>
        </p:txBody>
      </p:sp>
    </p:spTree>
    <p:extLst>
      <p:ext uri="{BB962C8B-B14F-4D97-AF65-F5344CB8AC3E}">
        <p14:creationId xmlns:p14="http://schemas.microsoft.com/office/powerpoint/2010/main" val="75710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vimeo.com/72345338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d274cb8e77_2_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d274cb8e77_2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072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977b2e93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977b2e93e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d2b171cf6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d2b171cf6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sz="1100">
                <a:latin typeface="Arial"/>
                <a:ea typeface="Arial"/>
                <a:cs typeface="Arial"/>
                <a:sym typeface="Arial"/>
              </a:rPr>
              <a:t>First sector partnership launched in 2005 in healthcare with the Wells Center.</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JM" sz="1100">
                <a:latin typeface="Arial"/>
                <a:ea typeface="Arial"/>
                <a:cs typeface="Arial"/>
                <a:sym typeface="Arial"/>
              </a:rPr>
              <a:t>Initially, partnerships were exclusively focused on workforce development. When Colorado launched next generation sector partnerships, they were intended to be driven by the priorities of business and industry identifying the priorities they most want to tackle together and craft their own solutions with support from public partners making them a go to shared table. As the number of sector partnerships has grown, the approach to implementing the model and impact has varied. A tension also exists between retaining the organic priorities of the regionally driven partnerships and engaging the partnerships in strategic priorities of the state and regions (like the expansion of work-based learning and apprenticeships,  skills-based hiring  and more. </a:t>
            </a:r>
            <a:endParaRPr sz="1100">
              <a:latin typeface="Arial"/>
              <a:ea typeface="Arial"/>
              <a:cs typeface="Arial"/>
              <a:sym typeface="Arial"/>
            </a:endParaRPr>
          </a:p>
          <a:p>
            <a:pPr marL="0" lvl="0" indent="0" algn="l" rtl="0">
              <a:spcBef>
                <a:spcPts val="0"/>
              </a:spcBef>
              <a:spcAft>
                <a:spcPts val="0"/>
              </a:spcAft>
              <a:buNone/>
            </a:pPr>
            <a:r>
              <a:rPr lang="en-JM" sz="1100">
                <a:latin typeface="Arial"/>
                <a:ea typeface="Arial"/>
                <a:cs typeface="Arial"/>
                <a:sym typeface="Arial"/>
              </a:rPr>
              <a:t>SP’s in law-SB 14-205 https://static1.squarespace.com/static/57ebae4d5016e1191947196b/t/5c4a0cc47ba7fc5210151c25/1548356804474/SB14-205_0+%281%29.pdf</a:t>
            </a:r>
            <a:endParaRPr sz="1100">
              <a:latin typeface="Arial"/>
              <a:ea typeface="Arial"/>
              <a:cs typeface="Arial"/>
              <a:sym typeface="Arial"/>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1600"/>
              </a:spcBef>
              <a:spcAft>
                <a:spcPts val="1600"/>
              </a:spcAft>
              <a:buClr>
                <a:schemeClr val="dk1"/>
              </a:buClr>
              <a:buSzPts val="1100"/>
              <a:buFont typeface="Arial"/>
              <a:buNone/>
            </a:pPr>
            <a:r>
              <a:rPr lang="en-JM" sz="1100" b="1">
                <a:latin typeface="Roboto"/>
                <a:ea typeface="Roboto"/>
                <a:cs typeface="Roboto"/>
                <a:sym typeface="Roboto"/>
              </a:rPr>
              <a:t>2015: </a:t>
            </a:r>
            <a:r>
              <a:rPr lang="en-JM" sz="1100">
                <a:latin typeface="Roboto"/>
                <a:ea typeface="Roboto"/>
                <a:cs typeface="Roboto"/>
                <a:sym typeface="Roboto"/>
              </a:rPr>
              <a:t>Sectors Summits convene state and local stakeholders across business, education, workforce and economic development statewide. Shift to Next Gen sector partnerships expands focus from exclusively being on workforce to addressing competitiveness needs of sector. </a:t>
            </a:r>
            <a:endParaRPr sz="1100"/>
          </a:p>
        </p:txBody>
      </p:sp>
      <p:sp>
        <p:nvSpPr>
          <p:cNvPr id="263" name="Google Shape;263;g1d2b171cf6c_0_1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d2b171cf6c_2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d2b171cf6c_2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r>
              <a:rPr lang="en-JM">
                <a:latin typeface="Open Sans"/>
                <a:ea typeface="Open Sans"/>
                <a:cs typeface="Open Sans"/>
                <a:sym typeface="Open Sans"/>
              </a:rPr>
              <a:t>Why are sector partnerships an integral part of Colorado’s strategy? </a:t>
            </a:r>
            <a:endParaRPr>
              <a:latin typeface="Open Sans"/>
              <a:ea typeface="Open Sans"/>
              <a:cs typeface="Open Sans"/>
              <a:sym typeface="Open Sans"/>
            </a:endParaRPr>
          </a:p>
          <a:p>
            <a:pPr marL="0" lvl="0" indent="0" algn="l" rtl="0">
              <a:lnSpc>
                <a:spcPct val="150000"/>
              </a:lnSpc>
              <a:spcBef>
                <a:spcPts val="1000"/>
              </a:spcBef>
              <a:spcAft>
                <a:spcPts val="0"/>
              </a:spcAft>
              <a:buNone/>
            </a:pPr>
            <a:r>
              <a:rPr lang="en-JM">
                <a:latin typeface="Open Sans"/>
                <a:ea typeface="Open Sans"/>
                <a:cs typeface="Open Sans"/>
                <a:sym typeface="Open Sans"/>
              </a:rPr>
              <a:t>Every community is after 2 goals: Growing good jobs for local people and preparing and connecting people with good jobs. This is a messy and complex need that we often silo out. Accomplishing these goals is not the job of a single entity. It’s a little bit of everyone’s job requiring new approaches to collaboration. </a:t>
            </a:r>
            <a:endParaRPr>
              <a:latin typeface="Open Sans"/>
              <a:ea typeface="Open Sans"/>
              <a:cs typeface="Open Sans"/>
              <a:sym typeface="Open Sans"/>
            </a:endParaRPr>
          </a:p>
          <a:p>
            <a:pPr marL="0" lvl="0" indent="0" algn="l" rtl="0">
              <a:lnSpc>
                <a:spcPct val="150000"/>
              </a:lnSpc>
              <a:spcBef>
                <a:spcPts val="1000"/>
              </a:spcBef>
              <a:spcAft>
                <a:spcPts val="0"/>
              </a:spcAft>
              <a:buNone/>
            </a:pPr>
            <a:r>
              <a:rPr lang="en-JM">
                <a:latin typeface="Open Sans"/>
                <a:ea typeface="Open Sans"/>
                <a:cs typeface="Open Sans"/>
                <a:sym typeface="Open Sans"/>
              </a:rPr>
              <a:t>Lee, video includes useful messaging you can use from training: https://drive.google.com/drive/folders/1rWrqN-q6JmJI35fnlWaa6N9-Nzk1N9xc</a:t>
            </a:r>
            <a:endParaRPr>
              <a:latin typeface="Open Sans"/>
              <a:ea typeface="Open Sans"/>
              <a:cs typeface="Open Sans"/>
              <a:sym typeface="Open Sans"/>
            </a:endParaRPr>
          </a:p>
          <a:p>
            <a:pPr marL="0" lvl="0" indent="0" algn="l" rtl="0">
              <a:lnSpc>
                <a:spcPct val="150000"/>
              </a:lnSpc>
              <a:spcBef>
                <a:spcPts val="1000"/>
              </a:spcBef>
              <a:spcAft>
                <a:spcPts val="1000"/>
              </a:spcAft>
              <a:buNone/>
            </a:pPr>
            <a:endParaRPr>
              <a:latin typeface="Open Sans"/>
              <a:ea typeface="Open Sans"/>
              <a:cs typeface="Open Sans"/>
              <a:sym typeface="Open Sans"/>
            </a:endParaRPr>
          </a:p>
        </p:txBody>
      </p:sp>
      <p:sp>
        <p:nvSpPr>
          <p:cNvPr id="311" name="Google Shape;311;g1d2b171cf6c_2_39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d274cb8e77_7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d274cb8e77_7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g1d274cb8e77_7_28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5832b7f495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5832b7f495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chemeClr val="dk1"/>
              </a:buClr>
              <a:buSzPts val="1100"/>
              <a:buFont typeface="Arial"/>
              <a:buChar char="○"/>
            </a:pPr>
            <a:endParaRPr sz="1100">
              <a:latin typeface="Arial"/>
              <a:ea typeface="Arial"/>
              <a:cs typeface="Arial"/>
              <a:sym typeface="Arial"/>
            </a:endParaRPr>
          </a:p>
          <a:p>
            <a:pPr marL="91440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None/>
            </a:pPr>
            <a:endParaRPr/>
          </a:p>
        </p:txBody>
      </p:sp>
      <p:sp>
        <p:nvSpPr>
          <p:cNvPr id="330" name="Google Shape;330;g15832b7f495_1_10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5832b7f495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5832b7f495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38" name="Google Shape;338;g15832b7f495_5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d3cb00ebc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d3cb00ebc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53" name="Google Shape;353;g1d3cb00ebc1_0_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f8387ec6a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f8387ec6a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62" name="Google Shape;362;g1f8387ec6a2_0_4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f8387ec6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f8387ec6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74" name="Google Shape;374;g1f8387ec6a2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a:p>
        </p:txBody>
      </p:sp>
    </p:spTree>
    <p:extLst>
      <p:ext uri="{BB962C8B-B14F-4D97-AF65-F5344CB8AC3E}">
        <p14:creationId xmlns:p14="http://schemas.microsoft.com/office/powerpoint/2010/main" val="1825396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f8387ec6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f8387ec6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87" name="Google Shape;387;g1f8387ec6a2_0_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d274cb8e77_2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1d274cb8e77_2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SzPts val="1100"/>
              <a:buNone/>
            </a:pPr>
            <a:r>
              <a:rPr lang="en-JM" sz="1200"/>
              <a:t>Northern Colorado sector partnership Video of </a:t>
            </a:r>
            <a:r>
              <a:rPr lang="en-JM" sz="1200" b="1" u="sng">
                <a:solidFill>
                  <a:schemeClr val="hlink"/>
                </a:solidFill>
                <a:latin typeface="Calibri"/>
                <a:ea typeface="Calibri"/>
                <a:cs typeface="Calibri"/>
                <a:sym typeface="Calibri"/>
                <a:hlinkClick r:id="rId3"/>
              </a:rPr>
              <a:t>https://vimeo.com/723453384</a:t>
            </a:r>
            <a:r>
              <a:rPr lang="en-JM" sz="1200" b="1">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457200" lvl="0" indent="-304800" algn="l" rtl="0">
              <a:spcBef>
                <a:spcPts val="360"/>
              </a:spcBef>
              <a:spcAft>
                <a:spcPts val="0"/>
              </a:spcAft>
              <a:buClr>
                <a:schemeClr val="dk1"/>
              </a:buClr>
              <a:buSzPts val="1200"/>
              <a:buFont typeface="Calibri"/>
              <a:buChar char="●"/>
            </a:pPr>
            <a:r>
              <a:rPr lang="en-JM" sz="1200" b="1">
                <a:solidFill>
                  <a:schemeClr val="dk1"/>
                </a:solidFill>
                <a:latin typeface="Calibri"/>
                <a:ea typeface="Calibri"/>
                <a:cs typeface="Calibri"/>
                <a:sym typeface="Calibri"/>
              </a:rPr>
              <a:t>In the communities who have most successfully integrated the sector partnership approach it has shifted the way they do business and created a comprehensive regional approach to economic and workforce development</a:t>
            </a:r>
            <a:endParaRPr sz="1200" b="1">
              <a:solidFill>
                <a:schemeClr val="dk1"/>
              </a:solidFill>
              <a:latin typeface="Calibri"/>
              <a:ea typeface="Calibri"/>
              <a:cs typeface="Calibri"/>
              <a:sym typeface="Calibri"/>
            </a:endParaRPr>
          </a:p>
          <a:p>
            <a:pPr marL="0" lvl="0" indent="0" algn="l" rtl="0">
              <a:spcBef>
                <a:spcPts val="360"/>
              </a:spcBef>
              <a:spcAft>
                <a:spcPts val="0"/>
              </a:spcAft>
              <a:buNone/>
            </a:pPr>
            <a:endParaRPr sz="1200" b="1">
              <a:solidFill>
                <a:schemeClr val="dk1"/>
              </a:solidFill>
              <a:latin typeface="Calibri"/>
              <a:ea typeface="Calibri"/>
              <a:cs typeface="Calibri"/>
              <a:sym typeface="Calibri"/>
            </a:endParaRPr>
          </a:p>
          <a:p>
            <a:pPr marL="0" lvl="0" indent="0" algn="l" rtl="0">
              <a:spcBef>
                <a:spcPts val="360"/>
              </a:spcBef>
              <a:spcAft>
                <a:spcPts val="0"/>
              </a:spcAft>
              <a:buNone/>
            </a:pPr>
            <a:r>
              <a:rPr lang="en-JM" sz="1200" b="1">
                <a:solidFill>
                  <a:schemeClr val="dk1"/>
                </a:solidFill>
                <a:latin typeface="Calibri"/>
                <a:ea typeface="Calibri"/>
                <a:cs typeface="Calibri"/>
                <a:sym typeface="Calibri"/>
              </a:rPr>
              <a:t>Other examples of sector partnership success</a:t>
            </a:r>
            <a:endParaRPr sz="1200" b="1">
              <a:solidFill>
                <a:schemeClr val="dk1"/>
              </a:solidFill>
              <a:latin typeface="Calibri"/>
              <a:ea typeface="Calibri"/>
              <a:cs typeface="Calibri"/>
              <a:sym typeface="Calibri"/>
            </a:endParaRPr>
          </a:p>
          <a:p>
            <a:pPr marL="342900" lvl="0" indent="-304800" algn="just" rtl="0">
              <a:spcBef>
                <a:spcPts val="1200"/>
              </a:spcBef>
              <a:spcAft>
                <a:spcPts val="0"/>
              </a:spcAft>
              <a:buClr>
                <a:schemeClr val="dk1"/>
              </a:buClr>
              <a:buSzPts val="1200"/>
              <a:buFont typeface="Times New Roman"/>
              <a:buChar char="●"/>
            </a:pPr>
            <a:r>
              <a:rPr lang="en-JM" sz="1200">
                <a:solidFill>
                  <a:schemeClr val="dk1"/>
                </a:solidFill>
                <a:latin typeface="Times New Roman"/>
                <a:ea typeface="Times New Roman"/>
                <a:cs typeface="Times New Roman"/>
                <a:sym typeface="Times New Roman"/>
              </a:rPr>
              <a:t>In 2019 the South Central Tech Sector Partnership opened Emergent Campus, an 80,000 square foot coworking space located in the historic former Florence High School in Florence, Colorado. Emergent Campus serves as a space for tech incubation, trainings, offices, events, and even living quarters, centered on a "work, live, play" community model. This played a crucial role in encouraging the company Pax8 to open a remote office in Florence as part of their rural engagement strategy. The sector partnership has played an important role in developing the tech economy in their region</a:t>
            </a:r>
            <a:endParaRPr sz="1200">
              <a:solidFill>
                <a:schemeClr val="dk1"/>
              </a:solidFill>
              <a:latin typeface="Times New Roman"/>
              <a:ea typeface="Times New Roman"/>
              <a:cs typeface="Times New Roman"/>
              <a:sym typeface="Times New Roman"/>
            </a:endParaRPr>
          </a:p>
          <a:p>
            <a:pPr marL="342900" lvl="0" indent="-304800" algn="just" rtl="0">
              <a:spcBef>
                <a:spcPts val="1200"/>
              </a:spcBef>
              <a:spcAft>
                <a:spcPts val="0"/>
              </a:spcAft>
              <a:buClr>
                <a:schemeClr val="dk1"/>
              </a:buClr>
              <a:buSzPts val="1200"/>
              <a:buFont typeface="Times New Roman"/>
              <a:buChar char="●"/>
            </a:pPr>
            <a:r>
              <a:rPr lang="en-JM" sz="1200">
                <a:solidFill>
                  <a:schemeClr val="dk1"/>
                </a:solidFill>
                <a:latin typeface="Times New Roman"/>
                <a:ea typeface="Times New Roman"/>
                <a:cs typeface="Times New Roman"/>
                <a:sym typeface="Times New Roman"/>
              </a:rPr>
              <a:t>The Greater Metro Denver Healthcare Partnership has collaborated with industry and education partners to create several recognized apprenticeships, which allow firms to grow their own staff while training them. The partnership's apprenticeship model continues to benefit students and job seekers, as each cohort has provided jobs and helped address significant needs for the region's healthcare industry caused by COVID-19.</a:t>
            </a:r>
            <a:endParaRPr sz="1200">
              <a:solidFill>
                <a:schemeClr val="dk1"/>
              </a:solidFill>
              <a:latin typeface="Times New Roman"/>
              <a:ea typeface="Times New Roman"/>
              <a:cs typeface="Times New Roman"/>
              <a:sym typeface="Times New Roman"/>
            </a:endParaRPr>
          </a:p>
          <a:p>
            <a:pPr marL="342900" lvl="0" indent="-304800" algn="just" rtl="0">
              <a:spcBef>
                <a:spcPts val="1200"/>
              </a:spcBef>
              <a:spcAft>
                <a:spcPts val="0"/>
              </a:spcAft>
              <a:buClr>
                <a:schemeClr val="dk1"/>
              </a:buClr>
              <a:buSzPts val="1200"/>
              <a:buFont typeface="Times New Roman"/>
              <a:buChar char="●"/>
            </a:pPr>
            <a:r>
              <a:rPr lang="en-JM" sz="1200">
                <a:solidFill>
                  <a:schemeClr val="dk1"/>
                </a:solidFill>
                <a:latin typeface="Times New Roman"/>
                <a:ea typeface="Times New Roman"/>
                <a:cs typeface="Times New Roman"/>
                <a:sym typeface="Times New Roman"/>
              </a:rPr>
              <a:t>The Metro Denver Retail Sector Partnership in collaboration with the Colorado Restaurant Foundation and Dynamic Learning, is offering industry credentials to workers who have been laid off or furloughed as a result of COVID-19. </a:t>
            </a:r>
            <a:endParaRPr sz="1200">
              <a:solidFill>
                <a:schemeClr val="dk1"/>
              </a:solidFill>
              <a:latin typeface="Times New Roman"/>
              <a:ea typeface="Times New Roman"/>
              <a:cs typeface="Times New Roman"/>
              <a:sym typeface="Times New Roman"/>
            </a:endParaRPr>
          </a:p>
          <a:p>
            <a:pPr marL="457200" lvl="0" indent="0" algn="just" rtl="0">
              <a:spcBef>
                <a:spcPts val="120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360"/>
              </a:spcBef>
              <a:spcAft>
                <a:spcPts val="0"/>
              </a:spcAft>
              <a:buNone/>
            </a:pPr>
            <a:endParaRPr sz="1200" b="1">
              <a:solidFill>
                <a:schemeClr val="dk1"/>
              </a:solidFill>
              <a:latin typeface="Calibri"/>
              <a:ea typeface="Calibri"/>
              <a:cs typeface="Calibri"/>
              <a:sym typeface="Calibri"/>
            </a:endParaRPr>
          </a:p>
          <a:p>
            <a:pPr marL="457200" lvl="0" indent="0" algn="l" rtl="0">
              <a:spcBef>
                <a:spcPts val="360"/>
              </a:spcBef>
              <a:spcAft>
                <a:spcPts val="0"/>
              </a:spcAft>
              <a:buNone/>
            </a:pPr>
            <a:endParaRPr sz="1200" b="1">
              <a:solidFill>
                <a:schemeClr val="dk1"/>
              </a:solidFill>
              <a:latin typeface="Calibri"/>
              <a:ea typeface="Calibri"/>
              <a:cs typeface="Calibri"/>
              <a:sym typeface="Calibri"/>
            </a:endParaRPr>
          </a:p>
          <a:p>
            <a:pPr marL="457200" lvl="0" indent="0" algn="l" rtl="0">
              <a:spcBef>
                <a:spcPts val="360"/>
              </a:spcBef>
              <a:spcAft>
                <a:spcPts val="0"/>
              </a:spcAft>
              <a:buNone/>
            </a:pPr>
            <a:r>
              <a:rPr lang="en-JM" sz="1200" b="1">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p:txBody>
      </p:sp>
      <p:sp>
        <p:nvSpPr>
          <p:cNvPr id="398" name="Google Shape;398;g1d274cb8e77_2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977b2e93ee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977b2e93ee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663023" lvl="0" indent="0" algn="l" rtl="0">
              <a:lnSpc>
                <a:spcPct val="110154"/>
              </a:lnSpc>
              <a:spcBef>
                <a:spcPts val="1773"/>
              </a:spcBef>
              <a:spcAft>
                <a:spcPts val="0"/>
              </a:spcAft>
              <a:buClr>
                <a:schemeClr val="dk1"/>
              </a:buClr>
              <a:buSzPts val="1100"/>
              <a:buFont typeface="Arial"/>
              <a:buNone/>
            </a:pPr>
            <a:r>
              <a:rPr lang="en-JM">
                <a:latin typeface="Times New Roman"/>
                <a:ea typeface="Times New Roman"/>
                <a:cs typeface="Times New Roman"/>
                <a:sym typeface="Times New Roman"/>
              </a:rPr>
              <a:t>Upon completion of the KPI, results are collected and analyzed. These are then presented in three primary formats: </a:t>
            </a:r>
            <a:endParaRPr>
              <a:latin typeface="Times New Roman"/>
              <a:ea typeface="Times New Roman"/>
              <a:cs typeface="Times New Roman"/>
              <a:sym typeface="Times New Roman"/>
            </a:endParaRPr>
          </a:p>
          <a:p>
            <a:pPr marL="1160830" lvl="0" indent="0" algn="l" rtl="0">
              <a:spcBef>
                <a:spcPts val="1651"/>
              </a:spcBef>
              <a:spcAft>
                <a:spcPts val="0"/>
              </a:spcAft>
              <a:buClr>
                <a:schemeClr val="dk1"/>
              </a:buClr>
              <a:buSzPts val="1100"/>
              <a:buFont typeface="Arial"/>
              <a:buNone/>
            </a:pPr>
            <a:r>
              <a:rPr lang="en-JM">
                <a:latin typeface="Times New Roman"/>
                <a:ea typeface="Times New Roman"/>
                <a:cs typeface="Times New Roman"/>
                <a:sym typeface="Times New Roman"/>
              </a:rPr>
              <a:t>1. Talent Pipeline Report </a:t>
            </a:r>
            <a:endParaRPr>
              <a:latin typeface="Times New Roman"/>
              <a:ea typeface="Times New Roman"/>
              <a:cs typeface="Times New Roman"/>
              <a:sym typeface="Times New Roman"/>
            </a:endParaRPr>
          </a:p>
          <a:p>
            <a:pPr marL="1146200" lvl="0" indent="0" algn="l" rtl="0">
              <a:spcBef>
                <a:spcPts val="186"/>
              </a:spcBef>
              <a:spcAft>
                <a:spcPts val="0"/>
              </a:spcAft>
              <a:buClr>
                <a:schemeClr val="dk1"/>
              </a:buClr>
              <a:buSzPts val="1100"/>
              <a:buFont typeface="Arial"/>
              <a:buNone/>
            </a:pPr>
            <a:r>
              <a:rPr lang="en-JM">
                <a:latin typeface="Times New Roman"/>
                <a:ea typeface="Times New Roman"/>
                <a:cs typeface="Times New Roman"/>
                <a:sym typeface="Times New Roman"/>
              </a:rPr>
              <a:t>2. Individual report to each partnership </a:t>
            </a:r>
            <a:endParaRPr>
              <a:latin typeface="Times New Roman"/>
              <a:ea typeface="Times New Roman"/>
              <a:cs typeface="Times New Roman"/>
              <a:sym typeface="Times New Roman"/>
            </a:endParaRPr>
          </a:p>
          <a:p>
            <a:pPr marL="1149248" lvl="0" indent="0" algn="l" rtl="0">
              <a:spcBef>
                <a:spcPts val="186"/>
              </a:spcBef>
              <a:spcAft>
                <a:spcPts val="0"/>
              </a:spcAft>
              <a:buClr>
                <a:schemeClr val="dk1"/>
              </a:buClr>
              <a:buSzPts val="1100"/>
              <a:buFont typeface="Arial"/>
              <a:buNone/>
            </a:pPr>
            <a:r>
              <a:rPr lang="en-JM">
                <a:latin typeface="Times New Roman"/>
                <a:ea typeface="Times New Roman"/>
                <a:cs typeface="Times New Roman"/>
                <a:sym typeface="Times New Roman"/>
              </a:rPr>
              <a:t>3. Statewide Community of Practice webinar presentation </a:t>
            </a:r>
            <a:endParaRPr/>
          </a:p>
        </p:txBody>
      </p:sp>
      <p:sp>
        <p:nvSpPr>
          <p:cNvPr id="411" name="Google Shape;411;g2977b2e93ee_0_46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60536625f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60536625f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664786" lvl="0" indent="0" algn="just" rtl="0">
              <a:lnSpc>
                <a:spcPct val="110154"/>
              </a:lnSpc>
              <a:spcBef>
                <a:spcPts val="0"/>
              </a:spcBef>
              <a:spcAft>
                <a:spcPts val="0"/>
              </a:spcAft>
              <a:buNone/>
            </a:pPr>
            <a:r>
              <a:rPr lang="en-JM">
                <a:latin typeface="Times New Roman"/>
                <a:ea typeface="Times New Roman"/>
                <a:cs typeface="Times New Roman"/>
                <a:sym typeface="Times New Roman"/>
              </a:rPr>
              <a:t>Cumulative indicators are tracked across all partnerships and cover the majority of identified strategic priorities for sector partnerships. </a:t>
            </a:r>
            <a:endParaRPr>
              <a:latin typeface="Times New Roman"/>
              <a:ea typeface="Times New Roman"/>
              <a:cs typeface="Times New Roman"/>
              <a:sym typeface="Times New Roman"/>
            </a:endParaRPr>
          </a:p>
          <a:p>
            <a:pPr marL="0" marR="664786" lvl="0" indent="0" algn="just" rtl="0">
              <a:lnSpc>
                <a:spcPct val="110154"/>
              </a:lnSpc>
              <a:spcBef>
                <a:spcPts val="0"/>
              </a:spcBef>
              <a:spcAft>
                <a:spcPts val="0"/>
              </a:spcAft>
              <a:buNone/>
            </a:pPr>
            <a:endParaRPr>
              <a:latin typeface="Times New Roman"/>
              <a:ea typeface="Times New Roman"/>
              <a:cs typeface="Times New Roman"/>
              <a:sym typeface="Times New Roman"/>
            </a:endParaRPr>
          </a:p>
          <a:p>
            <a:pPr marL="0" marR="664786" lvl="0" indent="0" algn="just" rtl="0">
              <a:lnSpc>
                <a:spcPct val="110154"/>
              </a:lnSpc>
              <a:spcBef>
                <a:spcPts val="0"/>
              </a:spcBef>
              <a:spcAft>
                <a:spcPts val="0"/>
              </a:spcAft>
              <a:buNone/>
            </a:pPr>
            <a:r>
              <a:rPr lang="en-JM">
                <a:latin typeface="Times New Roman"/>
                <a:ea typeface="Times New Roman"/>
                <a:cs typeface="Times New Roman"/>
                <a:sym typeface="Times New Roman"/>
              </a:rPr>
              <a:t>Phase and Process Indicators ask questions that demonstrate the status of the partnership and its steps towards sustainability. </a:t>
            </a:r>
            <a:endParaRPr>
              <a:latin typeface="Times New Roman"/>
              <a:ea typeface="Times New Roman"/>
              <a:cs typeface="Times New Roman"/>
              <a:sym typeface="Times New Roman"/>
            </a:endParaRPr>
          </a:p>
          <a:p>
            <a:pPr marL="0" marR="664786" lvl="0" indent="0" algn="just" rtl="0">
              <a:lnSpc>
                <a:spcPct val="110154"/>
              </a:lnSpc>
              <a:spcBef>
                <a:spcPts val="0"/>
              </a:spcBef>
              <a:spcAft>
                <a:spcPts val="0"/>
              </a:spcAft>
              <a:buNone/>
            </a:pPr>
            <a:endParaRPr>
              <a:latin typeface="Times New Roman"/>
              <a:ea typeface="Times New Roman"/>
              <a:cs typeface="Times New Roman"/>
              <a:sym typeface="Times New Roman"/>
            </a:endParaRPr>
          </a:p>
          <a:p>
            <a:pPr marL="0" marR="664786" lvl="0" indent="0" algn="just" rtl="0">
              <a:lnSpc>
                <a:spcPct val="110154"/>
              </a:lnSpc>
              <a:spcBef>
                <a:spcPts val="0"/>
              </a:spcBef>
              <a:spcAft>
                <a:spcPts val="0"/>
              </a:spcAft>
              <a:buClr>
                <a:schemeClr val="dk1"/>
              </a:buClr>
              <a:buSzPts val="1100"/>
              <a:buFont typeface="Arial"/>
              <a:buNone/>
            </a:pPr>
            <a:r>
              <a:rPr lang="en-JM">
                <a:latin typeface="Times New Roman"/>
                <a:ea typeface="Times New Roman"/>
                <a:cs typeface="Times New Roman"/>
                <a:sym typeface="Times New Roman"/>
              </a:rPr>
              <a:t>Finally, the Partnership-specific Indicators and Storytelling provide the opportunity for partnerships to report on what is important to them but may not be comparable across all industries. It also opens for qualitative responses, providing information on success stories and barriers in the partnership. </a:t>
            </a:r>
            <a:endParaRPr/>
          </a:p>
        </p:txBody>
      </p:sp>
      <p:sp>
        <p:nvSpPr>
          <p:cNvPr id="419" name="Google Shape;419;g260536625f5_0_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977b2e93ee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977b2e93ee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27" name="Google Shape;427;g2977b2e93ee_0_49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977b2e93ee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977b2e93ee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35" name="Google Shape;435;g2977b2e93ee_0_50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604ebc2dd6_2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604ebc2dd6_2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43" name="Google Shape;443;g2604ebc2dd6_2_14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604ebc2dd6_2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604ebc2dd6_2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a:p>
            <a:pPr marL="0" lvl="0" indent="0" algn="l" rtl="0">
              <a:lnSpc>
                <a:spcPct val="115000"/>
              </a:lnSpc>
              <a:spcBef>
                <a:spcPts val="0"/>
              </a:spcBef>
              <a:spcAft>
                <a:spcPts val="1200"/>
              </a:spcAft>
              <a:buNone/>
            </a:pPr>
            <a:endParaRPr/>
          </a:p>
        </p:txBody>
      </p:sp>
      <p:sp>
        <p:nvSpPr>
          <p:cNvPr id="460" name="Google Shape;460;g2604ebc2dd6_2_29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604ebc2dd6_2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604ebc2dd6_2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
        <p:nvSpPr>
          <p:cNvPr id="474" name="Google Shape;474;g2604ebc2dd6_2_43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604ebc2dd6_2_5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604ebc2dd6_2_5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JM" sz="1200">
                <a:solidFill>
                  <a:schemeClr val="dk1"/>
                </a:solidFill>
              </a:rPr>
              <a:t>16 industries of focus in Colorado. 14 of them provide liveable wages and high projected hiring. 2 Industries (education and retail) support training for other industries, have significant shortages and are necessary for economic health and growth in Colorado. The focus on these industries is consistent across CDLE, OEDIT and CCHE.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831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5e76827c0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5e76827c0c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SzPts val="1100"/>
              <a:buFont typeface="Arial"/>
              <a:buChar char="●"/>
            </a:pPr>
            <a:r>
              <a:rPr lang="en-JM" sz="1100">
                <a:latin typeface="Arial"/>
                <a:ea typeface="Arial"/>
                <a:cs typeface="Arial"/>
                <a:sym typeface="Arial"/>
              </a:rPr>
              <a:t>Conveners serve as the backbone support for sector partnerships. The role is staffed by a variety of different organizations in Colorado as indicated above. Eleven out of 15 sector partnerships that remained active throughout the pandemic were staffed by multi-convener teams representing more than one organization.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JM" sz="1100">
                <a:latin typeface="Arial"/>
                <a:ea typeface="Arial"/>
                <a:cs typeface="Arial"/>
                <a:sym typeface="Arial"/>
              </a:rPr>
              <a:t>Staff from the public workforce system makes up a majority of sector partnerships. This is in part indicative of the fact that workforce is required to engage in sector strategies as a component of our WIOA plan. WIOA is the federal legislation that provides the primary guidance and financial resource for much of the work carried out in our public workforce system. There are many conveners on the call who received grants to organizations outside of workforce to convene sector partnerships. This is no way indicative of concerns with workforce convening, but demonstrates interest of other organizations to engage, particularly chambers of Commerce</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JM" sz="1100">
                <a:latin typeface="Arial"/>
                <a:ea typeface="Arial"/>
                <a:cs typeface="Arial"/>
                <a:sym typeface="Arial"/>
              </a:rPr>
              <a:t>Of the 11 stimulus grants for conveners issued by our office: </a:t>
            </a:r>
            <a:endParaRPr sz="1100">
              <a:latin typeface="Arial"/>
              <a:ea typeface="Arial"/>
              <a:cs typeface="Arial"/>
              <a:sym typeface="Arial"/>
            </a:endParaRPr>
          </a:p>
          <a:p>
            <a:pPr marL="1371600" lvl="2" indent="-298450" algn="l" rtl="0">
              <a:lnSpc>
                <a:spcPct val="115000"/>
              </a:lnSpc>
              <a:spcBef>
                <a:spcPts val="0"/>
              </a:spcBef>
              <a:spcAft>
                <a:spcPts val="0"/>
              </a:spcAft>
              <a:buSzPts val="1100"/>
              <a:buFont typeface="Arial"/>
              <a:buChar char="■"/>
            </a:pPr>
            <a:r>
              <a:rPr lang="en-JM" sz="1100">
                <a:latin typeface="Arial"/>
                <a:ea typeface="Arial"/>
                <a:cs typeface="Arial"/>
                <a:sym typeface="Arial"/>
              </a:rPr>
              <a:t>4 went to workforce (Eastern sub-area, tri-county, southwestern sub area, Southern Colorado (Pikes Peak/pueblo)</a:t>
            </a:r>
            <a:endParaRPr sz="1100">
              <a:latin typeface="Arial"/>
              <a:ea typeface="Arial"/>
              <a:cs typeface="Arial"/>
              <a:sym typeface="Arial"/>
            </a:endParaRPr>
          </a:p>
          <a:p>
            <a:pPr marL="1371600" lvl="2" indent="-298450" algn="l" rtl="0">
              <a:lnSpc>
                <a:spcPct val="115000"/>
              </a:lnSpc>
              <a:spcBef>
                <a:spcPts val="0"/>
              </a:spcBef>
              <a:spcAft>
                <a:spcPts val="0"/>
              </a:spcAft>
              <a:buSzPts val="1100"/>
              <a:buFont typeface="Arial"/>
              <a:buChar char="■"/>
            </a:pPr>
            <a:r>
              <a:rPr lang="en-JM" sz="1100">
                <a:latin typeface="Arial"/>
                <a:ea typeface="Arial"/>
                <a:cs typeface="Arial"/>
                <a:sym typeface="Arial"/>
              </a:rPr>
              <a:t>4 went to Chambers of Commerce (Ft. Collins Chamber, Boulder Chamber, Arvada Chamber, Pagosa Springs Chamber)</a:t>
            </a:r>
            <a:endParaRPr sz="1100">
              <a:latin typeface="Arial"/>
              <a:ea typeface="Arial"/>
              <a:cs typeface="Arial"/>
              <a:sym typeface="Arial"/>
            </a:endParaRPr>
          </a:p>
          <a:p>
            <a:pPr marL="1371600" lvl="2" indent="-298450" algn="l" rtl="0">
              <a:lnSpc>
                <a:spcPct val="115000"/>
              </a:lnSpc>
              <a:spcBef>
                <a:spcPts val="0"/>
              </a:spcBef>
              <a:spcAft>
                <a:spcPts val="0"/>
              </a:spcAft>
              <a:buSzPts val="1100"/>
              <a:buFont typeface="Arial"/>
              <a:buChar char="■"/>
            </a:pPr>
            <a:r>
              <a:rPr lang="en-JM" sz="1100">
                <a:latin typeface="Arial"/>
                <a:ea typeface="Arial"/>
                <a:cs typeface="Arial"/>
                <a:sym typeface="Arial"/>
              </a:rPr>
              <a:t>2 to industry associations- CTA, Press association</a:t>
            </a:r>
            <a:endParaRPr sz="1100">
              <a:latin typeface="Arial"/>
              <a:ea typeface="Arial"/>
              <a:cs typeface="Arial"/>
              <a:sym typeface="Arial"/>
            </a:endParaRPr>
          </a:p>
          <a:p>
            <a:pPr marL="1371600" lvl="2" indent="-298450" algn="l" rtl="0">
              <a:lnSpc>
                <a:spcPct val="115000"/>
              </a:lnSpc>
              <a:spcBef>
                <a:spcPts val="0"/>
              </a:spcBef>
              <a:spcAft>
                <a:spcPts val="0"/>
              </a:spcAft>
              <a:buSzPts val="1100"/>
              <a:buFont typeface="Arial"/>
              <a:buChar char="■"/>
            </a:pPr>
            <a:r>
              <a:rPr lang="en-JM" sz="1100">
                <a:latin typeface="Arial"/>
                <a:ea typeface="Arial"/>
                <a:cs typeface="Arial"/>
                <a:sym typeface="Arial"/>
              </a:rPr>
              <a:t>1 to Ec dev.- Fremont Economic Development Corporation</a:t>
            </a:r>
            <a:endParaRPr sz="1100">
              <a:latin typeface="Arial"/>
              <a:ea typeface="Arial"/>
              <a:cs typeface="Arial"/>
              <a:sym typeface="Arial"/>
            </a:endParaRPr>
          </a:p>
          <a:p>
            <a:pPr marL="457200" lvl="0" indent="0" algn="l" rtl="0">
              <a:lnSpc>
                <a:spcPct val="115000"/>
              </a:lnSpc>
              <a:spcBef>
                <a:spcPts val="0"/>
              </a:spcBef>
              <a:spcAft>
                <a:spcPts val="0"/>
              </a:spcAft>
              <a:buNone/>
            </a:pPr>
            <a:br>
              <a:rPr lang="en-JM" sz="1100">
                <a:latin typeface="Arial"/>
                <a:ea typeface="Arial"/>
                <a:cs typeface="Arial"/>
                <a:sym typeface="Arial"/>
              </a:rPr>
            </a:br>
            <a:endParaRPr sz="1100">
              <a:latin typeface="Arial"/>
              <a:ea typeface="Arial"/>
              <a:cs typeface="Arial"/>
              <a:sym typeface="Arial"/>
            </a:endParaRPr>
          </a:p>
        </p:txBody>
      </p:sp>
      <p:sp>
        <p:nvSpPr>
          <p:cNvPr id="558" name="Google Shape;558;g25e76827c0c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977b2e93ee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2977b2e93ee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565" name="Google Shape;565;g2977b2e93ee_0_48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977b2e93ee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977b2e93ee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573" name="Google Shape;573;g2977b2e93ee_0_47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37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977b2e93ee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2977b2e93ee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579" name="Google Shape;579;g2977b2e93ee_0_48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718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4831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Source Sans Pro Web"/>
              </a:rPr>
              <a:t>WIOA establishes a priority requirement with respect to funds allocated to a local area for adult employment and training activities. American Job Center staff, when using WIOA Adult funds to provide individualized career services and training services, must give priority to recipients of public assistance, other low-income individuals, and individuals who are basic skills deficient. Under WIOA, priority must be implemented regardless of the amount of funds available to provide services in the local area. In addition, veterans receive priority of service in all DOL-funded employment programs.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B9337-86B1-4534-ACF6-46125F3E7B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229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all do better when we all do better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981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year, DEED (as an agency) chooses OKRs that cross-divisional teams work together to achieve.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107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B9337-86B1-4534-ACF6-46125F3E7B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13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37a6e3ec7_2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37a6e3ec7_2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7" name="Google Shape;207;g837a6e3ec7_2_23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09185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4831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60976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1272" indent="-111272">
              <a:spcBef>
                <a:spcPct val="0"/>
              </a:spcBef>
              <a:buFont typeface="Wingdings" panose="05000000000000000000" pitchFamily="2" charset="2"/>
              <a:buChar char="q"/>
            </a:pPr>
            <a:endParaRPr lang="en-US" sz="900" dirty="0"/>
          </a:p>
        </p:txBody>
      </p:sp>
      <p:sp>
        <p:nvSpPr>
          <p:cNvPr id="4" name="Slide Number Placeholder 3"/>
          <p:cNvSpPr>
            <a:spLocks noGrp="1"/>
          </p:cNvSpPr>
          <p:nvPr>
            <p:ph type="sldNum" sz="quarter" idx="10"/>
          </p:nvPr>
        </p:nvSpPr>
        <p:spPr/>
        <p:txBody>
          <a:bodyPr/>
          <a:lstStyle/>
          <a:p>
            <a:fld id="{5F7A003A-BE2B-4A31-8869-90BA0012981E}" type="slidenum">
              <a:rPr lang="en-US" smtClean="0"/>
              <a:t>63</a:t>
            </a:fld>
            <a:endParaRPr lang="en-US"/>
          </a:p>
        </p:txBody>
      </p:sp>
    </p:spTree>
    <p:extLst>
      <p:ext uri="{BB962C8B-B14F-4D97-AF65-F5344CB8AC3E}">
        <p14:creationId xmlns:p14="http://schemas.microsoft.com/office/powerpoint/2010/main" val="4192427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271DC007-DF5F-492E-B4CF-6D348C19EF81}" type="slidenum">
              <a:rPr lang="en-US" smtClean="0"/>
              <a:t>64</a:t>
            </a:fld>
            <a:endParaRPr lang="en-US"/>
          </a:p>
        </p:txBody>
      </p:sp>
    </p:spTree>
    <p:extLst>
      <p:ext uri="{BB962C8B-B14F-4D97-AF65-F5344CB8AC3E}">
        <p14:creationId xmlns:p14="http://schemas.microsoft.com/office/powerpoint/2010/main" val="31737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271DC007-DF5F-492E-B4CF-6D348C19EF81}" type="slidenum">
              <a:rPr lang="en-US" smtClean="0"/>
              <a:t>65</a:t>
            </a:fld>
            <a:endParaRPr lang="en-US"/>
          </a:p>
        </p:txBody>
      </p:sp>
    </p:spTree>
    <p:extLst>
      <p:ext uri="{BB962C8B-B14F-4D97-AF65-F5344CB8AC3E}">
        <p14:creationId xmlns:p14="http://schemas.microsoft.com/office/powerpoint/2010/main" val="15121266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a:t>
            </a:r>
          </a:p>
        </p:txBody>
      </p:sp>
      <p:sp>
        <p:nvSpPr>
          <p:cNvPr id="4" name="Slide Number Placeholder 3"/>
          <p:cNvSpPr>
            <a:spLocks noGrp="1"/>
          </p:cNvSpPr>
          <p:nvPr>
            <p:ph type="sldNum" sz="quarter" idx="5"/>
          </p:nvPr>
        </p:nvSpPr>
        <p:spPr/>
        <p:txBody>
          <a:bodyPr/>
          <a:lstStyle/>
          <a:p>
            <a:fld id="{5F7A003A-BE2B-4A31-8869-90BA0012981E}" type="slidenum">
              <a:rPr lang="en-US" smtClean="0"/>
              <a:t>66</a:t>
            </a:fld>
            <a:endParaRPr lang="en-US"/>
          </a:p>
        </p:txBody>
      </p:sp>
    </p:spTree>
    <p:extLst>
      <p:ext uri="{BB962C8B-B14F-4D97-AF65-F5344CB8AC3E}">
        <p14:creationId xmlns:p14="http://schemas.microsoft.com/office/powerpoint/2010/main" val="21475370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a:t>
            </a:r>
          </a:p>
        </p:txBody>
      </p:sp>
      <p:sp>
        <p:nvSpPr>
          <p:cNvPr id="4" name="Slide Number Placeholder 3"/>
          <p:cNvSpPr>
            <a:spLocks noGrp="1"/>
          </p:cNvSpPr>
          <p:nvPr>
            <p:ph type="sldNum" sz="quarter" idx="5"/>
          </p:nvPr>
        </p:nvSpPr>
        <p:spPr/>
        <p:txBody>
          <a:bodyPr/>
          <a:lstStyle/>
          <a:p>
            <a:fld id="{5F7A003A-BE2B-4A31-8869-90BA0012981E}" type="slidenum">
              <a:rPr lang="en-US" smtClean="0"/>
              <a:t>67</a:t>
            </a:fld>
            <a:endParaRPr lang="en-US"/>
          </a:p>
        </p:txBody>
      </p:sp>
    </p:spTree>
    <p:extLst>
      <p:ext uri="{BB962C8B-B14F-4D97-AF65-F5344CB8AC3E}">
        <p14:creationId xmlns:p14="http://schemas.microsoft.com/office/powerpoint/2010/main" val="559941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a:cs typeface="Calibri"/>
            </a:endParaRPr>
          </a:p>
          <a:p>
            <a:r>
              <a:rPr lang="en-US">
                <a:cs typeface="Calibri"/>
              </a:rPr>
              <a:t>Thank you for joining us today</a:t>
            </a:r>
          </a:p>
          <a:p>
            <a:endParaRPr lang="en-US">
              <a:cs typeface="Calibri"/>
            </a:endParaRPr>
          </a:p>
          <a:p>
            <a:r>
              <a:rPr lang="en-US">
                <a:cs typeface="Calibri"/>
              </a:rPr>
              <a:t>Here's our contact info if you have questions!</a:t>
            </a:r>
          </a:p>
        </p:txBody>
      </p:sp>
      <p:sp>
        <p:nvSpPr>
          <p:cNvPr id="4" name="Slide Number Placeholder 3"/>
          <p:cNvSpPr>
            <a:spLocks noGrp="1"/>
          </p:cNvSpPr>
          <p:nvPr>
            <p:ph type="sldNum" sz="quarter" idx="10"/>
          </p:nvPr>
        </p:nvSpPr>
        <p:spPr/>
        <p:txBody>
          <a:bodyPr/>
          <a:lstStyle/>
          <a:p>
            <a:fld id="{6CFF7003-D0D4-4C2B-BFF9-AF57595F1440}" type="slidenum">
              <a:rPr lang="en-US" smtClean="0"/>
              <a:t>68</a:t>
            </a:fld>
            <a:endParaRPr lang="en-US"/>
          </a:p>
        </p:txBody>
      </p:sp>
    </p:spTree>
    <p:extLst>
      <p:ext uri="{BB962C8B-B14F-4D97-AF65-F5344CB8AC3E}">
        <p14:creationId xmlns:p14="http://schemas.microsoft.com/office/powerpoint/2010/main" val="37753416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7100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5e76827c0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5e76827c0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000"/>
              </a:spcBef>
              <a:spcAft>
                <a:spcPts val="1000"/>
              </a:spcAft>
              <a:buNone/>
            </a:pPr>
            <a:r>
              <a:rPr lang="en-JM" sz="1200">
                <a:solidFill>
                  <a:schemeClr val="dk1"/>
                </a:solidFill>
                <a:latin typeface="Open Sans"/>
                <a:ea typeface="Open Sans"/>
                <a:cs typeface="Open Sans"/>
                <a:sym typeface="Open Sans"/>
              </a:rPr>
              <a:t>11:00-12:15</a:t>
            </a:r>
            <a:endParaRPr sz="1200">
              <a:solidFill>
                <a:schemeClr val="dk1"/>
              </a:solidFill>
              <a:latin typeface="Open Sans"/>
              <a:ea typeface="Open Sans"/>
              <a:cs typeface="Open Sans"/>
              <a:sym typeface="Open Sans"/>
            </a:endParaRPr>
          </a:p>
        </p:txBody>
      </p:sp>
      <p:sp>
        <p:nvSpPr>
          <p:cNvPr id="214" name="Google Shape;214;g25e76827c0c_0_11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839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580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5188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4872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51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e76827c0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e76827c0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21" name="Google Shape;221;g25e76827c0c_0_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d274cb8e77_7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d274cb8e77_7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SzPts val="1400"/>
              <a:buFont typeface="Trebuchet MS"/>
              <a:buChar char="●"/>
            </a:pPr>
            <a:r>
              <a:rPr lang="en-JM">
                <a:highlight>
                  <a:srgbClr val="FFFFFF"/>
                </a:highlight>
                <a:latin typeface="Trebuchet MS"/>
                <a:ea typeface="Trebuchet MS"/>
                <a:cs typeface="Trebuchet MS"/>
                <a:sym typeface="Trebuchet MS"/>
              </a:rPr>
              <a:t>The vision and mission speak to both the “why” and the “what” of our work. While the vision lays out why we exist as an organization and choose to work hard at the tasks we undertake, the mission explains what we are actively doing to make that vision a reality. </a:t>
            </a:r>
            <a:endParaRPr>
              <a:highlight>
                <a:srgbClr val="FFFFFF"/>
              </a:highlight>
              <a:latin typeface="Trebuchet MS"/>
              <a:ea typeface="Trebuchet MS"/>
              <a:cs typeface="Trebuchet MS"/>
              <a:sym typeface="Trebuchet MS"/>
            </a:endParaRPr>
          </a:p>
          <a:p>
            <a:pPr marL="457200" lvl="0" indent="-317500" algn="just" rtl="0">
              <a:lnSpc>
                <a:spcPct val="115000"/>
              </a:lnSpc>
              <a:spcBef>
                <a:spcPts val="0"/>
              </a:spcBef>
              <a:spcAft>
                <a:spcPts val="0"/>
              </a:spcAft>
              <a:buSzPts val="1400"/>
              <a:buFont typeface="Trebuchet MS"/>
              <a:buChar char="●"/>
            </a:pPr>
            <a:r>
              <a:rPr lang="en-JM">
                <a:highlight>
                  <a:srgbClr val="FFFFFF"/>
                </a:highlight>
                <a:latin typeface="Trebuchet MS"/>
                <a:ea typeface="Trebuchet MS"/>
                <a:cs typeface="Trebuchet MS"/>
                <a:sym typeface="Trebuchet MS"/>
              </a:rPr>
              <a:t>The values are guidelines for how we do our work together, and they send the signal that realizing our vision will be meaningful only if we achieve it with a focus on three key things: Equity, Agility, Integration.</a:t>
            </a:r>
            <a:endParaRPr>
              <a:highlight>
                <a:srgbClr val="FFFFFF"/>
              </a:highlight>
              <a:latin typeface="Trebuchet MS"/>
              <a:ea typeface="Trebuchet MS"/>
              <a:cs typeface="Trebuchet MS"/>
              <a:sym typeface="Trebuchet MS"/>
            </a:endParaRPr>
          </a:p>
          <a:p>
            <a:pPr marL="914400" lvl="1" indent="-317500" algn="just" rtl="0">
              <a:lnSpc>
                <a:spcPct val="115000"/>
              </a:lnSpc>
              <a:spcBef>
                <a:spcPts val="0"/>
              </a:spcBef>
              <a:spcAft>
                <a:spcPts val="0"/>
              </a:spcAft>
              <a:buSzPts val="1400"/>
              <a:buFont typeface="Trebuchet MS"/>
              <a:buChar char="○"/>
            </a:pPr>
            <a:r>
              <a:rPr lang="en-JM" i="1">
                <a:highlight>
                  <a:srgbClr val="FFFFFF"/>
                </a:highlight>
                <a:latin typeface="Trebuchet MS"/>
                <a:ea typeface="Trebuchet MS"/>
                <a:cs typeface="Trebuchet MS"/>
                <a:sym typeface="Trebuchet MS"/>
              </a:rPr>
              <a:t>Equity</a:t>
            </a:r>
            <a:r>
              <a:rPr lang="en-JM">
                <a:highlight>
                  <a:srgbClr val="FFFFFF"/>
                </a:highlight>
                <a:latin typeface="Trebuchet MS"/>
                <a:ea typeface="Trebuchet MS"/>
                <a:cs typeface="Trebuchet MS"/>
                <a:sym typeface="Trebuchet MS"/>
              </a:rPr>
              <a:t> points to the phrase “every Coloradan,” recognizing the data points we track tell different stories when we dig into subsets and groups. It acknowledges that prosperity is not a macro measurement, but a much more individual and community based concept that requires us to examine the unique needs of different populations in Colorado. </a:t>
            </a:r>
            <a:endParaRPr>
              <a:highlight>
                <a:srgbClr val="FFFFFF"/>
              </a:highlight>
              <a:latin typeface="Trebuchet MS"/>
              <a:ea typeface="Trebuchet MS"/>
              <a:cs typeface="Trebuchet MS"/>
              <a:sym typeface="Trebuchet MS"/>
            </a:endParaRPr>
          </a:p>
          <a:p>
            <a:pPr marL="914400" lvl="1" indent="-317500" algn="just" rtl="0">
              <a:lnSpc>
                <a:spcPct val="115000"/>
              </a:lnSpc>
              <a:spcBef>
                <a:spcPts val="0"/>
              </a:spcBef>
              <a:spcAft>
                <a:spcPts val="0"/>
              </a:spcAft>
              <a:buSzPts val="1400"/>
              <a:buFont typeface="Trebuchet MS"/>
              <a:buChar char="○"/>
            </a:pPr>
            <a:r>
              <a:rPr lang="en-JM" i="1">
                <a:highlight>
                  <a:srgbClr val="FFFFFF"/>
                </a:highlight>
                <a:latin typeface="Trebuchet MS"/>
                <a:ea typeface="Trebuchet MS"/>
                <a:cs typeface="Trebuchet MS"/>
                <a:sym typeface="Trebuchet MS"/>
              </a:rPr>
              <a:t>Agility</a:t>
            </a:r>
            <a:r>
              <a:rPr lang="en-JM">
                <a:highlight>
                  <a:srgbClr val="FFFFFF"/>
                </a:highlight>
                <a:latin typeface="Trebuchet MS"/>
                <a:ea typeface="Trebuchet MS"/>
                <a:cs typeface="Trebuchet MS"/>
                <a:sym typeface="Trebuchet MS"/>
              </a:rPr>
              <a:t> speaks to the need to be responsive to shifts in the environment. In our work it emphasizes the need to support the training of individuals on the essential skills necessary in the 21st century workplace, and those that will be necessary in the next 15 years. Agility requires us to focus both on our current tasks and those yet to come, and demands that we conduct our business inside a framework that is ready to adapt, pivot, and redirect our energy as needed, when needed.</a:t>
            </a:r>
            <a:endParaRPr>
              <a:highlight>
                <a:srgbClr val="FFFFFF"/>
              </a:highlight>
              <a:latin typeface="Trebuchet MS"/>
              <a:ea typeface="Trebuchet MS"/>
              <a:cs typeface="Trebuchet MS"/>
              <a:sym typeface="Trebuchet MS"/>
            </a:endParaRPr>
          </a:p>
          <a:p>
            <a:pPr marL="914400" lvl="1" indent="-317500" algn="just" rtl="0">
              <a:lnSpc>
                <a:spcPct val="115000"/>
              </a:lnSpc>
              <a:spcBef>
                <a:spcPts val="0"/>
              </a:spcBef>
              <a:spcAft>
                <a:spcPts val="0"/>
              </a:spcAft>
              <a:buSzPts val="1400"/>
              <a:buFont typeface="Trebuchet MS"/>
              <a:buChar char="○"/>
            </a:pPr>
            <a:r>
              <a:rPr lang="en-JM" i="1">
                <a:highlight>
                  <a:srgbClr val="FFFFFF"/>
                </a:highlight>
                <a:latin typeface="Trebuchet MS"/>
                <a:ea typeface="Trebuchet MS"/>
                <a:cs typeface="Trebuchet MS"/>
                <a:sym typeface="Trebuchet MS"/>
              </a:rPr>
              <a:t>Integration</a:t>
            </a:r>
            <a:r>
              <a:rPr lang="en-JM">
                <a:highlight>
                  <a:srgbClr val="FFFFFF"/>
                </a:highlight>
                <a:latin typeface="Trebuchet MS"/>
                <a:ea typeface="Trebuchet MS"/>
                <a:cs typeface="Trebuchet MS"/>
                <a:sym typeface="Trebuchet MS"/>
              </a:rPr>
              <a:t> acknowledges that our vision does not belong to only one sector. It isn’t just a “government vision” or a “business community vision,” and it can’t be achieved in isolation. It also highlights that the CWDC creates the most value when working at the intersection of business, government, and the nonprofit community, as well as at the intersection of education, economic development, and workforce development. By focusing on the integration of these forces we are able to create the energy and the coalition to make our vision a reality.</a:t>
            </a:r>
            <a:endParaRPr>
              <a:highlight>
                <a:srgbClr val="FFFFFF"/>
              </a:highlight>
              <a:latin typeface="Trebuchet MS"/>
              <a:ea typeface="Trebuchet MS"/>
              <a:cs typeface="Trebuchet MS"/>
              <a:sym typeface="Trebuchet MS"/>
            </a:endParaRPr>
          </a:p>
          <a:p>
            <a:pPr marL="0" lvl="0" indent="0" algn="l" rtl="0">
              <a:spcBef>
                <a:spcPts val="800"/>
              </a:spcBef>
              <a:spcAft>
                <a:spcPts val="0"/>
              </a:spcAft>
              <a:buNone/>
            </a:pPr>
            <a:endParaRPr>
              <a:highlight>
                <a:srgbClr val="FFFFFF"/>
              </a:highlight>
              <a:latin typeface="Trebuchet MS"/>
              <a:ea typeface="Trebuchet MS"/>
              <a:cs typeface="Trebuchet MS"/>
              <a:sym typeface="Trebuchet MS"/>
            </a:endParaRPr>
          </a:p>
          <a:p>
            <a:pPr marL="0" lvl="0" indent="0" algn="l" rtl="0">
              <a:spcBef>
                <a:spcPts val="360"/>
              </a:spcBef>
              <a:spcAft>
                <a:spcPts val="0"/>
              </a:spcAft>
              <a:buNone/>
            </a:pPr>
            <a:r>
              <a:rPr lang="en-JM" i="1">
                <a:highlight>
                  <a:srgbClr val="FFFFFF"/>
                </a:highlight>
                <a:latin typeface="Trebuchet MS"/>
                <a:ea typeface="Trebuchet MS"/>
                <a:cs typeface="Trebuchet MS"/>
                <a:sym typeface="Trebuchet MS"/>
              </a:rPr>
              <a:t>History if needed:</a:t>
            </a:r>
            <a:r>
              <a:rPr lang="en-JM">
                <a:highlight>
                  <a:srgbClr val="FFFFFF"/>
                </a:highlight>
                <a:latin typeface="Trebuchet MS"/>
                <a:ea typeface="Trebuchet MS"/>
                <a:cs typeface="Trebuchet MS"/>
                <a:sym typeface="Trebuchet MS"/>
              </a:rPr>
              <a:t> The CWDC approved an updated vision, mission, and values at the January 2020 Council meeting. Discussion about a revised vision and mission started in May 2019 out of a desire from Council members to more closely examine the intent of these statements and ensure they reflect the current work and purpose of the CWDC. Conversations at the September 2019 and January 2020 Council meetings and with the CWDC Executive Committee resulted in the drafting and approval of this iteration. The updates made to these statements solidify the CWDC’s strategic focus for talent development in the coming years, make it clear that the success of our already strong network is dependent upon individual success, and that opportunity must be available to all populations in Colorado.</a:t>
            </a:r>
            <a:endParaRPr>
              <a:highlight>
                <a:srgbClr val="FFFFFF"/>
              </a:highlight>
              <a:latin typeface="Trebuchet MS"/>
              <a:ea typeface="Trebuchet MS"/>
              <a:cs typeface="Trebuchet MS"/>
              <a:sym typeface="Trebuchet MS"/>
            </a:endParaRPr>
          </a:p>
          <a:p>
            <a:pPr marL="0" lvl="0" indent="0" algn="l" rtl="0">
              <a:spcBef>
                <a:spcPts val="360"/>
              </a:spcBef>
              <a:spcAft>
                <a:spcPts val="0"/>
              </a:spcAft>
              <a:buNone/>
            </a:pPr>
            <a:endParaRPr>
              <a:highlight>
                <a:srgbClr val="FFFFFF"/>
              </a:highlight>
              <a:latin typeface="Trebuchet MS"/>
              <a:ea typeface="Trebuchet MS"/>
              <a:cs typeface="Trebuchet MS"/>
              <a:sym typeface="Trebuchet MS"/>
            </a:endParaRPr>
          </a:p>
        </p:txBody>
      </p:sp>
      <p:sp>
        <p:nvSpPr>
          <p:cNvPr id="229" name="Google Shape;229;g1d274cb8e77_7_7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977b2e93ee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977b2e93ee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37" name="Google Shape;237;g2977b2e93ee_0_46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fld id="{00000000-1234-1234-1234-123412341234}" type="slidenum">
              <a:rPr kumimoji="0" lang="en-JM"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Calibri"/>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d274cb8e77_2_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d274cb8e77_2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1EB0-05AC-6024-2123-F354A4C53E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2CEF07-55F6-A92A-152C-7A6684F85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BA0209-F265-5C81-E9E1-4C2CD8CEBB2E}"/>
              </a:ext>
            </a:extLst>
          </p:cNvPr>
          <p:cNvSpPr>
            <a:spLocks noGrp="1"/>
          </p:cNvSpPr>
          <p:nvPr>
            <p:ph type="dt" sz="half" idx="10"/>
          </p:nvPr>
        </p:nvSpPr>
        <p:spPr/>
        <p:txBody>
          <a:bodyPr/>
          <a:lstStyle/>
          <a:p>
            <a:fld id="{ECD571E3-F552-416D-9A63-D9556A56EB26}" type="datetimeFigureOut">
              <a:rPr lang="en-US" smtClean="0"/>
              <a:t>11/7/2023</a:t>
            </a:fld>
            <a:endParaRPr lang="en-US"/>
          </a:p>
        </p:txBody>
      </p:sp>
      <p:sp>
        <p:nvSpPr>
          <p:cNvPr id="5" name="Footer Placeholder 4">
            <a:extLst>
              <a:ext uri="{FF2B5EF4-FFF2-40B4-BE49-F238E27FC236}">
                <a16:creationId xmlns:a16="http://schemas.microsoft.com/office/drawing/2014/main" id="{BBE194AF-0FA2-DB1B-96A1-7355DED60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2BCE3-E566-7817-18FF-786C48F106EA}"/>
              </a:ext>
            </a:extLst>
          </p:cNvPr>
          <p:cNvSpPr>
            <a:spLocks noGrp="1"/>
          </p:cNvSpPr>
          <p:nvPr>
            <p:ph type="sldNum" sz="quarter" idx="12"/>
          </p:nvPr>
        </p:nvSpPr>
        <p:spPr/>
        <p:txBody>
          <a:bodyPr/>
          <a:lstStyle/>
          <a:p>
            <a:fld id="{1A061E5A-2367-4931-9174-E71FB2E97B2C}" type="slidenum">
              <a:rPr lang="en-US" smtClean="0"/>
              <a:t>‹#›</a:t>
            </a:fld>
            <a:endParaRPr lang="en-US"/>
          </a:p>
        </p:txBody>
      </p:sp>
    </p:spTree>
    <p:extLst>
      <p:ext uri="{BB962C8B-B14F-4D97-AF65-F5344CB8AC3E}">
        <p14:creationId xmlns:p14="http://schemas.microsoft.com/office/powerpoint/2010/main" val="419886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816B-C6CD-E79A-D9EF-133FAB664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F2BDEE-C110-D7BC-2763-6397C75FBD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926C1-2B1A-EB59-7922-3A8169CC5CEC}"/>
              </a:ext>
            </a:extLst>
          </p:cNvPr>
          <p:cNvSpPr>
            <a:spLocks noGrp="1"/>
          </p:cNvSpPr>
          <p:nvPr>
            <p:ph type="dt" sz="half" idx="10"/>
          </p:nvPr>
        </p:nvSpPr>
        <p:spPr/>
        <p:txBody>
          <a:bodyPr/>
          <a:lstStyle/>
          <a:p>
            <a:fld id="{ECD571E3-F552-416D-9A63-D9556A56EB26}" type="datetimeFigureOut">
              <a:rPr lang="en-US" smtClean="0"/>
              <a:t>11/7/2023</a:t>
            </a:fld>
            <a:endParaRPr lang="en-US"/>
          </a:p>
        </p:txBody>
      </p:sp>
      <p:sp>
        <p:nvSpPr>
          <p:cNvPr id="5" name="Footer Placeholder 4">
            <a:extLst>
              <a:ext uri="{FF2B5EF4-FFF2-40B4-BE49-F238E27FC236}">
                <a16:creationId xmlns:a16="http://schemas.microsoft.com/office/drawing/2014/main" id="{4DB98567-1BD1-7AC4-8584-F7E7E66A6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C2964-C64C-3FDB-4717-BE0407D83DE8}"/>
              </a:ext>
            </a:extLst>
          </p:cNvPr>
          <p:cNvSpPr>
            <a:spLocks noGrp="1"/>
          </p:cNvSpPr>
          <p:nvPr>
            <p:ph type="sldNum" sz="quarter" idx="12"/>
          </p:nvPr>
        </p:nvSpPr>
        <p:spPr/>
        <p:txBody>
          <a:bodyPr/>
          <a:lstStyle/>
          <a:p>
            <a:fld id="{1A061E5A-2367-4931-9174-E71FB2E97B2C}" type="slidenum">
              <a:rPr lang="en-US" smtClean="0"/>
              <a:t>‹#›</a:t>
            </a:fld>
            <a:endParaRPr lang="en-US"/>
          </a:p>
        </p:txBody>
      </p:sp>
    </p:spTree>
    <p:extLst>
      <p:ext uri="{BB962C8B-B14F-4D97-AF65-F5344CB8AC3E}">
        <p14:creationId xmlns:p14="http://schemas.microsoft.com/office/powerpoint/2010/main" val="5341512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11/7/2023</a:t>
            </a:fld>
            <a:endParaRPr lang="en-US"/>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Minnesota Governor's Workforce Development Board">
            <a:extLst>
              <a:ext uri="{FF2B5EF4-FFF2-40B4-BE49-F238E27FC236}">
                <a16:creationId xmlns:a16="http://schemas.microsoft.com/office/drawing/2014/main" id="{3F1F74F7-0512-1BA2-358C-72AB4A3F57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6605" y="544590"/>
            <a:ext cx="3842951" cy="924978"/>
          </a:xfrm>
          <a:prstGeom prst="rect">
            <a:avLst/>
          </a:prstGeom>
        </p:spPr>
      </p:pic>
    </p:spTree>
    <p:extLst>
      <p:ext uri="{BB962C8B-B14F-4D97-AF65-F5344CB8AC3E}">
        <p14:creationId xmlns:p14="http://schemas.microsoft.com/office/powerpoint/2010/main" val="40857149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itle" type="obj">
  <p:cSld name="Title">
    <p:bg>
      <p:bgPr>
        <a:solidFill>
          <a:schemeClr val="lt1"/>
        </a:solidFill>
        <a:effectLst/>
      </p:bgPr>
    </p:bg>
    <p:spTree>
      <p:nvGrpSpPr>
        <p:cNvPr id="1" name="Shape 18"/>
        <p:cNvGrpSpPr/>
        <p:nvPr/>
      </p:nvGrpSpPr>
      <p:grpSpPr>
        <a:xfrm>
          <a:off x="0" y="0"/>
          <a:ext cx="0" cy="0"/>
          <a:chOff x="0" y="0"/>
          <a:chExt cx="0" cy="0"/>
        </a:xfrm>
      </p:grpSpPr>
      <p:pic>
        <p:nvPicPr>
          <p:cNvPr id="19" name="Google Shape;19;p2" descr="blue_mts_header.png"/>
          <p:cNvPicPr preferRelativeResize="0"/>
          <p:nvPr/>
        </p:nvPicPr>
        <p:blipFill rotWithShape="1">
          <a:blip r:embed="rId2">
            <a:alphaModFix/>
          </a:blip>
          <a:srcRect t="20496"/>
          <a:stretch/>
        </p:blipFill>
        <p:spPr>
          <a:xfrm>
            <a:off x="0" y="5007748"/>
            <a:ext cx="12192000" cy="1850251"/>
          </a:xfrm>
          <a:prstGeom prst="rect">
            <a:avLst/>
          </a:prstGeom>
          <a:noFill/>
          <a:ln>
            <a:noFill/>
          </a:ln>
        </p:spPr>
      </p:pic>
      <p:sp>
        <p:nvSpPr>
          <p:cNvPr id="20" name="Google Shape;20;p2"/>
          <p:cNvSpPr txBox="1">
            <a:spLocks noGrp="1"/>
          </p:cNvSpPr>
          <p:nvPr>
            <p:ph type="body" idx="1"/>
          </p:nvPr>
        </p:nvSpPr>
        <p:spPr>
          <a:xfrm>
            <a:off x="624667" y="3910400"/>
            <a:ext cx="11076400" cy="6916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sz="2400"/>
            </a:lvl1pPr>
            <a:lvl2pPr marL="1219170" lvl="1" indent="-457189" algn="ctr">
              <a:spcBef>
                <a:spcPts val="0"/>
              </a:spcBef>
              <a:spcAft>
                <a:spcPts val="0"/>
              </a:spcAft>
              <a:buSzPts val="1800"/>
              <a:buChar char="○"/>
              <a:defRPr sz="2400"/>
            </a:lvl2pPr>
            <a:lvl3pPr marL="1828754" lvl="2" indent="-457189" algn="ctr">
              <a:spcBef>
                <a:spcPts val="0"/>
              </a:spcBef>
              <a:spcAft>
                <a:spcPts val="0"/>
              </a:spcAft>
              <a:buSzPts val="1800"/>
              <a:buChar char="■"/>
              <a:defRPr sz="2400"/>
            </a:lvl3pPr>
            <a:lvl4pPr marL="2438339" lvl="3" indent="-457189" algn="ctr">
              <a:spcBef>
                <a:spcPts val="0"/>
              </a:spcBef>
              <a:spcAft>
                <a:spcPts val="0"/>
              </a:spcAft>
              <a:buSzPts val="1800"/>
              <a:buChar char="●"/>
              <a:defRPr sz="2400"/>
            </a:lvl4pPr>
            <a:lvl5pPr marL="3047924" lvl="4" indent="-457189" algn="ctr">
              <a:spcBef>
                <a:spcPts val="0"/>
              </a:spcBef>
              <a:spcAft>
                <a:spcPts val="0"/>
              </a:spcAft>
              <a:buSzPts val="1800"/>
              <a:buChar char="○"/>
              <a:defRPr sz="2400"/>
            </a:lvl5pPr>
            <a:lvl6pPr marL="3657509" lvl="5" indent="-457189" algn="ctr">
              <a:spcBef>
                <a:spcPts val="0"/>
              </a:spcBef>
              <a:spcAft>
                <a:spcPts val="0"/>
              </a:spcAft>
              <a:buSzPts val="1800"/>
              <a:buChar char="■"/>
              <a:defRPr sz="2400"/>
            </a:lvl6pPr>
            <a:lvl7pPr marL="4267093" lvl="6" indent="-457189" algn="ctr">
              <a:spcBef>
                <a:spcPts val="0"/>
              </a:spcBef>
              <a:spcAft>
                <a:spcPts val="0"/>
              </a:spcAft>
              <a:buSzPts val="1800"/>
              <a:buChar char="●"/>
              <a:defRPr sz="2400"/>
            </a:lvl7pPr>
            <a:lvl8pPr marL="4876678" lvl="7" indent="-457189" algn="ctr">
              <a:spcBef>
                <a:spcPts val="0"/>
              </a:spcBef>
              <a:spcAft>
                <a:spcPts val="0"/>
              </a:spcAft>
              <a:buSzPts val="1800"/>
              <a:buChar char="○"/>
              <a:defRPr sz="2400"/>
            </a:lvl8pPr>
            <a:lvl9pPr marL="5486263" lvl="8" indent="-457189" algn="ctr">
              <a:spcBef>
                <a:spcPts val="0"/>
              </a:spcBef>
              <a:spcAft>
                <a:spcPts val="0"/>
              </a:spcAft>
              <a:buSzPts val="1800"/>
              <a:buChar char="■"/>
              <a:defRPr sz="2400"/>
            </a:lvl9pPr>
          </a:lstStyle>
          <a:p>
            <a:endParaRPr/>
          </a:p>
        </p:txBody>
      </p:sp>
      <p:sp>
        <p:nvSpPr>
          <p:cNvPr id="21" name="Google Shape;21;p2"/>
          <p:cNvSpPr txBox="1">
            <a:spLocks noGrp="1"/>
          </p:cNvSpPr>
          <p:nvPr>
            <p:ph type="title"/>
          </p:nvPr>
        </p:nvSpPr>
        <p:spPr>
          <a:xfrm>
            <a:off x="613500" y="2058733"/>
            <a:ext cx="11076400" cy="1850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6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22" name="Google Shape;22;p2" descr="Full-Color-RGB.png"/>
          <p:cNvPicPr preferRelativeResize="0"/>
          <p:nvPr/>
        </p:nvPicPr>
        <p:blipFill rotWithShape="1">
          <a:blip r:embed="rId3">
            <a:alphaModFix/>
          </a:blip>
          <a:srcRect/>
          <a:stretch/>
        </p:blipFill>
        <p:spPr>
          <a:xfrm>
            <a:off x="715100" y="460125"/>
            <a:ext cx="3349976" cy="1029675"/>
          </a:xfrm>
          <a:prstGeom prst="rect">
            <a:avLst/>
          </a:prstGeom>
          <a:noFill/>
          <a:ln>
            <a:noFill/>
          </a:ln>
        </p:spPr>
      </p:pic>
      <p:sp>
        <p:nvSpPr>
          <p:cNvPr id="23" name="Google Shape;23;p2"/>
          <p:cNvSpPr txBox="1">
            <a:spLocks noGrp="1"/>
          </p:cNvSpPr>
          <p:nvPr>
            <p:ph type="body" idx="2"/>
          </p:nvPr>
        </p:nvSpPr>
        <p:spPr>
          <a:xfrm>
            <a:off x="613500" y="4713533"/>
            <a:ext cx="11076400" cy="613600"/>
          </a:xfrm>
          <a:prstGeom prst="rect">
            <a:avLst/>
          </a:prstGeom>
        </p:spPr>
        <p:txBody>
          <a:bodyPr spcFirstLastPara="1" wrap="square" lIns="91425" tIns="91425" rIns="91425" bIns="91425" anchor="t" anchorCtr="0">
            <a:noAutofit/>
          </a:bodyPr>
          <a:lstStyle>
            <a:lvl1pPr marL="609585" lvl="0" indent="-507987" algn="ctr">
              <a:spcBef>
                <a:spcPts val="0"/>
              </a:spcBef>
              <a:spcAft>
                <a:spcPts val="0"/>
              </a:spcAft>
              <a:buSzPts val="2400"/>
              <a:buChar char="●"/>
              <a:defRPr sz="3200"/>
            </a:lvl1pPr>
            <a:lvl2pPr marL="1219170" lvl="1" indent="-507987" algn="ctr">
              <a:spcBef>
                <a:spcPts val="0"/>
              </a:spcBef>
              <a:spcAft>
                <a:spcPts val="0"/>
              </a:spcAft>
              <a:buSzPts val="2400"/>
              <a:buChar char="○"/>
              <a:defRPr sz="3200"/>
            </a:lvl2pPr>
            <a:lvl3pPr marL="1828754" lvl="2" indent="-507987" algn="ctr">
              <a:spcBef>
                <a:spcPts val="0"/>
              </a:spcBef>
              <a:spcAft>
                <a:spcPts val="0"/>
              </a:spcAft>
              <a:buSzPts val="2400"/>
              <a:buChar char="■"/>
              <a:defRPr sz="3200"/>
            </a:lvl3pPr>
            <a:lvl4pPr marL="2438339" lvl="3" indent="-507987" algn="ctr">
              <a:spcBef>
                <a:spcPts val="0"/>
              </a:spcBef>
              <a:spcAft>
                <a:spcPts val="0"/>
              </a:spcAft>
              <a:buSzPts val="2400"/>
              <a:buChar char="●"/>
              <a:defRPr sz="3200"/>
            </a:lvl4pPr>
            <a:lvl5pPr marL="3047924" lvl="4" indent="-507987" algn="ctr">
              <a:spcBef>
                <a:spcPts val="0"/>
              </a:spcBef>
              <a:spcAft>
                <a:spcPts val="0"/>
              </a:spcAft>
              <a:buSzPts val="2400"/>
              <a:buChar char="○"/>
              <a:defRPr sz="3200"/>
            </a:lvl5pPr>
            <a:lvl6pPr marL="3657509" lvl="5" indent="-507987" algn="ctr">
              <a:spcBef>
                <a:spcPts val="0"/>
              </a:spcBef>
              <a:spcAft>
                <a:spcPts val="0"/>
              </a:spcAft>
              <a:buSzPts val="2400"/>
              <a:buChar char="■"/>
              <a:defRPr sz="3200"/>
            </a:lvl6pPr>
            <a:lvl7pPr marL="4267093" lvl="6" indent="-507987" algn="ctr">
              <a:spcBef>
                <a:spcPts val="0"/>
              </a:spcBef>
              <a:spcAft>
                <a:spcPts val="0"/>
              </a:spcAft>
              <a:buSzPts val="2400"/>
              <a:buChar char="●"/>
              <a:defRPr sz="3200"/>
            </a:lvl7pPr>
            <a:lvl8pPr marL="4876678" lvl="7" indent="-507987" algn="ctr">
              <a:spcBef>
                <a:spcPts val="0"/>
              </a:spcBef>
              <a:spcAft>
                <a:spcPts val="0"/>
              </a:spcAft>
              <a:buSzPts val="2400"/>
              <a:buChar char="○"/>
              <a:defRPr sz="3200"/>
            </a:lvl8pPr>
            <a:lvl9pPr marL="5486263" lvl="8" indent="-507987" algn="ctr">
              <a:spcBef>
                <a:spcPts val="0"/>
              </a:spcBef>
              <a:spcAft>
                <a:spcPts val="0"/>
              </a:spcAft>
              <a:buSzPts val="2400"/>
              <a:buChar char="■"/>
              <a:defRPr sz="3200"/>
            </a:lvl9pPr>
          </a:lstStyle>
          <a:p>
            <a:endParaRPr/>
          </a:p>
        </p:txBody>
      </p:sp>
    </p:spTree>
    <p:extLst>
      <p:ext uri="{BB962C8B-B14F-4D97-AF65-F5344CB8AC3E}">
        <p14:creationId xmlns:p14="http://schemas.microsoft.com/office/powerpoint/2010/main" val="30980407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General">
  <p:cSld name="General">
    <p:spTree>
      <p:nvGrpSpPr>
        <p:cNvPr id="1" name="Shape 24"/>
        <p:cNvGrpSpPr/>
        <p:nvPr/>
      </p:nvGrpSpPr>
      <p:grpSpPr>
        <a:xfrm>
          <a:off x="0" y="0"/>
          <a:ext cx="0" cy="0"/>
          <a:chOff x="0" y="0"/>
          <a:chExt cx="0" cy="0"/>
        </a:xfrm>
      </p:grpSpPr>
      <p:sp>
        <p:nvSpPr>
          <p:cNvPr id="25" name="Google Shape;25;p3"/>
          <p:cNvSpPr txBox="1">
            <a:spLocks noGrp="1"/>
          </p:cNvSpPr>
          <p:nvPr>
            <p:ph type="body" idx="1"/>
          </p:nvPr>
        </p:nvSpPr>
        <p:spPr>
          <a:xfrm>
            <a:off x="609600" y="1333667"/>
            <a:ext cx="11076400" cy="4305600"/>
          </a:xfrm>
          <a:prstGeom prst="rect">
            <a:avLst/>
          </a:prstGeom>
        </p:spPr>
        <p:txBody>
          <a:bodyPr spcFirstLastPara="1" wrap="square" lIns="91425" tIns="91425" rIns="91425" bIns="91425" anchor="t" anchorCtr="0">
            <a:noAutofit/>
          </a:bodyPr>
          <a:lstStyle>
            <a:lvl1pPr marL="609585" lvl="0"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26" name="Google Shape;26;p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JM" smtClean="0"/>
              <a:pPr/>
              <a:t>‹#›</a:t>
            </a:fld>
            <a:endParaRPr lang="en-JM"/>
          </a:p>
        </p:txBody>
      </p:sp>
      <p:sp>
        <p:nvSpPr>
          <p:cNvPr id="27" name="Google Shape;27;p3"/>
          <p:cNvSpPr txBox="1">
            <a:spLocks noGrp="1"/>
          </p:cNvSpPr>
          <p:nvPr>
            <p:ph type="title"/>
          </p:nvPr>
        </p:nvSpPr>
        <p:spPr>
          <a:xfrm>
            <a:off x="613500" y="340900"/>
            <a:ext cx="10160000" cy="65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48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1894484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Rows">
  <p:cSld name="Rows">
    <p:spTree>
      <p:nvGrpSpPr>
        <p:cNvPr id="1" name="Shape 28"/>
        <p:cNvGrpSpPr/>
        <p:nvPr/>
      </p:nvGrpSpPr>
      <p:grpSpPr>
        <a:xfrm>
          <a:off x="0" y="0"/>
          <a:ext cx="0" cy="0"/>
          <a:chOff x="0" y="0"/>
          <a:chExt cx="0" cy="0"/>
        </a:xfrm>
      </p:grpSpPr>
      <p:sp>
        <p:nvSpPr>
          <p:cNvPr id="29" name="Google Shape;29;p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JM" smtClean="0"/>
              <a:pPr/>
              <a:t>‹#›</a:t>
            </a:fld>
            <a:endParaRPr lang="en-JM"/>
          </a:p>
        </p:txBody>
      </p:sp>
      <p:sp>
        <p:nvSpPr>
          <p:cNvPr id="30" name="Google Shape;30;p4"/>
          <p:cNvSpPr txBox="1">
            <a:spLocks noGrp="1"/>
          </p:cNvSpPr>
          <p:nvPr>
            <p:ph type="body" idx="1"/>
          </p:nvPr>
        </p:nvSpPr>
        <p:spPr>
          <a:xfrm>
            <a:off x="609600" y="1858467"/>
            <a:ext cx="11076400" cy="1795200"/>
          </a:xfrm>
          <a:prstGeom prst="rect">
            <a:avLst/>
          </a:prstGeom>
        </p:spPr>
        <p:txBody>
          <a:bodyPr spcFirstLastPara="1" wrap="square" lIns="91425" tIns="91425" rIns="91425" bIns="91425" anchor="t" anchorCtr="0">
            <a:noAutofit/>
          </a:bodyPr>
          <a:lstStyle>
            <a:lvl1pPr marL="609585" lvl="0"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31" name="Google Shape;31;p4"/>
          <p:cNvSpPr txBox="1">
            <a:spLocks noGrp="1"/>
          </p:cNvSpPr>
          <p:nvPr>
            <p:ph type="title"/>
          </p:nvPr>
        </p:nvSpPr>
        <p:spPr>
          <a:xfrm>
            <a:off x="613500" y="340900"/>
            <a:ext cx="10160000" cy="65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48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2" name="Google Shape;32;p4"/>
          <p:cNvSpPr txBox="1">
            <a:spLocks noGrp="1"/>
          </p:cNvSpPr>
          <p:nvPr>
            <p:ph type="subTitle" idx="2"/>
          </p:nvPr>
        </p:nvSpPr>
        <p:spPr>
          <a:xfrm>
            <a:off x="609600" y="1333667"/>
            <a:ext cx="110764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3" name="Google Shape;33;p4"/>
          <p:cNvSpPr txBox="1">
            <a:spLocks noGrp="1"/>
          </p:cNvSpPr>
          <p:nvPr>
            <p:ph type="body" idx="3"/>
          </p:nvPr>
        </p:nvSpPr>
        <p:spPr>
          <a:xfrm>
            <a:off x="609600" y="4178467"/>
            <a:ext cx="11076400" cy="1460800"/>
          </a:xfrm>
          <a:prstGeom prst="rect">
            <a:avLst/>
          </a:prstGeom>
        </p:spPr>
        <p:txBody>
          <a:bodyPr spcFirstLastPara="1" wrap="square" lIns="91425" tIns="91425" rIns="91425" bIns="91425" anchor="t" anchorCtr="0">
            <a:noAutofit/>
          </a:bodyPr>
          <a:lstStyle>
            <a:lvl1pPr marL="609585" lvl="0" indent="-474121" rtl="0">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34" name="Google Shape;34;p4"/>
          <p:cNvSpPr txBox="1">
            <a:spLocks noGrp="1"/>
          </p:cNvSpPr>
          <p:nvPr>
            <p:ph type="subTitle" idx="4"/>
          </p:nvPr>
        </p:nvSpPr>
        <p:spPr>
          <a:xfrm>
            <a:off x="609600" y="3653667"/>
            <a:ext cx="110764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4397214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olumns">
  <p:cSld name="Columns">
    <p:spTree>
      <p:nvGrpSpPr>
        <p:cNvPr id="1" name="Shape 35"/>
        <p:cNvGrpSpPr/>
        <p:nvPr/>
      </p:nvGrpSpPr>
      <p:grpSpPr>
        <a:xfrm>
          <a:off x="0" y="0"/>
          <a:ext cx="0" cy="0"/>
          <a:chOff x="0" y="0"/>
          <a:chExt cx="0" cy="0"/>
        </a:xfrm>
      </p:grpSpPr>
      <p:sp>
        <p:nvSpPr>
          <p:cNvPr id="36" name="Google Shape;36;p5"/>
          <p:cNvSpPr txBox="1">
            <a:spLocks noGrp="1"/>
          </p:cNvSpPr>
          <p:nvPr>
            <p:ph type="subTitle" idx="1"/>
          </p:nvPr>
        </p:nvSpPr>
        <p:spPr>
          <a:xfrm>
            <a:off x="6324233" y="1346200"/>
            <a:ext cx="53616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7" name="Google Shape;37;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JM" smtClean="0"/>
              <a:pPr/>
              <a:t>‹#›</a:t>
            </a:fld>
            <a:endParaRPr lang="en-JM"/>
          </a:p>
        </p:txBody>
      </p:sp>
      <p:sp>
        <p:nvSpPr>
          <p:cNvPr id="38" name="Google Shape;38;p5"/>
          <p:cNvSpPr txBox="1">
            <a:spLocks noGrp="1"/>
          </p:cNvSpPr>
          <p:nvPr>
            <p:ph type="body" idx="2"/>
          </p:nvPr>
        </p:nvSpPr>
        <p:spPr>
          <a:xfrm>
            <a:off x="609600" y="1858467"/>
            <a:ext cx="5361600" cy="3780800"/>
          </a:xfrm>
          <a:prstGeom prst="rect">
            <a:avLst/>
          </a:prstGeom>
        </p:spPr>
        <p:txBody>
          <a:bodyPr spcFirstLastPara="1" wrap="square" lIns="91425" tIns="91425" rIns="91425" bIns="91425" anchor="t" anchorCtr="0">
            <a:noAutofit/>
          </a:bodyPr>
          <a:lstStyle>
            <a:lvl1pPr marL="609585" lvl="0"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39" name="Google Shape;39;p5"/>
          <p:cNvSpPr txBox="1">
            <a:spLocks noGrp="1"/>
          </p:cNvSpPr>
          <p:nvPr>
            <p:ph type="title"/>
          </p:nvPr>
        </p:nvSpPr>
        <p:spPr>
          <a:xfrm>
            <a:off x="613500" y="340900"/>
            <a:ext cx="10160000" cy="65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48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5"/>
          <p:cNvSpPr txBox="1">
            <a:spLocks noGrp="1"/>
          </p:cNvSpPr>
          <p:nvPr>
            <p:ph type="subTitle" idx="3"/>
          </p:nvPr>
        </p:nvSpPr>
        <p:spPr>
          <a:xfrm>
            <a:off x="609600" y="1333667"/>
            <a:ext cx="53616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 name="Google Shape;41;p5"/>
          <p:cNvSpPr txBox="1">
            <a:spLocks noGrp="1"/>
          </p:cNvSpPr>
          <p:nvPr>
            <p:ph type="body" idx="4"/>
          </p:nvPr>
        </p:nvSpPr>
        <p:spPr>
          <a:xfrm>
            <a:off x="6324233" y="1871000"/>
            <a:ext cx="5361600" cy="3768400"/>
          </a:xfrm>
          <a:prstGeom prst="rect">
            <a:avLst/>
          </a:prstGeom>
        </p:spPr>
        <p:txBody>
          <a:bodyPr spcFirstLastPara="1" wrap="square" lIns="91425" tIns="91425" rIns="91425" bIns="91425" anchor="t" anchorCtr="0">
            <a:noAutofit/>
          </a:bodyPr>
          <a:lstStyle>
            <a:lvl1pPr marL="609585" lvl="0"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3996518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42"/>
        <p:cNvGrpSpPr/>
        <p:nvPr/>
      </p:nvGrpSpPr>
      <p:grpSpPr>
        <a:xfrm>
          <a:off x="0" y="0"/>
          <a:ext cx="0" cy="0"/>
          <a:chOff x="0" y="0"/>
          <a:chExt cx="0" cy="0"/>
        </a:xfrm>
      </p:grpSpPr>
      <p:sp>
        <p:nvSpPr>
          <p:cNvPr id="43" name="Google Shape;43;p6"/>
          <p:cNvSpPr txBox="1">
            <a:spLocks noGrp="1"/>
          </p:cNvSpPr>
          <p:nvPr>
            <p:ph type="subTitle" idx="1"/>
          </p:nvPr>
        </p:nvSpPr>
        <p:spPr>
          <a:xfrm>
            <a:off x="609600" y="1333667"/>
            <a:ext cx="53616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JM" smtClean="0"/>
              <a:pPr/>
              <a:t>‹#›</a:t>
            </a:fld>
            <a:endParaRPr lang="en-JM"/>
          </a:p>
        </p:txBody>
      </p:sp>
      <p:sp>
        <p:nvSpPr>
          <p:cNvPr id="45" name="Google Shape;45;p6"/>
          <p:cNvSpPr txBox="1">
            <a:spLocks noGrp="1"/>
          </p:cNvSpPr>
          <p:nvPr>
            <p:ph type="body" idx="2"/>
          </p:nvPr>
        </p:nvSpPr>
        <p:spPr>
          <a:xfrm>
            <a:off x="609600" y="1858467"/>
            <a:ext cx="5361600" cy="3780800"/>
          </a:xfrm>
          <a:prstGeom prst="rect">
            <a:avLst/>
          </a:prstGeom>
        </p:spPr>
        <p:txBody>
          <a:bodyPr spcFirstLastPara="1" wrap="square" lIns="91425" tIns="91425" rIns="91425" bIns="91425" anchor="t" anchorCtr="0">
            <a:noAutofit/>
          </a:bodyPr>
          <a:lstStyle>
            <a:lvl1pPr marL="609585" lvl="0"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46" name="Google Shape;46;p6"/>
          <p:cNvSpPr txBox="1">
            <a:spLocks noGrp="1"/>
          </p:cNvSpPr>
          <p:nvPr>
            <p:ph type="title"/>
          </p:nvPr>
        </p:nvSpPr>
        <p:spPr>
          <a:xfrm>
            <a:off x="613500" y="340900"/>
            <a:ext cx="10160000" cy="65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48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2561908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bg>
      <p:bgPr>
        <a:solidFill>
          <a:srgbClr val="1C4587"/>
        </a:solidFill>
        <a:effectLst/>
      </p:bgPr>
    </p:bg>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24667" y="2454000"/>
            <a:ext cx="10976000" cy="19408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6133">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49" name="Google Shape;49;p7"/>
          <p:cNvPicPr preferRelativeResize="0"/>
          <p:nvPr/>
        </p:nvPicPr>
        <p:blipFill rotWithShape="1">
          <a:blip r:embed="rId2">
            <a:alphaModFix/>
          </a:blip>
          <a:srcRect/>
          <a:stretch/>
        </p:blipFill>
        <p:spPr>
          <a:xfrm>
            <a:off x="715084" y="460125"/>
            <a:ext cx="3349976" cy="1029675"/>
          </a:xfrm>
          <a:prstGeom prst="rect">
            <a:avLst/>
          </a:prstGeom>
          <a:noFill/>
          <a:ln>
            <a:noFill/>
          </a:ln>
        </p:spPr>
      </p:pic>
    </p:spTree>
    <p:extLst>
      <p:ext uri="{BB962C8B-B14F-4D97-AF65-F5344CB8AC3E}">
        <p14:creationId xmlns:p14="http://schemas.microsoft.com/office/powerpoint/2010/main" val="23642369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0"/>
        <p:cNvGrpSpPr/>
        <p:nvPr/>
      </p:nvGrpSpPr>
      <p:grpSpPr>
        <a:xfrm>
          <a:off x="0" y="0"/>
          <a:ext cx="0" cy="0"/>
          <a:chOff x="0" y="0"/>
          <a:chExt cx="0" cy="0"/>
        </a:xfrm>
      </p:grpSpPr>
      <p:sp>
        <p:nvSpPr>
          <p:cNvPr id="51" name="Google Shape;51;p8"/>
          <p:cNvSpPr txBox="1">
            <a:spLocks noGrp="1"/>
          </p:cNvSpPr>
          <p:nvPr>
            <p:ph type="body" idx="1"/>
          </p:nvPr>
        </p:nvSpPr>
        <p:spPr>
          <a:xfrm>
            <a:off x="858339" y="1446892"/>
            <a:ext cx="4892000" cy="8064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10000"/>
              </a:lnSpc>
              <a:spcBef>
                <a:spcPts val="0"/>
              </a:spcBef>
              <a:spcAft>
                <a:spcPts val="0"/>
              </a:spcAft>
              <a:buClr>
                <a:srgbClr val="005F8F"/>
              </a:buClr>
              <a:buSzPts val="1500"/>
              <a:buFont typeface="Arial"/>
              <a:buNone/>
              <a:defRPr sz="2000" b="1" i="0" u="none" strike="noStrike" cap="none">
                <a:solidFill>
                  <a:srgbClr val="005F8F"/>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body" idx="2"/>
          </p:nvPr>
        </p:nvSpPr>
        <p:spPr>
          <a:xfrm>
            <a:off x="858339" y="2328637"/>
            <a:ext cx="4892000" cy="22912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10000"/>
              </a:lnSpc>
              <a:spcBef>
                <a:spcPts val="0"/>
              </a:spcBef>
              <a:spcAft>
                <a:spcPts val="0"/>
              </a:spcAft>
              <a:buClr>
                <a:schemeClr val="dk1"/>
              </a:buClr>
              <a:buSzPts val="900"/>
              <a:buFont typeface="Arial"/>
              <a:buNone/>
              <a:defRPr sz="1200" b="0" i="0" u="none" strike="noStrike" cap="none">
                <a:solidFill>
                  <a:schemeClr val="dk1"/>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title"/>
          </p:nvPr>
        </p:nvSpPr>
        <p:spPr>
          <a:xfrm>
            <a:off x="858337" y="508603"/>
            <a:ext cx="10542800" cy="526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5F8F"/>
              </a:buClr>
              <a:buSzPts val="2700"/>
              <a:buFont typeface="Calibri"/>
              <a:buNone/>
              <a:defRPr sz="3600" b="1" i="0" u="none" strike="noStrike" cap="none">
                <a:solidFill>
                  <a:srgbClr val="005F8F"/>
                </a:solidFill>
                <a:latin typeface="Calibri"/>
                <a:ea typeface="Calibri"/>
                <a:cs typeface="Calibri"/>
                <a:sym typeface="Calibri"/>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54" name="Google Shape;54;p8"/>
          <p:cNvSpPr txBox="1">
            <a:spLocks noGrp="1"/>
          </p:cNvSpPr>
          <p:nvPr>
            <p:ph type="body" idx="3"/>
          </p:nvPr>
        </p:nvSpPr>
        <p:spPr>
          <a:xfrm>
            <a:off x="6508840" y="1446892"/>
            <a:ext cx="4892000" cy="8064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10000"/>
              </a:lnSpc>
              <a:spcBef>
                <a:spcPts val="0"/>
              </a:spcBef>
              <a:spcAft>
                <a:spcPts val="0"/>
              </a:spcAft>
              <a:buClr>
                <a:srgbClr val="005F8F"/>
              </a:buClr>
              <a:buSzPts val="1500"/>
              <a:buFont typeface="Arial"/>
              <a:buNone/>
              <a:defRPr sz="2000" b="1" i="0" u="none" strike="noStrike" cap="none">
                <a:solidFill>
                  <a:srgbClr val="005F8F"/>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body" idx="4"/>
          </p:nvPr>
        </p:nvSpPr>
        <p:spPr>
          <a:xfrm>
            <a:off x="6508840" y="2328637"/>
            <a:ext cx="4892000" cy="22912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10000"/>
              </a:lnSpc>
              <a:spcBef>
                <a:spcPts val="0"/>
              </a:spcBef>
              <a:spcAft>
                <a:spcPts val="0"/>
              </a:spcAft>
              <a:buClr>
                <a:schemeClr val="dk1"/>
              </a:buClr>
              <a:buSzPts val="900"/>
              <a:buFont typeface="Arial"/>
              <a:buNone/>
              <a:defRPr sz="1200" b="0" i="0" u="none" strike="noStrike" cap="none">
                <a:solidFill>
                  <a:schemeClr val="dk1"/>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588979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9"/>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59" name="Google Shape;59;p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 name="Google Shape;61;p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JM" smtClean="0"/>
              <a:pPr/>
              <a:t>‹#›</a:t>
            </a:fld>
            <a:endParaRPr lang="en-JM"/>
          </a:p>
        </p:txBody>
      </p:sp>
    </p:spTree>
    <p:extLst>
      <p:ext uri="{BB962C8B-B14F-4D97-AF65-F5344CB8AC3E}">
        <p14:creationId xmlns:p14="http://schemas.microsoft.com/office/powerpoint/2010/main" val="12038126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General Page">
  <p:cSld name="General Page">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200177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F03437-5D71-F332-8C73-032AB97B44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50CB6D-D45A-E055-7B8F-186C6AAF9E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4627C-CF29-28B5-9B1E-1994F706AB4E}"/>
              </a:ext>
            </a:extLst>
          </p:cNvPr>
          <p:cNvSpPr>
            <a:spLocks noGrp="1"/>
          </p:cNvSpPr>
          <p:nvPr>
            <p:ph type="dt" sz="half" idx="10"/>
          </p:nvPr>
        </p:nvSpPr>
        <p:spPr/>
        <p:txBody>
          <a:bodyPr/>
          <a:lstStyle/>
          <a:p>
            <a:fld id="{ECD571E3-F552-416D-9A63-D9556A56EB26}" type="datetimeFigureOut">
              <a:rPr lang="en-US" smtClean="0"/>
              <a:t>11/7/2023</a:t>
            </a:fld>
            <a:endParaRPr lang="en-US"/>
          </a:p>
        </p:txBody>
      </p:sp>
      <p:sp>
        <p:nvSpPr>
          <p:cNvPr id="5" name="Footer Placeholder 4">
            <a:extLst>
              <a:ext uri="{FF2B5EF4-FFF2-40B4-BE49-F238E27FC236}">
                <a16:creationId xmlns:a16="http://schemas.microsoft.com/office/drawing/2014/main" id="{D871F390-B26B-6F99-B2FB-373CC2AA8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11586-83F4-4201-A5B2-9043F60CDBEF}"/>
              </a:ext>
            </a:extLst>
          </p:cNvPr>
          <p:cNvSpPr>
            <a:spLocks noGrp="1"/>
          </p:cNvSpPr>
          <p:nvPr>
            <p:ph type="sldNum" sz="quarter" idx="12"/>
          </p:nvPr>
        </p:nvSpPr>
        <p:spPr/>
        <p:txBody>
          <a:bodyPr/>
          <a:lstStyle/>
          <a:p>
            <a:fld id="{1A061E5A-2367-4931-9174-E71FB2E97B2C}" type="slidenum">
              <a:rPr lang="en-US" smtClean="0"/>
              <a:t>‹#›</a:t>
            </a:fld>
            <a:endParaRPr lang="en-US"/>
          </a:p>
        </p:txBody>
      </p:sp>
    </p:spTree>
    <p:extLst>
      <p:ext uri="{BB962C8B-B14F-4D97-AF65-F5344CB8AC3E}">
        <p14:creationId xmlns:p14="http://schemas.microsoft.com/office/powerpoint/2010/main" val="42198315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609600" y="274637"/>
            <a:ext cx="10972800" cy="1143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65" name="Google Shape;65;p11"/>
          <p:cNvSpPr txBox="1">
            <a:spLocks noGrp="1"/>
          </p:cNvSpPr>
          <p:nvPr>
            <p:ph type="dt" idx="10"/>
          </p:nvPr>
        </p:nvSpPr>
        <p:spPr>
          <a:xfrm>
            <a:off x="609600" y="6356351"/>
            <a:ext cx="28448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ftr" idx="11"/>
          </p:nvPr>
        </p:nvSpPr>
        <p:spPr>
          <a:xfrm>
            <a:off x="4165600" y="6356351"/>
            <a:ext cx="38608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9pPr>
          </a:lstStyle>
          <a:p>
            <a:fld id="{00000000-1234-1234-1234-123412341234}" type="slidenum">
              <a:rPr lang="en-JM" smtClean="0"/>
              <a:pPr/>
              <a:t>‹#›</a:t>
            </a:fld>
            <a:endParaRPr lang="en-JM"/>
          </a:p>
        </p:txBody>
      </p:sp>
    </p:spTree>
    <p:extLst>
      <p:ext uri="{BB962C8B-B14F-4D97-AF65-F5344CB8AC3E}">
        <p14:creationId xmlns:p14="http://schemas.microsoft.com/office/powerpoint/2010/main" val="40304754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General 1">
  <p:cSld name="General 1">
    <p:spTree>
      <p:nvGrpSpPr>
        <p:cNvPr id="1" name="Shape 68"/>
        <p:cNvGrpSpPr/>
        <p:nvPr/>
      </p:nvGrpSpPr>
      <p:grpSpPr>
        <a:xfrm>
          <a:off x="0" y="0"/>
          <a:ext cx="0" cy="0"/>
          <a:chOff x="0" y="0"/>
          <a:chExt cx="0" cy="0"/>
        </a:xfrm>
      </p:grpSpPr>
      <p:sp>
        <p:nvSpPr>
          <p:cNvPr id="69" name="Google Shape;69;p12"/>
          <p:cNvSpPr txBox="1">
            <a:spLocks noGrp="1"/>
          </p:cNvSpPr>
          <p:nvPr>
            <p:ph type="body" idx="1"/>
          </p:nvPr>
        </p:nvSpPr>
        <p:spPr>
          <a:xfrm>
            <a:off x="609600" y="1333667"/>
            <a:ext cx="11076400" cy="4305600"/>
          </a:xfrm>
          <a:prstGeom prst="rect">
            <a:avLst/>
          </a:prstGeom>
          <a:noFill/>
          <a:ln>
            <a:noFill/>
          </a:ln>
        </p:spPr>
        <p:txBody>
          <a:bodyPr spcFirstLastPara="1" wrap="square" lIns="91425" tIns="91425" rIns="91425" bIns="91425" anchor="t" anchorCtr="0">
            <a:noAutofit/>
          </a:bodyPr>
          <a:lstStyle>
            <a:lvl1pPr marL="609585" lvl="0"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70" name="Google Shape;70;p12"/>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9pPr>
          </a:lstStyle>
          <a:p>
            <a:fld id="{00000000-1234-1234-1234-123412341234}" type="slidenum">
              <a:rPr lang="en-JM" smtClean="0"/>
              <a:pPr/>
              <a:t>‹#›</a:t>
            </a:fld>
            <a:endParaRPr lang="en-JM"/>
          </a:p>
        </p:txBody>
      </p:sp>
      <p:sp>
        <p:nvSpPr>
          <p:cNvPr id="71" name="Google Shape;71;p12"/>
          <p:cNvSpPr txBox="1">
            <a:spLocks noGrp="1"/>
          </p:cNvSpPr>
          <p:nvPr>
            <p:ph type="title"/>
          </p:nvPr>
        </p:nvSpPr>
        <p:spPr>
          <a:xfrm>
            <a:off x="613500" y="340900"/>
            <a:ext cx="10160000" cy="658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600"/>
              <a:buNone/>
              <a:defRPr sz="4800">
                <a:solidFill>
                  <a:srgbClr val="3F3F3F"/>
                </a:solidFill>
                <a:latin typeface="Open Sans"/>
                <a:ea typeface="Open Sans"/>
                <a:cs typeface="Open Sans"/>
                <a:sym typeface="Open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94443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415600" y="593367"/>
            <a:ext cx="113608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4" name="Google Shape;74;p13"/>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74121" rtl="0">
              <a:spcBef>
                <a:spcPts val="0"/>
              </a:spcBef>
              <a:spcAft>
                <a:spcPts val="0"/>
              </a:spcAft>
              <a:buSzPts val="2000"/>
              <a:buChar char="●"/>
              <a:defRPr/>
            </a:lvl1pPr>
            <a:lvl2pPr marL="1219170" lvl="1" indent="-474121" rtl="0">
              <a:spcBef>
                <a:spcPts val="0"/>
              </a:spcBef>
              <a:spcAft>
                <a:spcPts val="0"/>
              </a:spcAft>
              <a:buSzPts val="2000"/>
              <a:buChar char="○"/>
              <a:defRPr/>
            </a:lvl2pPr>
            <a:lvl3pPr marL="1828754" lvl="2" indent="-474121" rtl="0">
              <a:spcBef>
                <a:spcPts val="0"/>
              </a:spcBef>
              <a:spcAft>
                <a:spcPts val="0"/>
              </a:spcAft>
              <a:buSzPts val="2000"/>
              <a:buChar char="■"/>
              <a:defRPr/>
            </a:lvl3pPr>
            <a:lvl4pPr marL="2438339" lvl="3" indent="-474121" rtl="0">
              <a:spcBef>
                <a:spcPts val="0"/>
              </a:spcBef>
              <a:spcAft>
                <a:spcPts val="0"/>
              </a:spcAft>
              <a:buSzPts val="2000"/>
              <a:buChar char="●"/>
              <a:defRPr/>
            </a:lvl4pPr>
            <a:lvl5pPr marL="3047924" lvl="4" indent="-474121" rtl="0">
              <a:spcBef>
                <a:spcPts val="0"/>
              </a:spcBef>
              <a:spcAft>
                <a:spcPts val="0"/>
              </a:spcAft>
              <a:buSzPts val="2000"/>
              <a:buChar char="○"/>
              <a:defRPr/>
            </a:lvl5pPr>
            <a:lvl6pPr marL="3657509" lvl="5" indent="-474121" rtl="0">
              <a:spcBef>
                <a:spcPts val="0"/>
              </a:spcBef>
              <a:spcAft>
                <a:spcPts val="0"/>
              </a:spcAft>
              <a:buSzPts val="2000"/>
              <a:buChar char="■"/>
              <a:defRPr/>
            </a:lvl6pPr>
            <a:lvl7pPr marL="4267093" lvl="6" indent="-474121" rtl="0">
              <a:spcBef>
                <a:spcPts val="0"/>
              </a:spcBef>
              <a:spcAft>
                <a:spcPts val="0"/>
              </a:spcAft>
              <a:buSzPts val="2000"/>
              <a:buChar char="●"/>
              <a:defRPr/>
            </a:lvl7pPr>
            <a:lvl8pPr marL="4876678" lvl="7" indent="-474121" rtl="0">
              <a:spcBef>
                <a:spcPts val="0"/>
              </a:spcBef>
              <a:spcAft>
                <a:spcPts val="0"/>
              </a:spcAft>
              <a:buSzPts val="2000"/>
              <a:buChar char="○"/>
              <a:defRPr/>
            </a:lvl8pPr>
            <a:lvl9pPr marL="5486263" lvl="8" indent="-474121" rtl="0">
              <a:spcBef>
                <a:spcPts val="0"/>
              </a:spcBef>
              <a:spcAft>
                <a:spcPts val="0"/>
              </a:spcAft>
              <a:buSzPts val="2000"/>
              <a:buChar char="■"/>
              <a:defRPr/>
            </a:lvl9pPr>
          </a:lstStyle>
          <a:p>
            <a:endParaRPr/>
          </a:p>
        </p:txBody>
      </p:sp>
      <p:sp>
        <p:nvSpPr>
          <p:cNvPr id="75" name="Google Shape;75;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JM" smtClean="0"/>
              <a:pPr/>
              <a:t>‹#›</a:t>
            </a:fld>
            <a:endParaRPr lang="en-JM"/>
          </a:p>
        </p:txBody>
      </p:sp>
    </p:spTree>
    <p:extLst>
      <p:ext uri="{BB962C8B-B14F-4D97-AF65-F5344CB8AC3E}">
        <p14:creationId xmlns:p14="http://schemas.microsoft.com/office/powerpoint/2010/main" val="13387129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itle" type="obj">
  <p:cSld name="Title">
    <p:bg>
      <p:bgPr>
        <a:solidFill>
          <a:schemeClr val="lt1"/>
        </a:solidFill>
        <a:effectLst/>
      </p:bgPr>
    </p:bg>
    <p:spTree>
      <p:nvGrpSpPr>
        <p:cNvPr id="1" name="Shape 85"/>
        <p:cNvGrpSpPr/>
        <p:nvPr/>
      </p:nvGrpSpPr>
      <p:grpSpPr>
        <a:xfrm>
          <a:off x="0" y="0"/>
          <a:ext cx="0" cy="0"/>
          <a:chOff x="0" y="0"/>
          <a:chExt cx="0" cy="0"/>
        </a:xfrm>
      </p:grpSpPr>
      <p:pic>
        <p:nvPicPr>
          <p:cNvPr id="86" name="Google Shape;86;p15" descr="blue_mts_header.png"/>
          <p:cNvPicPr preferRelativeResize="0"/>
          <p:nvPr/>
        </p:nvPicPr>
        <p:blipFill rotWithShape="1">
          <a:blip r:embed="rId2">
            <a:alphaModFix/>
          </a:blip>
          <a:srcRect t="20496"/>
          <a:stretch/>
        </p:blipFill>
        <p:spPr>
          <a:xfrm>
            <a:off x="0" y="5007748"/>
            <a:ext cx="12192000" cy="1850251"/>
          </a:xfrm>
          <a:prstGeom prst="rect">
            <a:avLst/>
          </a:prstGeom>
          <a:noFill/>
          <a:ln>
            <a:noFill/>
          </a:ln>
        </p:spPr>
      </p:pic>
      <p:sp>
        <p:nvSpPr>
          <p:cNvPr id="87" name="Google Shape;87;p15"/>
          <p:cNvSpPr txBox="1">
            <a:spLocks noGrp="1"/>
          </p:cNvSpPr>
          <p:nvPr>
            <p:ph type="body" idx="1"/>
          </p:nvPr>
        </p:nvSpPr>
        <p:spPr>
          <a:xfrm>
            <a:off x="624667" y="3910400"/>
            <a:ext cx="11076400" cy="6916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sz="2400"/>
            </a:lvl1pPr>
            <a:lvl2pPr marL="1219170" lvl="1" indent="-457189" algn="ctr" rtl="0">
              <a:spcBef>
                <a:spcPts val="0"/>
              </a:spcBef>
              <a:spcAft>
                <a:spcPts val="0"/>
              </a:spcAft>
              <a:buSzPts val="1800"/>
              <a:buChar char="○"/>
              <a:defRPr sz="2400"/>
            </a:lvl2pPr>
            <a:lvl3pPr marL="1828754" lvl="2" indent="-457189" algn="ctr" rtl="0">
              <a:spcBef>
                <a:spcPts val="0"/>
              </a:spcBef>
              <a:spcAft>
                <a:spcPts val="0"/>
              </a:spcAft>
              <a:buSzPts val="1800"/>
              <a:buChar char="■"/>
              <a:defRPr sz="2400"/>
            </a:lvl3pPr>
            <a:lvl4pPr marL="2438339" lvl="3" indent="-457189" algn="ctr" rtl="0">
              <a:spcBef>
                <a:spcPts val="0"/>
              </a:spcBef>
              <a:spcAft>
                <a:spcPts val="0"/>
              </a:spcAft>
              <a:buSzPts val="1800"/>
              <a:buChar char="●"/>
              <a:defRPr sz="2400"/>
            </a:lvl4pPr>
            <a:lvl5pPr marL="3047924" lvl="4" indent="-457189" algn="ctr" rtl="0">
              <a:spcBef>
                <a:spcPts val="0"/>
              </a:spcBef>
              <a:spcAft>
                <a:spcPts val="0"/>
              </a:spcAft>
              <a:buSzPts val="1800"/>
              <a:buChar char="○"/>
              <a:defRPr sz="2400"/>
            </a:lvl5pPr>
            <a:lvl6pPr marL="3657509" lvl="5" indent="-457189" algn="ctr" rtl="0">
              <a:spcBef>
                <a:spcPts val="0"/>
              </a:spcBef>
              <a:spcAft>
                <a:spcPts val="0"/>
              </a:spcAft>
              <a:buSzPts val="1800"/>
              <a:buChar char="■"/>
              <a:defRPr sz="2400"/>
            </a:lvl6pPr>
            <a:lvl7pPr marL="4267093" lvl="6" indent="-457189" algn="ctr" rtl="0">
              <a:spcBef>
                <a:spcPts val="0"/>
              </a:spcBef>
              <a:spcAft>
                <a:spcPts val="0"/>
              </a:spcAft>
              <a:buSzPts val="1800"/>
              <a:buChar char="●"/>
              <a:defRPr sz="2400"/>
            </a:lvl7pPr>
            <a:lvl8pPr marL="4876678" lvl="7" indent="-457189" algn="ctr" rtl="0">
              <a:spcBef>
                <a:spcPts val="0"/>
              </a:spcBef>
              <a:spcAft>
                <a:spcPts val="0"/>
              </a:spcAft>
              <a:buSzPts val="1800"/>
              <a:buChar char="○"/>
              <a:defRPr sz="2400"/>
            </a:lvl8pPr>
            <a:lvl9pPr marL="5486263" lvl="8" indent="-457189" algn="ctr" rtl="0">
              <a:spcBef>
                <a:spcPts val="0"/>
              </a:spcBef>
              <a:spcAft>
                <a:spcPts val="0"/>
              </a:spcAft>
              <a:buSzPts val="1800"/>
              <a:buChar char="■"/>
              <a:defRPr sz="2400"/>
            </a:lvl9pPr>
          </a:lstStyle>
          <a:p>
            <a:endParaRPr/>
          </a:p>
        </p:txBody>
      </p:sp>
      <p:sp>
        <p:nvSpPr>
          <p:cNvPr id="88" name="Google Shape;88;p15"/>
          <p:cNvSpPr txBox="1">
            <a:spLocks noGrp="1"/>
          </p:cNvSpPr>
          <p:nvPr>
            <p:ph type="title"/>
          </p:nvPr>
        </p:nvSpPr>
        <p:spPr>
          <a:xfrm>
            <a:off x="613500" y="2058733"/>
            <a:ext cx="11076400" cy="185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133"/>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89" name="Google Shape;89;p15" descr="Full-Color-RGB.png"/>
          <p:cNvPicPr preferRelativeResize="0"/>
          <p:nvPr/>
        </p:nvPicPr>
        <p:blipFill rotWithShape="1">
          <a:blip r:embed="rId3">
            <a:alphaModFix/>
          </a:blip>
          <a:srcRect/>
          <a:stretch/>
        </p:blipFill>
        <p:spPr>
          <a:xfrm>
            <a:off x="715100" y="460125"/>
            <a:ext cx="3349976" cy="1029675"/>
          </a:xfrm>
          <a:prstGeom prst="rect">
            <a:avLst/>
          </a:prstGeom>
          <a:noFill/>
          <a:ln>
            <a:noFill/>
          </a:ln>
        </p:spPr>
      </p:pic>
      <p:sp>
        <p:nvSpPr>
          <p:cNvPr id="90" name="Google Shape;90;p15"/>
          <p:cNvSpPr txBox="1">
            <a:spLocks noGrp="1"/>
          </p:cNvSpPr>
          <p:nvPr>
            <p:ph type="body" idx="2"/>
          </p:nvPr>
        </p:nvSpPr>
        <p:spPr>
          <a:xfrm>
            <a:off x="613500" y="4713533"/>
            <a:ext cx="11076400" cy="613600"/>
          </a:xfrm>
          <a:prstGeom prst="rect">
            <a:avLst/>
          </a:prstGeom>
        </p:spPr>
        <p:txBody>
          <a:bodyPr spcFirstLastPara="1" wrap="square" lIns="91425" tIns="91425" rIns="91425" bIns="91425" anchor="t" anchorCtr="0">
            <a:noAutofit/>
          </a:bodyPr>
          <a:lstStyle>
            <a:lvl1pPr marL="609585" lvl="0" indent="-507987" algn="ctr" rtl="0">
              <a:spcBef>
                <a:spcPts val="0"/>
              </a:spcBef>
              <a:spcAft>
                <a:spcPts val="0"/>
              </a:spcAft>
              <a:buSzPts val="2400"/>
              <a:buChar char="●"/>
              <a:defRPr sz="3200"/>
            </a:lvl1pPr>
            <a:lvl2pPr marL="1219170" lvl="1" indent="-507987" algn="ctr" rtl="0">
              <a:spcBef>
                <a:spcPts val="0"/>
              </a:spcBef>
              <a:spcAft>
                <a:spcPts val="0"/>
              </a:spcAft>
              <a:buSzPts val="2400"/>
              <a:buChar char="○"/>
              <a:defRPr sz="3200"/>
            </a:lvl2pPr>
            <a:lvl3pPr marL="1828754" lvl="2" indent="-507987" algn="ctr" rtl="0">
              <a:spcBef>
                <a:spcPts val="0"/>
              </a:spcBef>
              <a:spcAft>
                <a:spcPts val="0"/>
              </a:spcAft>
              <a:buSzPts val="2400"/>
              <a:buChar char="■"/>
              <a:defRPr sz="3200"/>
            </a:lvl3pPr>
            <a:lvl4pPr marL="2438339" lvl="3" indent="-507987" algn="ctr" rtl="0">
              <a:spcBef>
                <a:spcPts val="0"/>
              </a:spcBef>
              <a:spcAft>
                <a:spcPts val="0"/>
              </a:spcAft>
              <a:buSzPts val="2400"/>
              <a:buChar char="●"/>
              <a:defRPr sz="3200"/>
            </a:lvl4pPr>
            <a:lvl5pPr marL="3047924" lvl="4" indent="-507987" algn="ctr" rtl="0">
              <a:spcBef>
                <a:spcPts val="0"/>
              </a:spcBef>
              <a:spcAft>
                <a:spcPts val="0"/>
              </a:spcAft>
              <a:buSzPts val="2400"/>
              <a:buChar char="○"/>
              <a:defRPr sz="3200"/>
            </a:lvl5pPr>
            <a:lvl6pPr marL="3657509" lvl="5" indent="-507987" algn="ctr" rtl="0">
              <a:spcBef>
                <a:spcPts val="0"/>
              </a:spcBef>
              <a:spcAft>
                <a:spcPts val="0"/>
              </a:spcAft>
              <a:buSzPts val="2400"/>
              <a:buChar char="■"/>
              <a:defRPr sz="3200"/>
            </a:lvl6pPr>
            <a:lvl7pPr marL="4267093" lvl="6" indent="-507987" algn="ctr" rtl="0">
              <a:spcBef>
                <a:spcPts val="0"/>
              </a:spcBef>
              <a:spcAft>
                <a:spcPts val="0"/>
              </a:spcAft>
              <a:buSzPts val="2400"/>
              <a:buChar char="●"/>
              <a:defRPr sz="3200"/>
            </a:lvl7pPr>
            <a:lvl8pPr marL="4876678" lvl="7" indent="-507987" algn="ctr" rtl="0">
              <a:spcBef>
                <a:spcPts val="0"/>
              </a:spcBef>
              <a:spcAft>
                <a:spcPts val="0"/>
              </a:spcAft>
              <a:buSzPts val="2400"/>
              <a:buChar char="○"/>
              <a:defRPr sz="3200"/>
            </a:lvl8pPr>
            <a:lvl9pPr marL="5486263" lvl="8" indent="-507987" algn="ctr" rtl="0">
              <a:spcBef>
                <a:spcPts val="0"/>
              </a:spcBef>
              <a:spcAft>
                <a:spcPts val="0"/>
              </a:spcAft>
              <a:buSzPts val="2400"/>
              <a:buChar char="■"/>
              <a:defRPr sz="3200"/>
            </a:lvl9pPr>
          </a:lstStyle>
          <a:p>
            <a:endParaRPr/>
          </a:p>
        </p:txBody>
      </p:sp>
    </p:spTree>
    <p:extLst>
      <p:ext uri="{BB962C8B-B14F-4D97-AF65-F5344CB8AC3E}">
        <p14:creationId xmlns:p14="http://schemas.microsoft.com/office/powerpoint/2010/main" val="27389282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General">
  <p:cSld name="General">
    <p:spTree>
      <p:nvGrpSpPr>
        <p:cNvPr id="1" name="Shape 91"/>
        <p:cNvGrpSpPr/>
        <p:nvPr/>
      </p:nvGrpSpPr>
      <p:grpSpPr>
        <a:xfrm>
          <a:off x="0" y="0"/>
          <a:ext cx="0" cy="0"/>
          <a:chOff x="0" y="0"/>
          <a:chExt cx="0" cy="0"/>
        </a:xfrm>
      </p:grpSpPr>
      <p:sp>
        <p:nvSpPr>
          <p:cNvPr id="92" name="Google Shape;92;p16"/>
          <p:cNvSpPr txBox="1">
            <a:spLocks noGrp="1"/>
          </p:cNvSpPr>
          <p:nvPr>
            <p:ph type="body" idx="1"/>
          </p:nvPr>
        </p:nvSpPr>
        <p:spPr>
          <a:xfrm>
            <a:off x="609600" y="1333667"/>
            <a:ext cx="11076400" cy="4305600"/>
          </a:xfrm>
          <a:prstGeom prst="rect">
            <a:avLst/>
          </a:prstGeom>
        </p:spPr>
        <p:txBody>
          <a:bodyPr spcFirstLastPara="1" wrap="square" lIns="91425" tIns="91425" rIns="91425" bIns="91425" anchor="t" anchorCtr="0">
            <a:noAutofit/>
          </a:bodyPr>
          <a:lstStyle>
            <a:lvl1pPr marL="609585" lvl="0"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93" name="Google Shape;93;p1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JM" smtClean="0"/>
              <a:pPr/>
              <a:t>‹#›</a:t>
            </a:fld>
            <a:endParaRPr lang="en-JM"/>
          </a:p>
        </p:txBody>
      </p:sp>
      <p:sp>
        <p:nvSpPr>
          <p:cNvPr id="94" name="Google Shape;94;p16"/>
          <p:cNvSpPr txBox="1">
            <a:spLocks noGrp="1"/>
          </p:cNvSpPr>
          <p:nvPr>
            <p:ph type="title"/>
          </p:nvPr>
        </p:nvSpPr>
        <p:spPr>
          <a:xfrm>
            <a:off x="613500" y="340900"/>
            <a:ext cx="10160000" cy="65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48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4945522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Rows">
  <p:cSld name="Rows">
    <p:spTree>
      <p:nvGrpSpPr>
        <p:cNvPr id="1" name="Shape 95"/>
        <p:cNvGrpSpPr/>
        <p:nvPr/>
      </p:nvGrpSpPr>
      <p:grpSpPr>
        <a:xfrm>
          <a:off x="0" y="0"/>
          <a:ext cx="0" cy="0"/>
          <a:chOff x="0" y="0"/>
          <a:chExt cx="0" cy="0"/>
        </a:xfrm>
      </p:grpSpPr>
      <p:sp>
        <p:nvSpPr>
          <p:cNvPr id="96" name="Google Shape;96;p1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JM" smtClean="0"/>
              <a:pPr/>
              <a:t>‹#›</a:t>
            </a:fld>
            <a:endParaRPr lang="en-JM"/>
          </a:p>
        </p:txBody>
      </p:sp>
      <p:sp>
        <p:nvSpPr>
          <p:cNvPr id="97" name="Google Shape;97;p17"/>
          <p:cNvSpPr txBox="1">
            <a:spLocks noGrp="1"/>
          </p:cNvSpPr>
          <p:nvPr>
            <p:ph type="body" idx="1"/>
          </p:nvPr>
        </p:nvSpPr>
        <p:spPr>
          <a:xfrm>
            <a:off x="609600" y="1858467"/>
            <a:ext cx="11076400" cy="1795200"/>
          </a:xfrm>
          <a:prstGeom prst="rect">
            <a:avLst/>
          </a:prstGeom>
        </p:spPr>
        <p:txBody>
          <a:bodyPr spcFirstLastPara="1" wrap="square" lIns="91425" tIns="91425" rIns="91425" bIns="91425" anchor="t" anchorCtr="0">
            <a:noAutofit/>
          </a:bodyPr>
          <a:lstStyle>
            <a:lvl1pPr marL="609585" lvl="0"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98" name="Google Shape;98;p17"/>
          <p:cNvSpPr txBox="1">
            <a:spLocks noGrp="1"/>
          </p:cNvSpPr>
          <p:nvPr>
            <p:ph type="title"/>
          </p:nvPr>
        </p:nvSpPr>
        <p:spPr>
          <a:xfrm>
            <a:off x="613500" y="340900"/>
            <a:ext cx="10160000" cy="65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48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 name="Google Shape;99;p17"/>
          <p:cNvSpPr txBox="1">
            <a:spLocks noGrp="1"/>
          </p:cNvSpPr>
          <p:nvPr>
            <p:ph type="subTitle" idx="2"/>
          </p:nvPr>
        </p:nvSpPr>
        <p:spPr>
          <a:xfrm>
            <a:off x="609600" y="1333667"/>
            <a:ext cx="110764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0" name="Google Shape;100;p17"/>
          <p:cNvSpPr txBox="1">
            <a:spLocks noGrp="1"/>
          </p:cNvSpPr>
          <p:nvPr>
            <p:ph type="body" idx="3"/>
          </p:nvPr>
        </p:nvSpPr>
        <p:spPr>
          <a:xfrm>
            <a:off x="609600" y="4178467"/>
            <a:ext cx="11076400" cy="1460800"/>
          </a:xfrm>
          <a:prstGeom prst="rect">
            <a:avLst/>
          </a:prstGeom>
        </p:spPr>
        <p:txBody>
          <a:bodyPr spcFirstLastPara="1" wrap="square" lIns="91425" tIns="91425" rIns="91425" bIns="91425" anchor="t" anchorCtr="0">
            <a:noAutofit/>
          </a:bodyPr>
          <a:lstStyle>
            <a:lvl1pPr marL="609585" lvl="0" indent="-474121" rtl="0">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101" name="Google Shape;101;p17"/>
          <p:cNvSpPr txBox="1">
            <a:spLocks noGrp="1"/>
          </p:cNvSpPr>
          <p:nvPr>
            <p:ph type="subTitle" idx="4"/>
          </p:nvPr>
        </p:nvSpPr>
        <p:spPr>
          <a:xfrm>
            <a:off x="609600" y="3653667"/>
            <a:ext cx="110764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249506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olumns">
  <p:cSld name="Columns">
    <p:spTree>
      <p:nvGrpSpPr>
        <p:cNvPr id="1" name="Shape 102"/>
        <p:cNvGrpSpPr/>
        <p:nvPr/>
      </p:nvGrpSpPr>
      <p:grpSpPr>
        <a:xfrm>
          <a:off x="0" y="0"/>
          <a:ext cx="0" cy="0"/>
          <a:chOff x="0" y="0"/>
          <a:chExt cx="0" cy="0"/>
        </a:xfrm>
      </p:grpSpPr>
      <p:sp>
        <p:nvSpPr>
          <p:cNvPr id="103" name="Google Shape;103;p18"/>
          <p:cNvSpPr txBox="1">
            <a:spLocks noGrp="1"/>
          </p:cNvSpPr>
          <p:nvPr>
            <p:ph type="subTitle" idx="1"/>
          </p:nvPr>
        </p:nvSpPr>
        <p:spPr>
          <a:xfrm>
            <a:off x="6324233" y="1346200"/>
            <a:ext cx="53616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4" name="Google Shape;104;p18"/>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JM" smtClean="0"/>
              <a:pPr/>
              <a:t>‹#›</a:t>
            </a:fld>
            <a:endParaRPr lang="en-JM"/>
          </a:p>
        </p:txBody>
      </p:sp>
      <p:sp>
        <p:nvSpPr>
          <p:cNvPr id="105" name="Google Shape;105;p18"/>
          <p:cNvSpPr txBox="1">
            <a:spLocks noGrp="1"/>
          </p:cNvSpPr>
          <p:nvPr>
            <p:ph type="body" idx="2"/>
          </p:nvPr>
        </p:nvSpPr>
        <p:spPr>
          <a:xfrm>
            <a:off x="609600" y="1858467"/>
            <a:ext cx="5361600" cy="3780800"/>
          </a:xfrm>
          <a:prstGeom prst="rect">
            <a:avLst/>
          </a:prstGeom>
        </p:spPr>
        <p:txBody>
          <a:bodyPr spcFirstLastPara="1" wrap="square" lIns="91425" tIns="91425" rIns="91425" bIns="91425" anchor="t" anchorCtr="0">
            <a:noAutofit/>
          </a:bodyPr>
          <a:lstStyle>
            <a:lvl1pPr marL="609585" lvl="0"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106" name="Google Shape;106;p18"/>
          <p:cNvSpPr txBox="1">
            <a:spLocks noGrp="1"/>
          </p:cNvSpPr>
          <p:nvPr>
            <p:ph type="title"/>
          </p:nvPr>
        </p:nvSpPr>
        <p:spPr>
          <a:xfrm>
            <a:off x="613500" y="340900"/>
            <a:ext cx="10160000" cy="65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48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18"/>
          <p:cNvSpPr txBox="1">
            <a:spLocks noGrp="1"/>
          </p:cNvSpPr>
          <p:nvPr>
            <p:ph type="subTitle" idx="3"/>
          </p:nvPr>
        </p:nvSpPr>
        <p:spPr>
          <a:xfrm>
            <a:off x="609600" y="1333667"/>
            <a:ext cx="53616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8" name="Google Shape;108;p18"/>
          <p:cNvSpPr txBox="1">
            <a:spLocks noGrp="1"/>
          </p:cNvSpPr>
          <p:nvPr>
            <p:ph type="body" idx="4"/>
          </p:nvPr>
        </p:nvSpPr>
        <p:spPr>
          <a:xfrm>
            <a:off x="6324233" y="1871000"/>
            <a:ext cx="5361600" cy="3768400"/>
          </a:xfrm>
          <a:prstGeom prst="rect">
            <a:avLst/>
          </a:prstGeom>
        </p:spPr>
        <p:txBody>
          <a:bodyPr spcFirstLastPara="1" wrap="square" lIns="91425" tIns="91425" rIns="91425" bIns="91425" anchor="t" anchorCtr="0">
            <a:noAutofit/>
          </a:bodyPr>
          <a:lstStyle>
            <a:lvl1pPr marL="609585" lvl="0"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1377774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109"/>
        <p:cNvGrpSpPr/>
        <p:nvPr/>
      </p:nvGrpSpPr>
      <p:grpSpPr>
        <a:xfrm>
          <a:off x="0" y="0"/>
          <a:ext cx="0" cy="0"/>
          <a:chOff x="0" y="0"/>
          <a:chExt cx="0" cy="0"/>
        </a:xfrm>
      </p:grpSpPr>
      <p:sp>
        <p:nvSpPr>
          <p:cNvPr id="110" name="Google Shape;110;p19"/>
          <p:cNvSpPr txBox="1">
            <a:spLocks noGrp="1"/>
          </p:cNvSpPr>
          <p:nvPr>
            <p:ph type="subTitle" idx="1"/>
          </p:nvPr>
        </p:nvSpPr>
        <p:spPr>
          <a:xfrm>
            <a:off x="609600" y="1333667"/>
            <a:ext cx="53616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1" name="Google Shape;111;p19"/>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JM" smtClean="0"/>
              <a:pPr/>
              <a:t>‹#›</a:t>
            </a:fld>
            <a:endParaRPr lang="en-JM"/>
          </a:p>
        </p:txBody>
      </p:sp>
      <p:sp>
        <p:nvSpPr>
          <p:cNvPr id="112" name="Google Shape;112;p19"/>
          <p:cNvSpPr txBox="1">
            <a:spLocks noGrp="1"/>
          </p:cNvSpPr>
          <p:nvPr>
            <p:ph type="body" idx="2"/>
          </p:nvPr>
        </p:nvSpPr>
        <p:spPr>
          <a:xfrm>
            <a:off x="609600" y="1858467"/>
            <a:ext cx="5361600" cy="3780800"/>
          </a:xfrm>
          <a:prstGeom prst="rect">
            <a:avLst/>
          </a:prstGeom>
        </p:spPr>
        <p:txBody>
          <a:bodyPr spcFirstLastPara="1" wrap="square" lIns="91425" tIns="91425" rIns="91425" bIns="91425" anchor="t" anchorCtr="0">
            <a:noAutofit/>
          </a:bodyPr>
          <a:lstStyle>
            <a:lvl1pPr marL="609585" lvl="0"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113" name="Google Shape;113;p19"/>
          <p:cNvSpPr txBox="1">
            <a:spLocks noGrp="1"/>
          </p:cNvSpPr>
          <p:nvPr>
            <p:ph type="title"/>
          </p:nvPr>
        </p:nvSpPr>
        <p:spPr>
          <a:xfrm>
            <a:off x="613500" y="340900"/>
            <a:ext cx="10160000" cy="658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48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467205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bg>
      <p:bgPr>
        <a:solidFill>
          <a:srgbClr val="1C4587"/>
        </a:solidFill>
        <a:effectLst/>
      </p:bgPr>
    </p:bg>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624667" y="2454000"/>
            <a:ext cx="10976000" cy="194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133">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16" name="Google Shape;116;p20"/>
          <p:cNvPicPr preferRelativeResize="0"/>
          <p:nvPr/>
        </p:nvPicPr>
        <p:blipFill rotWithShape="1">
          <a:blip r:embed="rId2">
            <a:alphaModFix/>
          </a:blip>
          <a:srcRect/>
          <a:stretch/>
        </p:blipFill>
        <p:spPr>
          <a:xfrm>
            <a:off x="715084" y="460125"/>
            <a:ext cx="3349976" cy="1029675"/>
          </a:xfrm>
          <a:prstGeom prst="rect">
            <a:avLst/>
          </a:prstGeom>
          <a:noFill/>
          <a:ln>
            <a:noFill/>
          </a:ln>
        </p:spPr>
      </p:pic>
    </p:spTree>
    <p:extLst>
      <p:ext uri="{BB962C8B-B14F-4D97-AF65-F5344CB8AC3E}">
        <p14:creationId xmlns:p14="http://schemas.microsoft.com/office/powerpoint/2010/main" val="9919149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7"/>
        <p:cNvGrpSpPr/>
        <p:nvPr/>
      </p:nvGrpSpPr>
      <p:grpSpPr>
        <a:xfrm>
          <a:off x="0" y="0"/>
          <a:ext cx="0" cy="0"/>
          <a:chOff x="0" y="0"/>
          <a:chExt cx="0" cy="0"/>
        </a:xfrm>
      </p:grpSpPr>
      <p:sp>
        <p:nvSpPr>
          <p:cNvPr id="118" name="Google Shape;118;p21"/>
          <p:cNvSpPr txBox="1">
            <a:spLocks noGrp="1"/>
          </p:cNvSpPr>
          <p:nvPr>
            <p:ph type="body" idx="1"/>
          </p:nvPr>
        </p:nvSpPr>
        <p:spPr>
          <a:xfrm>
            <a:off x="858339" y="1446892"/>
            <a:ext cx="4892000" cy="8064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10000"/>
              </a:lnSpc>
              <a:spcBef>
                <a:spcPts val="0"/>
              </a:spcBef>
              <a:spcAft>
                <a:spcPts val="0"/>
              </a:spcAft>
              <a:buClr>
                <a:srgbClr val="005F8F"/>
              </a:buClr>
              <a:buSzPts val="1500"/>
              <a:buFont typeface="Arial"/>
              <a:buNone/>
              <a:defRPr sz="2000" b="1" i="0" u="none" strike="noStrike" cap="none">
                <a:solidFill>
                  <a:srgbClr val="005F8F"/>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19" name="Google Shape;119;p21"/>
          <p:cNvSpPr txBox="1">
            <a:spLocks noGrp="1"/>
          </p:cNvSpPr>
          <p:nvPr>
            <p:ph type="body" idx="2"/>
          </p:nvPr>
        </p:nvSpPr>
        <p:spPr>
          <a:xfrm>
            <a:off x="858339" y="2328637"/>
            <a:ext cx="4892000" cy="22912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10000"/>
              </a:lnSpc>
              <a:spcBef>
                <a:spcPts val="0"/>
              </a:spcBef>
              <a:spcAft>
                <a:spcPts val="0"/>
              </a:spcAft>
              <a:buClr>
                <a:schemeClr val="dk1"/>
              </a:buClr>
              <a:buSzPts val="900"/>
              <a:buFont typeface="Arial"/>
              <a:buNone/>
              <a:defRPr sz="1200" b="0" i="0" u="none" strike="noStrike" cap="none">
                <a:solidFill>
                  <a:schemeClr val="dk1"/>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20" name="Google Shape;120;p21"/>
          <p:cNvSpPr txBox="1">
            <a:spLocks noGrp="1"/>
          </p:cNvSpPr>
          <p:nvPr>
            <p:ph type="title"/>
          </p:nvPr>
        </p:nvSpPr>
        <p:spPr>
          <a:xfrm>
            <a:off x="858337" y="508603"/>
            <a:ext cx="10542800" cy="526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5F8F"/>
              </a:buClr>
              <a:buSzPts val="2700"/>
              <a:buFont typeface="Calibri"/>
              <a:buNone/>
              <a:defRPr sz="3600" b="1" i="0" u="none" strike="noStrike" cap="none">
                <a:solidFill>
                  <a:srgbClr val="005F8F"/>
                </a:solidFill>
                <a:latin typeface="Calibri"/>
                <a:ea typeface="Calibri"/>
                <a:cs typeface="Calibri"/>
                <a:sym typeface="Calibri"/>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21" name="Google Shape;121;p21"/>
          <p:cNvSpPr txBox="1">
            <a:spLocks noGrp="1"/>
          </p:cNvSpPr>
          <p:nvPr>
            <p:ph type="body" idx="3"/>
          </p:nvPr>
        </p:nvSpPr>
        <p:spPr>
          <a:xfrm>
            <a:off x="6508840" y="1446892"/>
            <a:ext cx="4892000" cy="8064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10000"/>
              </a:lnSpc>
              <a:spcBef>
                <a:spcPts val="0"/>
              </a:spcBef>
              <a:spcAft>
                <a:spcPts val="0"/>
              </a:spcAft>
              <a:buClr>
                <a:srgbClr val="005F8F"/>
              </a:buClr>
              <a:buSzPts val="1500"/>
              <a:buFont typeface="Arial"/>
              <a:buNone/>
              <a:defRPr sz="2000" b="1" i="0" u="none" strike="noStrike" cap="none">
                <a:solidFill>
                  <a:srgbClr val="005F8F"/>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22" name="Google Shape;122;p21"/>
          <p:cNvSpPr txBox="1">
            <a:spLocks noGrp="1"/>
          </p:cNvSpPr>
          <p:nvPr>
            <p:ph type="body" idx="4"/>
          </p:nvPr>
        </p:nvSpPr>
        <p:spPr>
          <a:xfrm>
            <a:off x="6508840" y="2328637"/>
            <a:ext cx="4892000" cy="22912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10000"/>
              </a:lnSpc>
              <a:spcBef>
                <a:spcPts val="0"/>
              </a:spcBef>
              <a:spcAft>
                <a:spcPts val="0"/>
              </a:spcAft>
              <a:buClr>
                <a:schemeClr val="dk1"/>
              </a:buClr>
              <a:buSzPts val="900"/>
              <a:buFont typeface="Arial"/>
              <a:buNone/>
              <a:defRPr sz="1200" b="0" i="0" u="none" strike="noStrike" cap="none">
                <a:solidFill>
                  <a:schemeClr val="dk1"/>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4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923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pic>
        <p:nvPicPr>
          <p:cNvPr id="13" name="Graphic 5" descr="State of Minnesota logo">
            <a:extLst>
              <a:ext uri="{FF2B5EF4-FFF2-40B4-BE49-F238E27FC236}">
                <a16:creationId xmlns:a16="http://schemas.microsoft.com/office/drawing/2014/main" id="{AB91618F-0F80-4130-B959-FE0C5B87DF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506" y="6081704"/>
            <a:ext cx="3256627"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spTree>
    <p:extLst>
      <p:ext uri="{BB962C8B-B14F-4D97-AF65-F5344CB8AC3E}">
        <p14:creationId xmlns:p14="http://schemas.microsoft.com/office/powerpoint/2010/main" val="25098956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General 1">
  <p:cSld name="General 1">
    <p:spTree>
      <p:nvGrpSpPr>
        <p:cNvPr id="1" name="Shape 123"/>
        <p:cNvGrpSpPr/>
        <p:nvPr/>
      </p:nvGrpSpPr>
      <p:grpSpPr>
        <a:xfrm>
          <a:off x="0" y="0"/>
          <a:ext cx="0" cy="0"/>
          <a:chOff x="0" y="0"/>
          <a:chExt cx="0" cy="0"/>
        </a:xfrm>
      </p:grpSpPr>
      <p:sp>
        <p:nvSpPr>
          <p:cNvPr id="124" name="Google Shape;124;p22"/>
          <p:cNvSpPr txBox="1">
            <a:spLocks noGrp="1"/>
          </p:cNvSpPr>
          <p:nvPr>
            <p:ph type="body" idx="1"/>
          </p:nvPr>
        </p:nvSpPr>
        <p:spPr>
          <a:xfrm>
            <a:off x="609600" y="1333667"/>
            <a:ext cx="11076400" cy="4305600"/>
          </a:xfrm>
          <a:prstGeom prst="rect">
            <a:avLst/>
          </a:prstGeom>
          <a:noFill/>
          <a:ln>
            <a:noFill/>
          </a:ln>
        </p:spPr>
        <p:txBody>
          <a:bodyPr spcFirstLastPara="1" wrap="square" lIns="91425" tIns="91425" rIns="91425" bIns="91425" anchor="t" anchorCtr="0">
            <a:noAutofit/>
          </a:bodyPr>
          <a:lstStyle>
            <a:lvl1pPr marL="609585" lvl="0"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125" name="Google Shape;125;p22"/>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9pPr>
          </a:lstStyle>
          <a:p>
            <a:fld id="{00000000-1234-1234-1234-123412341234}" type="slidenum">
              <a:rPr lang="en-JM" smtClean="0"/>
              <a:pPr/>
              <a:t>‹#›</a:t>
            </a:fld>
            <a:endParaRPr lang="en-JM"/>
          </a:p>
        </p:txBody>
      </p:sp>
      <p:sp>
        <p:nvSpPr>
          <p:cNvPr id="126" name="Google Shape;126;p22"/>
          <p:cNvSpPr txBox="1">
            <a:spLocks noGrp="1"/>
          </p:cNvSpPr>
          <p:nvPr>
            <p:ph type="title"/>
          </p:nvPr>
        </p:nvSpPr>
        <p:spPr>
          <a:xfrm>
            <a:off x="613500" y="340900"/>
            <a:ext cx="10160000" cy="658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600"/>
              <a:buNone/>
              <a:defRPr sz="4800">
                <a:solidFill>
                  <a:srgbClr val="3F3F3F"/>
                </a:solidFill>
                <a:latin typeface="Open Sans"/>
                <a:ea typeface="Open Sans"/>
                <a:cs typeface="Open Sans"/>
                <a:sym typeface="Open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931208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olumns 1">
  <p:cSld name="Columns 1">
    <p:spTree>
      <p:nvGrpSpPr>
        <p:cNvPr id="1" name="Shape 127"/>
        <p:cNvGrpSpPr/>
        <p:nvPr/>
      </p:nvGrpSpPr>
      <p:grpSpPr>
        <a:xfrm>
          <a:off x="0" y="0"/>
          <a:ext cx="0" cy="0"/>
          <a:chOff x="0" y="0"/>
          <a:chExt cx="0" cy="0"/>
        </a:xfrm>
      </p:grpSpPr>
      <p:sp>
        <p:nvSpPr>
          <p:cNvPr id="128" name="Google Shape;128;p23"/>
          <p:cNvSpPr txBox="1">
            <a:spLocks noGrp="1"/>
          </p:cNvSpPr>
          <p:nvPr>
            <p:ph type="subTitle" idx="1"/>
          </p:nvPr>
        </p:nvSpPr>
        <p:spPr>
          <a:xfrm>
            <a:off x="6324233" y="1346200"/>
            <a:ext cx="5361600" cy="5248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2000"/>
              <a:buNone/>
              <a:defRPr sz="2667" b="1">
                <a:solidFill>
                  <a:srgbClr val="3F3F3F"/>
                </a:solidFill>
                <a:latin typeface="Open Sans"/>
                <a:ea typeface="Open Sans"/>
                <a:cs typeface="Open Sans"/>
                <a:sym typeface="Open Sans"/>
              </a:defRPr>
            </a:lvl1pPr>
            <a:lvl2pPr lvl="1" algn="l" rtl="0">
              <a:lnSpc>
                <a:spcPct val="115000"/>
              </a:lnSpc>
              <a:spcBef>
                <a:spcPts val="0"/>
              </a:spcBef>
              <a:spcAft>
                <a:spcPts val="0"/>
              </a:spcAft>
              <a:buSzPts val="2000"/>
              <a:buNone/>
              <a:defRPr/>
            </a:lvl2pPr>
            <a:lvl3pPr lvl="2" algn="l" rtl="0">
              <a:lnSpc>
                <a:spcPct val="115000"/>
              </a:lnSpc>
              <a:spcBef>
                <a:spcPts val="0"/>
              </a:spcBef>
              <a:spcAft>
                <a:spcPts val="0"/>
              </a:spcAft>
              <a:buSzPts val="2000"/>
              <a:buNone/>
              <a:defRPr/>
            </a:lvl3pPr>
            <a:lvl4pPr lvl="3" algn="l" rtl="0">
              <a:lnSpc>
                <a:spcPct val="115000"/>
              </a:lnSpc>
              <a:spcBef>
                <a:spcPts val="0"/>
              </a:spcBef>
              <a:spcAft>
                <a:spcPts val="0"/>
              </a:spcAft>
              <a:buSzPts val="2000"/>
              <a:buNone/>
              <a:defRPr/>
            </a:lvl4pPr>
            <a:lvl5pPr lvl="4" algn="l" rtl="0">
              <a:lnSpc>
                <a:spcPct val="115000"/>
              </a:lnSpc>
              <a:spcBef>
                <a:spcPts val="0"/>
              </a:spcBef>
              <a:spcAft>
                <a:spcPts val="0"/>
              </a:spcAft>
              <a:buSzPts val="2000"/>
              <a:buNone/>
              <a:defRPr/>
            </a:lvl5pPr>
            <a:lvl6pPr lvl="5" algn="l" rtl="0">
              <a:lnSpc>
                <a:spcPct val="115000"/>
              </a:lnSpc>
              <a:spcBef>
                <a:spcPts val="0"/>
              </a:spcBef>
              <a:spcAft>
                <a:spcPts val="0"/>
              </a:spcAft>
              <a:buSzPts val="2000"/>
              <a:buNone/>
              <a:defRPr/>
            </a:lvl6pPr>
            <a:lvl7pPr lvl="6" algn="l" rtl="0">
              <a:lnSpc>
                <a:spcPct val="115000"/>
              </a:lnSpc>
              <a:spcBef>
                <a:spcPts val="0"/>
              </a:spcBef>
              <a:spcAft>
                <a:spcPts val="0"/>
              </a:spcAft>
              <a:buSzPts val="2000"/>
              <a:buNone/>
              <a:defRPr/>
            </a:lvl7pPr>
            <a:lvl8pPr lvl="7" algn="l" rtl="0">
              <a:lnSpc>
                <a:spcPct val="115000"/>
              </a:lnSpc>
              <a:spcBef>
                <a:spcPts val="0"/>
              </a:spcBef>
              <a:spcAft>
                <a:spcPts val="0"/>
              </a:spcAft>
              <a:buSzPts val="2000"/>
              <a:buNone/>
              <a:defRPr/>
            </a:lvl8pPr>
            <a:lvl9pPr lvl="8" algn="l" rtl="0">
              <a:lnSpc>
                <a:spcPct val="115000"/>
              </a:lnSpc>
              <a:spcBef>
                <a:spcPts val="0"/>
              </a:spcBef>
              <a:spcAft>
                <a:spcPts val="0"/>
              </a:spcAft>
              <a:buSzPts val="2000"/>
              <a:buNone/>
              <a:defRPr/>
            </a:lvl9pPr>
          </a:lstStyle>
          <a:p>
            <a:endParaRPr/>
          </a:p>
        </p:txBody>
      </p:sp>
      <p:sp>
        <p:nvSpPr>
          <p:cNvPr id="129" name="Google Shape;129;p23"/>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9pPr>
          </a:lstStyle>
          <a:p>
            <a:fld id="{00000000-1234-1234-1234-123412341234}" type="slidenum">
              <a:rPr lang="en-JM" smtClean="0"/>
              <a:pPr/>
              <a:t>‹#›</a:t>
            </a:fld>
            <a:endParaRPr lang="en-JM"/>
          </a:p>
        </p:txBody>
      </p:sp>
      <p:sp>
        <p:nvSpPr>
          <p:cNvPr id="130" name="Google Shape;130;p23"/>
          <p:cNvSpPr txBox="1">
            <a:spLocks noGrp="1"/>
          </p:cNvSpPr>
          <p:nvPr>
            <p:ph type="body" idx="2"/>
          </p:nvPr>
        </p:nvSpPr>
        <p:spPr>
          <a:xfrm>
            <a:off x="609600" y="1858467"/>
            <a:ext cx="5361600" cy="3780800"/>
          </a:xfrm>
          <a:prstGeom prst="rect">
            <a:avLst/>
          </a:prstGeom>
          <a:noFill/>
          <a:ln>
            <a:noFill/>
          </a:ln>
        </p:spPr>
        <p:txBody>
          <a:bodyPr spcFirstLastPara="1" wrap="square" lIns="91425" tIns="91425" rIns="91425" bIns="91425" anchor="t" anchorCtr="0">
            <a:noAutofit/>
          </a:bodyPr>
          <a:lstStyle>
            <a:lvl1pPr marL="609585" lvl="0"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131" name="Google Shape;131;p23"/>
          <p:cNvSpPr txBox="1">
            <a:spLocks noGrp="1"/>
          </p:cNvSpPr>
          <p:nvPr>
            <p:ph type="title"/>
          </p:nvPr>
        </p:nvSpPr>
        <p:spPr>
          <a:xfrm>
            <a:off x="613500" y="340900"/>
            <a:ext cx="10160000" cy="658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600"/>
              <a:buNone/>
              <a:defRPr sz="4800">
                <a:solidFill>
                  <a:srgbClr val="3F3F3F"/>
                </a:solidFill>
                <a:latin typeface="Open Sans"/>
                <a:ea typeface="Open Sans"/>
                <a:cs typeface="Open Sans"/>
                <a:sym typeface="Open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23"/>
          <p:cNvSpPr txBox="1">
            <a:spLocks noGrp="1"/>
          </p:cNvSpPr>
          <p:nvPr>
            <p:ph type="subTitle" idx="3"/>
          </p:nvPr>
        </p:nvSpPr>
        <p:spPr>
          <a:xfrm>
            <a:off x="609600" y="1333667"/>
            <a:ext cx="5361600" cy="5248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2000"/>
              <a:buNone/>
              <a:defRPr sz="2667" b="1">
                <a:solidFill>
                  <a:srgbClr val="3F3F3F"/>
                </a:solidFill>
                <a:latin typeface="Open Sans"/>
                <a:ea typeface="Open Sans"/>
                <a:cs typeface="Open Sans"/>
                <a:sym typeface="Open Sans"/>
              </a:defRPr>
            </a:lvl1pPr>
            <a:lvl2pPr lvl="1" algn="l" rtl="0">
              <a:lnSpc>
                <a:spcPct val="115000"/>
              </a:lnSpc>
              <a:spcBef>
                <a:spcPts val="0"/>
              </a:spcBef>
              <a:spcAft>
                <a:spcPts val="0"/>
              </a:spcAft>
              <a:buSzPts val="2000"/>
              <a:buNone/>
              <a:defRPr/>
            </a:lvl2pPr>
            <a:lvl3pPr lvl="2" algn="l" rtl="0">
              <a:lnSpc>
                <a:spcPct val="115000"/>
              </a:lnSpc>
              <a:spcBef>
                <a:spcPts val="0"/>
              </a:spcBef>
              <a:spcAft>
                <a:spcPts val="0"/>
              </a:spcAft>
              <a:buSzPts val="2000"/>
              <a:buNone/>
              <a:defRPr/>
            </a:lvl3pPr>
            <a:lvl4pPr lvl="3" algn="l" rtl="0">
              <a:lnSpc>
                <a:spcPct val="115000"/>
              </a:lnSpc>
              <a:spcBef>
                <a:spcPts val="0"/>
              </a:spcBef>
              <a:spcAft>
                <a:spcPts val="0"/>
              </a:spcAft>
              <a:buSzPts val="2000"/>
              <a:buNone/>
              <a:defRPr/>
            </a:lvl4pPr>
            <a:lvl5pPr lvl="4" algn="l" rtl="0">
              <a:lnSpc>
                <a:spcPct val="115000"/>
              </a:lnSpc>
              <a:spcBef>
                <a:spcPts val="0"/>
              </a:spcBef>
              <a:spcAft>
                <a:spcPts val="0"/>
              </a:spcAft>
              <a:buSzPts val="2000"/>
              <a:buNone/>
              <a:defRPr/>
            </a:lvl5pPr>
            <a:lvl6pPr lvl="5" algn="l" rtl="0">
              <a:lnSpc>
                <a:spcPct val="115000"/>
              </a:lnSpc>
              <a:spcBef>
                <a:spcPts val="0"/>
              </a:spcBef>
              <a:spcAft>
                <a:spcPts val="0"/>
              </a:spcAft>
              <a:buSzPts val="2000"/>
              <a:buNone/>
              <a:defRPr/>
            </a:lvl6pPr>
            <a:lvl7pPr lvl="6" algn="l" rtl="0">
              <a:lnSpc>
                <a:spcPct val="115000"/>
              </a:lnSpc>
              <a:spcBef>
                <a:spcPts val="0"/>
              </a:spcBef>
              <a:spcAft>
                <a:spcPts val="0"/>
              </a:spcAft>
              <a:buSzPts val="2000"/>
              <a:buNone/>
              <a:defRPr/>
            </a:lvl7pPr>
            <a:lvl8pPr lvl="7" algn="l" rtl="0">
              <a:lnSpc>
                <a:spcPct val="115000"/>
              </a:lnSpc>
              <a:spcBef>
                <a:spcPts val="0"/>
              </a:spcBef>
              <a:spcAft>
                <a:spcPts val="0"/>
              </a:spcAft>
              <a:buSzPts val="2000"/>
              <a:buNone/>
              <a:defRPr/>
            </a:lvl8pPr>
            <a:lvl9pPr lvl="8" algn="l" rtl="0">
              <a:lnSpc>
                <a:spcPct val="115000"/>
              </a:lnSpc>
              <a:spcBef>
                <a:spcPts val="0"/>
              </a:spcBef>
              <a:spcAft>
                <a:spcPts val="0"/>
              </a:spcAft>
              <a:buSzPts val="2000"/>
              <a:buNone/>
              <a:defRPr/>
            </a:lvl9pPr>
          </a:lstStyle>
          <a:p>
            <a:endParaRPr/>
          </a:p>
        </p:txBody>
      </p:sp>
      <p:sp>
        <p:nvSpPr>
          <p:cNvPr id="133" name="Google Shape;133;p23"/>
          <p:cNvSpPr txBox="1">
            <a:spLocks noGrp="1"/>
          </p:cNvSpPr>
          <p:nvPr>
            <p:ph type="body" idx="4"/>
          </p:nvPr>
        </p:nvSpPr>
        <p:spPr>
          <a:xfrm>
            <a:off x="6324233" y="1871000"/>
            <a:ext cx="5361600" cy="3768400"/>
          </a:xfrm>
          <a:prstGeom prst="rect">
            <a:avLst/>
          </a:prstGeom>
          <a:noFill/>
          <a:ln>
            <a:noFill/>
          </a:ln>
        </p:spPr>
        <p:txBody>
          <a:bodyPr spcFirstLastPara="1" wrap="square" lIns="91425" tIns="91425" rIns="91425" bIns="91425" anchor="t" anchorCtr="0">
            <a:noAutofit/>
          </a:bodyPr>
          <a:lstStyle>
            <a:lvl1pPr marL="609585" lvl="0"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42087451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General 2">
  <p:cSld name="General 2">
    <p:spTree>
      <p:nvGrpSpPr>
        <p:cNvPr id="1" name="Shape 134"/>
        <p:cNvGrpSpPr/>
        <p:nvPr/>
      </p:nvGrpSpPr>
      <p:grpSpPr>
        <a:xfrm>
          <a:off x="0" y="0"/>
          <a:ext cx="0" cy="0"/>
          <a:chOff x="0" y="0"/>
          <a:chExt cx="0" cy="0"/>
        </a:xfrm>
      </p:grpSpPr>
      <p:sp>
        <p:nvSpPr>
          <p:cNvPr id="135" name="Google Shape;135;p24"/>
          <p:cNvSpPr txBox="1">
            <a:spLocks noGrp="1"/>
          </p:cNvSpPr>
          <p:nvPr>
            <p:ph type="body" idx="1"/>
          </p:nvPr>
        </p:nvSpPr>
        <p:spPr>
          <a:xfrm>
            <a:off x="609600" y="1333667"/>
            <a:ext cx="11076400" cy="4305600"/>
          </a:xfrm>
          <a:prstGeom prst="rect">
            <a:avLst/>
          </a:prstGeom>
          <a:noFill/>
          <a:ln>
            <a:noFill/>
          </a:ln>
        </p:spPr>
        <p:txBody>
          <a:bodyPr spcFirstLastPara="1" wrap="square" lIns="91425" tIns="91425" rIns="91425" bIns="91425" anchor="t" anchorCtr="0">
            <a:noAutofit/>
          </a:bodyPr>
          <a:lstStyle>
            <a:lvl1pPr marL="609585" lvl="0"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136" name="Google Shape;136;p24"/>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9pPr>
          </a:lstStyle>
          <a:p>
            <a:fld id="{00000000-1234-1234-1234-123412341234}" type="slidenum">
              <a:rPr lang="en-JM" smtClean="0"/>
              <a:pPr/>
              <a:t>‹#›</a:t>
            </a:fld>
            <a:endParaRPr lang="en-JM"/>
          </a:p>
        </p:txBody>
      </p:sp>
      <p:sp>
        <p:nvSpPr>
          <p:cNvPr id="137" name="Google Shape;137;p24"/>
          <p:cNvSpPr txBox="1">
            <a:spLocks noGrp="1"/>
          </p:cNvSpPr>
          <p:nvPr>
            <p:ph type="title"/>
          </p:nvPr>
        </p:nvSpPr>
        <p:spPr>
          <a:xfrm>
            <a:off x="613500" y="340900"/>
            <a:ext cx="10160000" cy="658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600"/>
              <a:buNone/>
              <a:defRPr sz="4800">
                <a:solidFill>
                  <a:srgbClr val="3F3F3F"/>
                </a:solidFill>
                <a:latin typeface="Open Sans"/>
                <a:ea typeface="Open Sans"/>
                <a:cs typeface="Open Sans"/>
                <a:sym typeface="Open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860271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General 3">
  <p:cSld name="General 3">
    <p:spTree>
      <p:nvGrpSpPr>
        <p:cNvPr id="1" name="Shape 138"/>
        <p:cNvGrpSpPr/>
        <p:nvPr/>
      </p:nvGrpSpPr>
      <p:grpSpPr>
        <a:xfrm>
          <a:off x="0" y="0"/>
          <a:ext cx="0" cy="0"/>
          <a:chOff x="0" y="0"/>
          <a:chExt cx="0" cy="0"/>
        </a:xfrm>
      </p:grpSpPr>
      <p:sp>
        <p:nvSpPr>
          <p:cNvPr id="139" name="Google Shape;139;p25"/>
          <p:cNvSpPr txBox="1">
            <a:spLocks noGrp="1"/>
          </p:cNvSpPr>
          <p:nvPr>
            <p:ph type="body" idx="1"/>
          </p:nvPr>
        </p:nvSpPr>
        <p:spPr>
          <a:xfrm>
            <a:off x="609600" y="1333667"/>
            <a:ext cx="11076400" cy="4305600"/>
          </a:xfrm>
          <a:prstGeom prst="rect">
            <a:avLst/>
          </a:prstGeom>
          <a:noFill/>
          <a:ln>
            <a:noFill/>
          </a:ln>
        </p:spPr>
        <p:txBody>
          <a:bodyPr spcFirstLastPara="1" wrap="square" lIns="91425" tIns="91425" rIns="91425" bIns="91425" anchor="t" anchorCtr="0">
            <a:noAutofit/>
          </a:bodyPr>
          <a:lstStyle>
            <a:lvl1pPr marL="609585" lvl="0"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140" name="Google Shape;140;p25"/>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9pPr>
          </a:lstStyle>
          <a:p>
            <a:fld id="{00000000-1234-1234-1234-123412341234}" type="slidenum">
              <a:rPr lang="en-JM" smtClean="0"/>
              <a:pPr/>
              <a:t>‹#›</a:t>
            </a:fld>
            <a:endParaRPr lang="en-JM"/>
          </a:p>
        </p:txBody>
      </p:sp>
      <p:sp>
        <p:nvSpPr>
          <p:cNvPr id="141" name="Google Shape;141;p25"/>
          <p:cNvSpPr txBox="1">
            <a:spLocks noGrp="1"/>
          </p:cNvSpPr>
          <p:nvPr>
            <p:ph type="title"/>
          </p:nvPr>
        </p:nvSpPr>
        <p:spPr>
          <a:xfrm>
            <a:off x="613500" y="340900"/>
            <a:ext cx="10160000" cy="658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600"/>
              <a:buNone/>
              <a:defRPr sz="4800">
                <a:solidFill>
                  <a:srgbClr val="3F3F3F"/>
                </a:solidFill>
                <a:latin typeface="Open Sans"/>
                <a:ea typeface="Open Sans"/>
                <a:cs typeface="Open Sans"/>
                <a:sym typeface="Open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734531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General 4">
  <p:cSld name="General 4">
    <p:spTree>
      <p:nvGrpSpPr>
        <p:cNvPr id="1" name="Shape 142"/>
        <p:cNvGrpSpPr/>
        <p:nvPr/>
      </p:nvGrpSpPr>
      <p:grpSpPr>
        <a:xfrm>
          <a:off x="0" y="0"/>
          <a:ext cx="0" cy="0"/>
          <a:chOff x="0" y="0"/>
          <a:chExt cx="0" cy="0"/>
        </a:xfrm>
      </p:grpSpPr>
      <p:sp>
        <p:nvSpPr>
          <p:cNvPr id="143" name="Google Shape;143;p26"/>
          <p:cNvSpPr txBox="1">
            <a:spLocks noGrp="1"/>
          </p:cNvSpPr>
          <p:nvPr>
            <p:ph type="body" idx="1"/>
          </p:nvPr>
        </p:nvSpPr>
        <p:spPr>
          <a:xfrm>
            <a:off x="609600" y="1333667"/>
            <a:ext cx="11076400" cy="4305600"/>
          </a:xfrm>
          <a:prstGeom prst="rect">
            <a:avLst/>
          </a:prstGeom>
          <a:noFill/>
          <a:ln>
            <a:noFill/>
          </a:ln>
        </p:spPr>
        <p:txBody>
          <a:bodyPr spcFirstLastPara="1" wrap="square" lIns="91425" tIns="91425" rIns="91425" bIns="91425" anchor="t" anchorCtr="0">
            <a:noAutofit/>
          </a:bodyPr>
          <a:lstStyle>
            <a:lvl1pPr marL="609585" lvl="0"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1pPr>
            <a:lvl2pPr marL="1219170" lvl="1"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2pPr>
            <a:lvl3pPr marL="1828754" lvl="2"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3pPr>
            <a:lvl4pPr marL="2438339" lvl="3"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4pPr>
            <a:lvl5pPr marL="3047924" lvl="4"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5pPr>
            <a:lvl6pPr marL="3657509" lvl="5"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6pPr>
            <a:lvl7pPr marL="4267093" lvl="6"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7pPr>
            <a:lvl8pPr marL="4876678" lvl="7"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8pPr>
            <a:lvl9pPr marL="5486263" lvl="8" indent="-474121" algn="l" rtl="0">
              <a:lnSpc>
                <a:spcPct val="115000"/>
              </a:lnSpc>
              <a:spcBef>
                <a:spcPts val="0"/>
              </a:spcBef>
              <a:spcAft>
                <a:spcPts val="0"/>
              </a:spcAft>
              <a:buClr>
                <a:srgbClr val="3F3F3F"/>
              </a:buClr>
              <a:buSzPts val="2000"/>
              <a:buFont typeface="Open Sans"/>
              <a:buChar char="■"/>
              <a:defRPr sz="2667">
                <a:solidFill>
                  <a:srgbClr val="3F3F3F"/>
                </a:solidFill>
                <a:latin typeface="Open Sans"/>
                <a:ea typeface="Open Sans"/>
                <a:cs typeface="Open Sans"/>
                <a:sym typeface="Open Sans"/>
              </a:defRPr>
            </a:lvl9pPr>
          </a:lstStyle>
          <a:p>
            <a:endParaRPr/>
          </a:p>
        </p:txBody>
      </p:sp>
      <p:sp>
        <p:nvSpPr>
          <p:cNvPr id="144" name="Google Shape;144;p26"/>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667" b="0" i="0" u="none" strike="noStrike" cap="none">
                <a:solidFill>
                  <a:schemeClr val="lt1"/>
                </a:solidFill>
                <a:latin typeface="Open Sans"/>
                <a:ea typeface="Open Sans"/>
                <a:cs typeface="Open Sans"/>
                <a:sym typeface="Open Sans"/>
              </a:defRPr>
            </a:lvl9pPr>
          </a:lstStyle>
          <a:p>
            <a:fld id="{00000000-1234-1234-1234-123412341234}" type="slidenum">
              <a:rPr lang="en-JM" smtClean="0"/>
              <a:pPr/>
              <a:t>‹#›</a:t>
            </a:fld>
            <a:endParaRPr lang="en-JM"/>
          </a:p>
        </p:txBody>
      </p:sp>
      <p:sp>
        <p:nvSpPr>
          <p:cNvPr id="145" name="Google Shape;145;p26"/>
          <p:cNvSpPr txBox="1">
            <a:spLocks noGrp="1"/>
          </p:cNvSpPr>
          <p:nvPr>
            <p:ph type="title"/>
          </p:nvPr>
        </p:nvSpPr>
        <p:spPr>
          <a:xfrm>
            <a:off x="613500" y="340900"/>
            <a:ext cx="10160000" cy="658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600"/>
              <a:buNone/>
              <a:defRPr sz="4800">
                <a:solidFill>
                  <a:srgbClr val="3F3F3F"/>
                </a:solidFill>
                <a:latin typeface="Open Sans"/>
                <a:ea typeface="Open Sans"/>
                <a:cs typeface="Open Sans"/>
                <a:sym typeface="Open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801479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609585" lvl="0" indent="-457189" algn="l" rtl="0">
              <a:lnSpc>
                <a:spcPct val="90000"/>
              </a:lnSpc>
              <a:spcBef>
                <a:spcPts val="1333"/>
              </a:spcBef>
              <a:spcAft>
                <a:spcPts val="0"/>
              </a:spcAft>
              <a:buClr>
                <a:schemeClr val="dk1"/>
              </a:buClr>
              <a:buSzPts val="1800"/>
              <a:buChar char="●"/>
              <a:defRPr/>
            </a:lvl1pPr>
            <a:lvl2pPr marL="1219170" lvl="1" indent="-457189" algn="l" rtl="0">
              <a:lnSpc>
                <a:spcPct val="90000"/>
              </a:lnSpc>
              <a:spcBef>
                <a:spcPts val="667"/>
              </a:spcBef>
              <a:spcAft>
                <a:spcPts val="0"/>
              </a:spcAft>
              <a:buClr>
                <a:schemeClr val="dk1"/>
              </a:buClr>
              <a:buSzPts val="1800"/>
              <a:buChar char="○"/>
              <a:defRPr/>
            </a:lvl2pPr>
            <a:lvl3pPr marL="1828754" lvl="2" indent="-457189" algn="l" rtl="0">
              <a:lnSpc>
                <a:spcPct val="90000"/>
              </a:lnSpc>
              <a:spcBef>
                <a:spcPts val="667"/>
              </a:spcBef>
              <a:spcAft>
                <a:spcPts val="0"/>
              </a:spcAft>
              <a:buClr>
                <a:schemeClr val="dk1"/>
              </a:buClr>
              <a:buSzPts val="1800"/>
              <a:buChar char="■"/>
              <a:defRPr/>
            </a:lvl3pPr>
            <a:lvl4pPr marL="2438339" lvl="3" indent="-457189" algn="l" rtl="0">
              <a:lnSpc>
                <a:spcPct val="90000"/>
              </a:lnSpc>
              <a:spcBef>
                <a:spcPts val="667"/>
              </a:spcBef>
              <a:spcAft>
                <a:spcPts val="0"/>
              </a:spcAft>
              <a:buClr>
                <a:schemeClr val="dk1"/>
              </a:buClr>
              <a:buSzPts val="1800"/>
              <a:buChar char="●"/>
              <a:defRPr/>
            </a:lvl4pPr>
            <a:lvl5pPr marL="3047924" lvl="4" indent="-457189" algn="l" rtl="0">
              <a:lnSpc>
                <a:spcPct val="90000"/>
              </a:lnSpc>
              <a:spcBef>
                <a:spcPts val="667"/>
              </a:spcBef>
              <a:spcAft>
                <a:spcPts val="0"/>
              </a:spcAft>
              <a:buClr>
                <a:schemeClr val="dk1"/>
              </a:buClr>
              <a:buSzPts val="1800"/>
              <a:buChar char="○"/>
              <a:defRPr/>
            </a:lvl5pPr>
            <a:lvl6pPr marL="3657509" lvl="5" indent="-457189" algn="l" rtl="0">
              <a:lnSpc>
                <a:spcPct val="90000"/>
              </a:lnSpc>
              <a:spcBef>
                <a:spcPts val="667"/>
              </a:spcBef>
              <a:spcAft>
                <a:spcPts val="0"/>
              </a:spcAft>
              <a:buClr>
                <a:schemeClr val="dk1"/>
              </a:buClr>
              <a:buSzPts val="1800"/>
              <a:buChar char="■"/>
              <a:defRPr/>
            </a:lvl6pPr>
            <a:lvl7pPr marL="4267093" lvl="6" indent="-457189" algn="l" rtl="0">
              <a:lnSpc>
                <a:spcPct val="90000"/>
              </a:lnSpc>
              <a:spcBef>
                <a:spcPts val="667"/>
              </a:spcBef>
              <a:spcAft>
                <a:spcPts val="0"/>
              </a:spcAft>
              <a:buClr>
                <a:schemeClr val="dk1"/>
              </a:buClr>
              <a:buSzPts val="1800"/>
              <a:buChar char="●"/>
              <a:defRPr/>
            </a:lvl7pPr>
            <a:lvl8pPr marL="4876678" lvl="7" indent="-457189" algn="l" rtl="0">
              <a:lnSpc>
                <a:spcPct val="90000"/>
              </a:lnSpc>
              <a:spcBef>
                <a:spcPts val="667"/>
              </a:spcBef>
              <a:spcAft>
                <a:spcPts val="0"/>
              </a:spcAft>
              <a:buClr>
                <a:schemeClr val="dk1"/>
              </a:buClr>
              <a:buSzPts val="1800"/>
              <a:buChar char="○"/>
              <a:defRPr/>
            </a:lvl8pPr>
            <a:lvl9pPr marL="5486263" lvl="8" indent="-457189" algn="l" rtl="0">
              <a:lnSpc>
                <a:spcPct val="90000"/>
              </a:lnSpc>
              <a:spcBef>
                <a:spcPts val="667"/>
              </a:spcBef>
              <a:spcAft>
                <a:spcPts val="0"/>
              </a:spcAft>
              <a:buClr>
                <a:schemeClr val="dk1"/>
              </a:buClr>
              <a:buSzPts val="1800"/>
              <a:buChar char="■"/>
              <a:defRPr/>
            </a:lvl9pPr>
          </a:lstStyle>
          <a:p>
            <a:endParaRPr/>
          </a:p>
        </p:txBody>
      </p:sp>
      <p:sp>
        <p:nvSpPr>
          <p:cNvPr id="149" name="Google Shape;149;p27"/>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27"/>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27"/>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fld id="{00000000-1234-1234-1234-123412341234}" type="slidenum">
              <a:rPr lang="en-JM" smtClean="0"/>
              <a:pPr/>
              <a:t>‹#›</a:t>
            </a:fld>
            <a:endParaRPr lang="en-JM"/>
          </a:p>
        </p:txBody>
      </p:sp>
    </p:spTree>
    <p:extLst>
      <p:ext uri="{BB962C8B-B14F-4D97-AF65-F5344CB8AC3E}">
        <p14:creationId xmlns:p14="http://schemas.microsoft.com/office/powerpoint/2010/main" val="26065904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2"/>
        <p:cNvGrpSpPr/>
        <p:nvPr/>
      </p:nvGrpSpPr>
      <p:grpSpPr>
        <a:xfrm>
          <a:off x="0" y="0"/>
          <a:ext cx="0" cy="0"/>
          <a:chOff x="0" y="0"/>
          <a:chExt cx="0" cy="0"/>
        </a:xfrm>
      </p:grpSpPr>
      <p:sp>
        <p:nvSpPr>
          <p:cNvPr id="153" name="Google Shape;153;p28"/>
          <p:cNvSpPr txBox="1">
            <a:spLocks noGrp="1"/>
          </p:cNvSpPr>
          <p:nvPr>
            <p:ph type="ctrTitle"/>
          </p:nvPr>
        </p:nvSpPr>
        <p:spPr>
          <a:xfrm>
            <a:off x="914400" y="2130425"/>
            <a:ext cx="103632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Open Sans"/>
              <a:buNone/>
              <a:defRPr sz="4267"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54" name="Google Shape;154;p28"/>
          <p:cNvSpPr txBox="1">
            <a:spLocks noGrp="1"/>
          </p:cNvSpPr>
          <p:nvPr>
            <p:ph type="subTitle" idx="1"/>
          </p:nvPr>
        </p:nvSpPr>
        <p:spPr>
          <a:xfrm>
            <a:off x="1828800" y="3886200"/>
            <a:ext cx="8534400" cy="17528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1400"/>
              <a:buFont typeface="Arial"/>
              <a:buNone/>
              <a:defRPr sz="3200" b="0" i="0" u="none" strike="noStrike" cap="none">
                <a:solidFill>
                  <a:srgbClr val="888888"/>
                </a:solidFill>
                <a:latin typeface="Open Sans"/>
                <a:ea typeface="Open Sans"/>
                <a:cs typeface="Open Sans"/>
                <a:sym typeface="Open Sans"/>
              </a:defRPr>
            </a:lvl1pPr>
            <a:lvl2pPr marL="609585" marR="0" lvl="1" indent="0" algn="ctr" rtl="0">
              <a:spcBef>
                <a:spcPts val="533"/>
              </a:spcBef>
              <a:spcAft>
                <a:spcPts val="0"/>
              </a:spcAft>
              <a:buClr>
                <a:srgbClr val="888888"/>
              </a:buClr>
              <a:buSzPts val="1400"/>
              <a:buFont typeface="Arial"/>
              <a:buNone/>
              <a:defRPr sz="2667" b="0" i="0" u="none" strike="noStrike" cap="none">
                <a:solidFill>
                  <a:srgbClr val="888888"/>
                </a:solidFill>
                <a:latin typeface="Open Sans"/>
                <a:ea typeface="Open Sans"/>
                <a:cs typeface="Open Sans"/>
                <a:sym typeface="Open Sans"/>
              </a:defRPr>
            </a:lvl2pPr>
            <a:lvl3pPr marL="1219170" marR="0" lvl="2" indent="0" algn="ctr" rtl="0">
              <a:spcBef>
                <a:spcPts val="480"/>
              </a:spcBef>
              <a:spcAft>
                <a:spcPts val="0"/>
              </a:spcAft>
              <a:buClr>
                <a:srgbClr val="888888"/>
              </a:buClr>
              <a:buSzPts val="1400"/>
              <a:buFont typeface="Arial"/>
              <a:buNone/>
              <a:defRPr sz="2400" b="0" i="0" u="none" strike="noStrike" cap="none">
                <a:solidFill>
                  <a:srgbClr val="888888"/>
                </a:solidFill>
                <a:latin typeface="Open Sans"/>
                <a:ea typeface="Open Sans"/>
                <a:cs typeface="Open Sans"/>
                <a:sym typeface="Open Sans"/>
              </a:defRPr>
            </a:lvl3pPr>
            <a:lvl4pPr marL="1828754" marR="0" lvl="3" indent="0" algn="ctr" rtl="0">
              <a:spcBef>
                <a:spcPts val="427"/>
              </a:spcBef>
              <a:spcAft>
                <a:spcPts val="0"/>
              </a:spcAft>
              <a:buClr>
                <a:srgbClr val="888888"/>
              </a:buClr>
              <a:buSzPts val="1400"/>
              <a:buFont typeface="Arial"/>
              <a:buNone/>
              <a:defRPr sz="2133" b="0" i="0" u="none" strike="noStrike" cap="none">
                <a:solidFill>
                  <a:srgbClr val="888888"/>
                </a:solidFill>
                <a:latin typeface="Open Sans"/>
                <a:ea typeface="Open Sans"/>
                <a:cs typeface="Open Sans"/>
                <a:sym typeface="Open Sans"/>
              </a:defRPr>
            </a:lvl4pPr>
            <a:lvl5pPr marL="2438339" marR="0" lvl="4" indent="0" algn="ctr" rtl="0">
              <a:spcBef>
                <a:spcPts val="427"/>
              </a:spcBef>
              <a:spcAft>
                <a:spcPts val="0"/>
              </a:spcAft>
              <a:buClr>
                <a:srgbClr val="888888"/>
              </a:buClr>
              <a:buSzPts val="1400"/>
              <a:buFont typeface="Arial"/>
              <a:buNone/>
              <a:defRPr sz="2133" b="0" i="0" u="none" strike="noStrike" cap="none">
                <a:solidFill>
                  <a:srgbClr val="888888"/>
                </a:solidFill>
                <a:latin typeface="Open Sans"/>
                <a:ea typeface="Open Sans"/>
                <a:cs typeface="Open Sans"/>
                <a:sym typeface="Open Sans"/>
              </a:defRPr>
            </a:lvl5pPr>
            <a:lvl6pPr marL="3047924" marR="0" lvl="5" indent="0" algn="ctr" rtl="0">
              <a:spcBef>
                <a:spcPts val="533"/>
              </a:spcBef>
              <a:spcAft>
                <a:spcPts val="0"/>
              </a:spcAft>
              <a:buClr>
                <a:srgbClr val="888888"/>
              </a:buClr>
              <a:buSzPts val="1400"/>
              <a:buFont typeface="Arial"/>
              <a:buNone/>
              <a:defRPr sz="2667" b="0" i="0" u="none" strike="noStrike" cap="none">
                <a:solidFill>
                  <a:srgbClr val="888888"/>
                </a:solidFill>
                <a:latin typeface="Calibri"/>
                <a:ea typeface="Calibri"/>
                <a:cs typeface="Calibri"/>
                <a:sym typeface="Calibri"/>
              </a:defRPr>
            </a:lvl6pPr>
            <a:lvl7pPr marL="3657509" marR="0" lvl="6" indent="0" algn="ctr" rtl="0">
              <a:spcBef>
                <a:spcPts val="533"/>
              </a:spcBef>
              <a:spcAft>
                <a:spcPts val="0"/>
              </a:spcAft>
              <a:buClr>
                <a:srgbClr val="888888"/>
              </a:buClr>
              <a:buSzPts val="1400"/>
              <a:buFont typeface="Arial"/>
              <a:buNone/>
              <a:defRPr sz="2667" b="0" i="0" u="none" strike="noStrike" cap="none">
                <a:solidFill>
                  <a:srgbClr val="888888"/>
                </a:solidFill>
                <a:latin typeface="Calibri"/>
                <a:ea typeface="Calibri"/>
                <a:cs typeface="Calibri"/>
                <a:sym typeface="Calibri"/>
              </a:defRPr>
            </a:lvl7pPr>
            <a:lvl8pPr marL="4267093" marR="0" lvl="7" indent="0" algn="ctr" rtl="0">
              <a:spcBef>
                <a:spcPts val="533"/>
              </a:spcBef>
              <a:spcAft>
                <a:spcPts val="0"/>
              </a:spcAft>
              <a:buClr>
                <a:srgbClr val="888888"/>
              </a:buClr>
              <a:buSzPts val="1400"/>
              <a:buFont typeface="Arial"/>
              <a:buNone/>
              <a:defRPr sz="2667" b="0" i="0" u="none" strike="noStrike" cap="none">
                <a:solidFill>
                  <a:srgbClr val="888888"/>
                </a:solidFill>
                <a:latin typeface="Calibri"/>
                <a:ea typeface="Calibri"/>
                <a:cs typeface="Calibri"/>
                <a:sym typeface="Calibri"/>
              </a:defRPr>
            </a:lvl8pPr>
            <a:lvl9pPr marL="4876678" marR="0" lvl="8" indent="0" algn="ctr" rtl="0">
              <a:spcBef>
                <a:spcPts val="533"/>
              </a:spcBef>
              <a:spcAft>
                <a:spcPts val="0"/>
              </a:spcAft>
              <a:buClr>
                <a:srgbClr val="888888"/>
              </a:buClr>
              <a:buSzPts val="1400"/>
              <a:buFont typeface="Arial"/>
              <a:buNone/>
              <a:defRPr sz="2667" b="0" i="0" u="none" strike="noStrike" cap="none">
                <a:solidFill>
                  <a:srgbClr val="888888"/>
                </a:solidFill>
                <a:latin typeface="Calibri"/>
                <a:ea typeface="Calibri"/>
                <a:cs typeface="Calibri"/>
                <a:sym typeface="Calibri"/>
              </a:defRPr>
            </a:lvl9pPr>
          </a:lstStyle>
          <a:p>
            <a:endParaRPr/>
          </a:p>
        </p:txBody>
      </p:sp>
      <p:sp>
        <p:nvSpPr>
          <p:cNvPr id="155" name="Google Shape;155;p28"/>
          <p:cNvSpPr txBox="1">
            <a:spLocks noGrp="1"/>
          </p:cNvSpPr>
          <p:nvPr>
            <p:ph type="sldNum" idx="12"/>
          </p:nvPr>
        </p:nvSpPr>
        <p:spPr>
          <a:xfrm>
            <a:off x="7047967" y="6433925"/>
            <a:ext cx="9040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6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6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6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6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6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6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6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600" b="0" i="0" u="none" strike="noStrike" cap="none">
                <a:solidFill>
                  <a:schemeClr val="lt1"/>
                </a:solidFill>
                <a:latin typeface="Open Sans"/>
                <a:ea typeface="Open Sans"/>
                <a:cs typeface="Open Sans"/>
                <a:sym typeface="Open Sans"/>
              </a:defRPr>
            </a:lvl9pPr>
          </a:lstStyle>
          <a:p>
            <a:fld id="{00000000-1234-1234-1234-123412341234}" type="slidenum">
              <a:rPr lang="en-JM" smtClean="0"/>
              <a:pPr/>
              <a:t>‹#›</a:t>
            </a:fld>
            <a:endParaRPr lang="en-JM"/>
          </a:p>
        </p:txBody>
      </p:sp>
    </p:spTree>
    <p:extLst>
      <p:ext uri="{BB962C8B-B14F-4D97-AF65-F5344CB8AC3E}">
        <p14:creationId xmlns:p14="http://schemas.microsoft.com/office/powerpoint/2010/main" val="14410036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Meet The Team">
  <p:cSld name="Meet The Team">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609600" y="584200"/>
            <a:ext cx="10160000" cy="563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1pPr>
            <a:lvl2pPr marL="0" marR="0" lvl="1"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2pPr>
            <a:lvl3pPr marL="0" marR="0" lvl="2"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3pPr>
            <a:lvl4pPr marL="0" marR="0" lvl="3"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4pPr>
            <a:lvl5pPr marL="0" marR="0" lvl="4"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5pPr>
            <a:lvl6pPr marL="609585" marR="0" lvl="5"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6pPr>
            <a:lvl7pPr marL="1219170" marR="0" lvl="6"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7pPr>
            <a:lvl8pPr marL="1828754" marR="0" lvl="7"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8pPr>
            <a:lvl9pPr marL="2438339" marR="0" lvl="8"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9pPr>
          </a:lstStyle>
          <a:p>
            <a:endParaRPr/>
          </a:p>
        </p:txBody>
      </p:sp>
      <p:sp>
        <p:nvSpPr>
          <p:cNvPr id="158" name="Google Shape;158;p29"/>
          <p:cNvSpPr>
            <a:spLocks noGrp="1"/>
          </p:cNvSpPr>
          <p:nvPr>
            <p:ph type="pic" idx="2"/>
          </p:nvPr>
        </p:nvSpPr>
        <p:spPr>
          <a:xfrm>
            <a:off x="711200" y="1828800"/>
            <a:ext cx="2438400" cy="1796400"/>
          </a:xfrm>
          <a:prstGeom prst="rect">
            <a:avLst/>
          </a:prstGeom>
          <a:noFill/>
          <a:ln>
            <a:noFill/>
          </a:ln>
        </p:spPr>
        <p:txBody>
          <a:bodyPr spcFirstLastPara="1" wrap="square" lIns="91425" tIns="91425" rIns="91425" bIns="91425" anchor="t" anchorCtr="0">
            <a:noAutofit/>
          </a:bodyPr>
          <a:lstStyle>
            <a:lvl1pPr marL="0" marR="0" lvl="0" indent="0" algn="ctr" rtl="0">
              <a:spcBef>
                <a:spcPts val="373"/>
              </a:spcBef>
              <a:spcAft>
                <a:spcPts val="0"/>
              </a:spcAft>
              <a:buClr>
                <a:srgbClr val="262626"/>
              </a:buClr>
              <a:buSzPts val="1400"/>
              <a:buFont typeface="Arial"/>
              <a:buNone/>
              <a:defRPr sz="1867" b="0" i="0" u="none" strike="noStrike" cap="none">
                <a:solidFill>
                  <a:srgbClr val="262626"/>
                </a:solidFill>
                <a:latin typeface="Arial"/>
                <a:ea typeface="Arial"/>
                <a:cs typeface="Arial"/>
                <a:sym typeface="Arial"/>
              </a:defRPr>
            </a:lvl1pPr>
            <a:lvl2pPr marL="990575" marR="0" lvl="1" indent="-380990"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523962" marR="0" lvl="2" indent="-304792"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133547" marR="0" lvl="3" indent="-304792"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2743131" marR="0" lvl="4" indent="-304792"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9" name="Google Shape;159;p29"/>
          <p:cNvSpPr>
            <a:spLocks noGrp="1"/>
          </p:cNvSpPr>
          <p:nvPr>
            <p:ph type="pic" idx="3"/>
          </p:nvPr>
        </p:nvSpPr>
        <p:spPr>
          <a:xfrm>
            <a:off x="3454400" y="1828800"/>
            <a:ext cx="2438400" cy="1796400"/>
          </a:xfrm>
          <a:prstGeom prst="rect">
            <a:avLst/>
          </a:prstGeom>
          <a:noFill/>
          <a:ln>
            <a:noFill/>
          </a:ln>
        </p:spPr>
        <p:txBody>
          <a:bodyPr spcFirstLastPara="1" wrap="square" lIns="91425" tIns="91425" rIns="91425" bIns="91425" anchor="t" anchorCtr="0">
            <a:noAutofit/>
          </a:bodyPr>
          <a:lstStyle>
            <a:lvl1pPr marL="0" marR="0" lvl="0" indent="0" algn="ctr" rtl="0">
              <a:spcBef>
                <a:spcPts val="373"/>
              </a:spcBef>
              <a:spcAft>
                <a:spcPts val="0"/>
              </a:spcAft>
              <a:buClr>
                <a:srgbClr val="262626"/>
              </a:buClr>
              <a:buSzPts val="1400"/>
              <a:buFont typeface="Arial"/>
              <a:buNone/>
              <a:defRPr sz="1867" b="0" i="0" u="none" strike="noStrike" cap="none">
                <a:solidFill>
                  <a:srgbClr val="262626"/>
                </a:solidFill>
                <a:latin typeface="Arial"/>
                <a:ea typeface="Arial"/>
                <a:cs typeface="Arial"/>
                <a:sym typeface="Arial"/>
              </a:defRPr>
            </a:lvl1pPr>
            <a:lvl2pPr marL="990575" marR="0" lvl="1" indent="-380990"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523962" marR="0" lvl="2" indent="-304792"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133547" marR="0" lvl="3" indent="-304792"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2743131" marR="0" lvl="4" indent="-304792"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0" name="Google Shape;160;p29"/>
          <p:cNvSpPr>
            <a:spLocks noGrp="1"/>
          </p:cNvSpPr>
          <p:nvPr>
            <p:ph type="pic" idx="4"/>
          </p:nvPr>
        </p:nvSpPr>
        <p:spPr>
          <a:xfrm>
            <a:off x="6197600" y="1828800"/>
            <a:ext cx="2438400" cy="1796400"/>
          </a:xfrm>
          <a:prstGeom prst="rect">
            <a:avLst/>
          </a:prstGeom>
          <a:noFill/>
          <a:ln>
            <a:noFill/>
          </a:ln>
        </p:spPr>
        <p:txBody>
          <a:bodyPr spcFirstLastPara="1" wrap="square" lIns="91425" tIns="91425" rIns="91425" bIns="91425" anchor="t" anchorCtr="0">
            <a:noAutofit/>
          </a:bodyPr>
          <a:lstStyle>
            <a:lvl1pPr marL="0" marR="0" lvl="0" indent="0" algn="ctr" rtl="0">
              <a:spcBef>
                <a:spcPts val="373"/>
              </a:spcBef>
              <a:spcAft>
                <a:spcPts val="0"/>
              </a:spcAft>
              <a:buClr>
                <a:srgbClr val="262626"/>
              </a:buClr>
              <a:buSzPts val="1400"/>
              <a:buFont typeface="Arial"/>
              <a:buNone/>
              <a:defRPr sz="1867" b="0" i="0" u="none" strike="noStrike" cap="none">
                <a:solidFill>
                  <a:srgbClr val="262626"/>
                </a:solidFill>
                <a:latin typeface="Arial"/>
                <a:ea typeface="Arial"/>
                <a:cs typeface="Arial"/>
                <a:sym typeface="Arial"/>
              </a:defRPr>
            </a:lvl1pPr>
            <a:lvl2pPr marL="990575" marR="0" lvl="1" indent="-380990"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523962" marR="0" lvl="2" indent="-304792"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133547" marR="0" lvl="3" indent="-304792"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2743131" marR="0" lvl="4" indent="-304792"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1" name="Google Shape;161;p29"/>
          <p:cNvSpPr>
            <a:spLocks noGrp="1"/>
          </p:cNvSpPr>
          <p:nvPr>
            <p:ph type="pic" idx="5"/>
          </p:nvPr>
        </p:nvSpPr>
        <p:spPr>
          <a:xfrm>
            <a:off x="8940800" y="1828800"/>
            <a:ext cx="2438400" cy="1796400"/>
          </a:xfrm>
          <a:prstGeom prst="rect">
            <a:avLst/>
          </a:prstGeom>
          <a:noFill/>
          <a:ln>
            <a:noFill/>
          </a:ln>
        </p:spPr>
        <p:txBody>
          <a:bodyPr spcFirstLastPara="1" wrap="square" lIns="91425" tIns="91425" rIns="91425" bIns="91425" anchor="t" anchorCtr="0">
            <a:noAutofit/>
          </a:bodyPr>
          <a:lstStyle>
            <a:lvl1pPr marL="0" marR="0" lvl="0" indent="0" algn="ctr" rtl="0">
              <a:spcBef>
                <a:spcPts val="373"/>
              </a:spcBef>
              <a:spcAft>
                <a:spcPts val="0"/>
              </a:spcAft>
              <a:buClr>
                <a:srgbClr val="262626"/>
              </a:buClr>
              <a:buSzPts val="1400"/>
              <a:buFont typeface="Arial"/>
              <a:buNone/>
              <a:defRPr sz="1867" b="0" i="0" u="none" strike="noStrike" cap="none">
                <a:solidFill>
                  <a:srgbClr val="262626"/>
                </a:solidFill>
                <a:latin typeface="Arial"/>
                <a:ea typeface="Arial"/>
                <a:cs typeface="Arial"/>
                <a:sym typeface="Arial"/>
              </a:defRPr>
            </a:lvl1pPr>
            <a:lvl2pPr marL="990575" marR="0" lvl="1" indent="-380990"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523962" marR="0" lvl="2" indent="-304792"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133547" marR="0" lvl="3" indent="-304792"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2743131" marR="0" lvl="4" indent="-304792"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2" name="Google Shape;162;p29"/>
          <p:cNvSpPr txBox="1">
            <a:spLocks noGrp="1"/>
          </p:cNvSpPr>
          <p:nvPr>
            <p:ph type="body" idx="1"/>
          </p:nvPr>
        </p:nvSpPr>
        <p:spPr>
          <a:xfrm>
            <a:off x="3352800" y="4318000"/>
            <a:ext cx="2536000" cy="4316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427"/>
              </a:spcBef>
              <a:spcAft>
                <a:spcPts val="0"/>
              </a:spcAft>
              <a:buClr>
                <a:srgbClr val="262626"/>
              </a:buClr>
              <a:buSzPts val="1600"/>
              <a:buFont typeface="Arial"/>
              <a:buNone/>
              <a:defRPr sz="2133" b="0" i="0" u="none" strike="noStrike" cap="none">
                <a:solidFill>
                  <a:srgbClr val="262626"/>
                </a:solidFill>
                <a:latin typeface="Arial"/>
                <a:ea typeface="Arial"/>
                <a:cs typeface="Arial"/>
                <a:sym typeface="Arial"/>
              </a:defRPr>
            </a:lvl1pPr>
            <a:lvl2pPr marL="1219170" marR="0" lvl="1"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828754" marR="0" lvl="2"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438339" marR="0" lvl="3"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3047924" marR="0" lvl="4" indent="-304792" algn="ctr" rtl="0">
              <a:spcBef>
                <a:spcPts val="427"/>
              </a:spcBef>
              <a:spcAft>
                <a:spcPts val="0"/>
              </a:spcAft>
              <a:buClr>
                <a:srgbClr val="262626"/>
              </a:buClr>
              <a:buSzPts val="1600"/>
              <a:buFont typeface="Arial"/>
              <a:buNone/>
              <a:defRPr sz="2133" b="0" i="0" u="none" strike="noStrike" cap="none">
                <a:solidFill>
                  <a:srgbClr val="262626"/>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3" name="Google Shape;163;p29"/>
          <p:cNvSpPr txBox="1">
            <a:spLocks noGrp="1"/>
          </p:cNvSpPr>
          <p:nvPr>
            <p:ph type="body" idx="6"/>
          </p:nvPr>
        </p:nvSpPr>
        <p:spPr>
          <a:xfrm>
            <a:off x="6096000" y="4318000"/>
            <a:ext cx="2536000" cy="4316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427"/>
              </a:spcBef>
              <a:spcAft>
                <a:spcPts val="0"/>
              </a:spcAft>
              <a:buClr>
                <a:srgbClr val="262626"/>
              </a:buClr>
              <a:buSzPts val="1600"/>
              <a:buFont typeface="Arial"/>
              <a:buNone/>
              <a:defRPr sz="2133" b="0" i="0" u="none" strike="noStrike" cap="none">
                <a:solidFill>
                  <a:srgbClr val="262626"/>
                </a:solidFill>
                <a:latin typeface="Arial"/>
                <a:ea typeface="Arial"/>
                <a:cs typeface="Arial"/>
                <a:sym typeface="Arial"/>
              </a:defRPr>
            </a:lvl1pPr>
            <a:lvl2pPr marL="1219170" marR="0" lvl="1"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828754" marR="0" lvl="2"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438339" marR="0" lvl="3"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3047924" marR="0" lvl="4" indent="-304792" algn="ctr" rtl="0">
              <a:spcBef>
                <a:spcPts val="427"/>
              </a:spcBef>
              <a:spcAft>
                <a:spcPts val="0"/>
              </a:spcAft>
              <a:buClr>
                <a:srgbClr val="262626"/>
              </a:buClr>
              <a:buSzPts val="1600"/>
              <a:buFont typeface="Arial"/>
              <a:buNone/>
              <a:defRPr sz="2133" b="0" i="0" u="none" strike="noStrike" cap="none">
                <a:solidFill>
                  <a:srgbClr val="262626"/>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4" name="Google Shape;164;p29"/>
          <p:cNvSpPr txBox="1">
            <a:spLocks noGrp="1"/>
          </p:cNvSpPr>
          <p:nvPr>
            <p:ph type="body" idx="7"/>
          </p:nvPr>
        </p:nvSpPr>
        <p:spPr>
          <a:xfrm>
            <a:off x="8839200" y="4318000"/>
            <a:ext cx="2536000" cy="4316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427"/>
              </a:spcBef>
              <a:spcAft>
                <a:spcPts val="0"/>
              </a:spcAft>
              <a:buClr>
                <a:srgbClr val="262626"/>
              </a:buClr>
              <a:buSzPts val="1600"/>
              <a:buFont typeface="Arial"/>
              <a:buNone/>
              <a:defRPr sz="2133" b="0" i="0" u="none" strike="noStrike" cap="none">
                <a:solidFill>
                  <a:srgbClr val="262626"/>
                </a:solidFill>
                <a:latin typeface="Arial"/>
                <a:ea typeface="Arial"/>
                <a:cs typeface="Arial"/>
                <a:sym typeface="Arial"/>
              </a:defRPr>
            </a:lvl1pPr>
            <a:lvl2pPr marL="1219170" marR="0" lvl="1"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828754" marR="0" lvl="2"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438339" marR="0" lvl="3"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3047924" marR="0" lvl="4" indent="-304792" algn="ctr" rtl="0">
              <a:spcBef>
                <a:spcPts val="427"/>
              </a:spcBef>
              <a:spcAft>
                <a:spcPts val="0"/>
              </a:spcAft>
              <a:buClr>
                <a:srgbClr val="262626"/>
              </a:buClr>
              <a:buSzPts val="1600"/>
              <a:buFont typeface="Arial"/>
              <a:buNone/>
              <a:defRPr sz="2133" b="0" i="0" u="none" strike="noStrike" cap="none">
                <a:solidFill>
                  <a:srgbClr val="262626"/>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5" name="Google Shape;165;p29"/>
          <p:cNvSpPr txBox="1">
            <a:spLocks noGrp="1"/>
          </p:cNvSpPr>
          <p:nvPr>
            <p:ph type="body" idx="8"/>
          </p:nvPr>
        </p:nvSpPr>
        <p:spPr>
          <a:xfrm>
            <a:off x="609600" y="4318000"/>
            <a:ext cx="2536000" cy="4316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427"/>
              </a:spcBef>
              <a:spcAft>
                <a:spcPts val="0"/>
              </a:spcAft>
              <a:buClr>
                <a:srgbClr val="262626"/>
              </a:buClr>
              <a:buSzPts val="1600"/>
              <a:buFont typeface="Arial"/>
              <a:buNone/>
              <a:defRPr sz="2133" b="0" i="0" u="none" strike="noStrike" cap="none">
                <a:solidFill>
                  <a:srgbClr val="262626"/>
                </a:solidFill>
                <a:latin typeface="Arial"/>
                <a:ea typeface="Arial"/>
                <a:cs typeface="Arial"/>
                <a:sym typeface="Arial"/>
              </a:defRPr>
            </a:lvl1pPr>
            <a:lvl2pPr marL="1219170" marR="0" lvl="1"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828754" marR="0" lvl="2"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438339" marR="0" lvl="3"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3047924" marR="0" lvl="4" indent="-304792" algn="ctr" rtl="0">
              <a:spcBef>
                <a:spcPts val="427"/>
              </a:spcBef>
              <a:spcAft>
                <a:spcPts val="0"/>
              </a:spcAft>
              <a:buClr>
                <a:srgbClr val="262626"/>
              </a:buClr>
              <a:buSzPts val="1600"/>
              <a:buFont typeface="Arial"/>
              <a:buNone/>
              <a:defRPr sz="2133" b="0" i="0" u="none" strike="noStrike" cap="none">
                <a:solidFill>
                  <a:srgbClr val="262626"/>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6" name="Google Shape;166;p29"/>
          <p:cNvSpPr txBox="1">
            <a:spLocks noGrp="1"/>
          </p:cNvSpPr>
          <p:nvPr>
            <p:ph type="body" idx="9"/>
          </p:nvPr>
        </p:nvSpPr>
        <p:spPr>
          <a:xfrm>
            <a:off x="3352800" y="4648200"/>
            <a:ext cx="2536000" cy="1320800"/>
          </a:xfrm>
          <a:prstGeom prst="rect">
            <a:avLst/>
          </a:prstGeom>
          <a:noFill/>
          <a:ln>
            <a:noFill/>
          </a:ln>
        </p:spPr>
        <p:txBody>
          <a:bodyPr spcFirstLastPara="1" wrap="square" lIns="91425" tIns="91425" rIns="91425" bIns="91425" anchor="t" anchorCtr="0">
            <a:noAutofit/>
          </a:bodyPr>
          <a:lstStyle>
            <a:lvl1pPr marL="609585" marR="0" lvl="0" indent="-304792" algn="l" rtl="0">
              <a:lnSpc>
                <a:spcPct val="110000"/>
              </a:lnSpc>
              <a:spcBef>
                <a:spcPts val="0"/>
              </a:spcBef>
              <a:spcAft>
                <a:spcPts val="0"/>
              </a:spcAft>
              <a:buClr>
                <a:srgbClr val="262626"/>
              </a:buClr>
              <a:buSzPts val="1200"/>
              <a:buFont typeface="Arial"/>
              <a:buNone/>
              <a:defRPr sz="1600" b="0" i="0" u="none" strike="noStrike" cap="none">
                <a:solidFill>
                  <a:srgbClr val="262626"/>
                </a:solidFill>
                <a:latin typeface="Arial"/>
                <a:ea typeface="Arial"/>
                <a:cs typeface="Arial"/>
                <a:sym typeface="Arial"/>
              </a:defRPr>
            </a:lvl1pPr>
            <a:lvl2pPr marL="1219170" marR="0" lvl="1"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828754" marR="0" lvl="2"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438339" marR="0" lvl="3"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3047924" marR="0" lvl="4" indent="-304792" algn="ctr" rtl="0">
              <a:spcBef>
                <a:spcPts val="427"/>
              </a:spcBef>
              <a:spcAft>
                <a:spcPts val="0"/>
              </a:spcAft>
              <a:buClr>
                <a:srgbClr val="262626"/>
              </a:buClr>
              <a:buSzPts val="1600"/>
              <a:buFont typeface="Arial"/>
              <a:buNone/>
              <a:defRPr sz="2133" b="0" i="0" u="none" strike="noStrike" cap="none">
                <a:solidFill>
                  <a:srgbClr val="262626"/>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7" name="Google Shape;167;p29"/>
          <p:cNvSpPr txBox="1">
            <a:spLocks noGrp="1"/>
          </p:cNvSpPr>
          <p:nvPr>
            <p:ph type="body" idx="13"/>
          </p:nvPr>
        </p:nvSpPr>
        <p:spPr>
          <a:xfrm>
            <a:off x="6096000" y="4648200"/>
            <a:ext cx="2536000" cy="1320800"/>
          </a:xfrm>
          <a:prstGeom prst="rect">
            <a:avLst/>
          </a:prstGeom>
          <a:noFill/>
          <a:ln>
            <a:noFill/>
          </a:ln>
        </p:spPr>
        <p:txBody>
          <a:bodyPr spcFirstLastPara="1" wrap="square" lIns="91425" tIns="91425" rIns="91425" bIns="91425" anchor="t" anchorCtr="0">
            <a:noAutofit/>
          </a:bodyPr>
          <a:lstStyle>
            <a:lvl1pPr marL="609585" marR="0" lvl="0" indent="-304792" algn="l" rtl="0">
              <a:lnSpc>
                <a:spcPct val="110000"/>
              </a:lnSpc>
              <a:spcBef>
                <a:spcPts val="0"/>
              </a:spcBef>
              <a:spcAft>
                <a:spcPts val="0"/>
              </a:spcAft>
              <a:buClr>
                <a:srgbClr val="262626"/>
              </a:buClr>
              <a:buSzPts val="1200"/>
              <a:buFont typeface="Arial"/>
              <a:buNone/>
              <a:defRPr sz="1600" b="0" i="0" u="none" strike="noStrike" cap="none">
                <a:solidFill>
                  <a:srgbClr val="262626"/>
                </a:solidFill>
                <a:latin typeface="Arial"/>
                <a:ea typeface="Arial"/>
                <a:cs typeface="Arial"/>
                <a:sym typeface="Arial"/>
              </a:defRPr>
            </a:lvl1pPr>
            <a:lvl2pPr marL="1219170" marR="0" lvl="1"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828754" marR="0" lvl="2"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438339" marR="0" lvl="3"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3047924" marR="0" lvl="4" indent="-304792" algn="ctr" rtl="0">
              <a:spcBef>
                <a:spcPts val="427"/>
              </a:spcBef>
              <a:spcAft>
                <a:spcPts val="0"/>
              </a:spcAft>
              <a:buClr>
                <a:srgbClr val="262626"/>
              </a:buClr>
              <a:buSzPts val="1600"/>
              <a:buFont typeface="Arial"/>
              <a:buNone/>
              <a:defRPr sz="2133" b="0" i="0" u="none" strike="noStrike" cap="none">
                <a:solidFill>
                  <a:srgbClr val="262626"/>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8" name="Google Shape;168;p29"/>
          <p:cNvSpPr txBox="1">
            <a:spLocks noGrp="1"/>
          </p:cNvSpPr>
          <p:nvPr>
            <p:ph type="body" idx="14"/>
          </p:nvPr>
        </p:nvSpPr>
        <p:spPr>
          <a:xfrm>
            <a:off x="8839200" y="4648200"/>
            <a:ext cx="2536000" cy="1320800"/>
          </a:xfrm>
          <a:prstGeom prst="rect">
            <a:avLst/>
          </a:prstGeom>
          <a:noFill/>
          <a:ln>
            <a:noFill/>
          </a:ln>
        </p:spPr>
        <p:txBody>
          <a:bodyPr spcFirstLastPara="1" wrap="square" lIns="91425" tIns="91425" rIns="91425" bIns="91425" anchor="t" anchorCtr="0">
            <a:noAutofit/>
          </a:bodyPr>
          <a:lstStyle>
            <a:lvl1pPr marL="609585" marR="0" lvl="0" indent="-304792" algn="l" rtl="0">
              <a:lnSpc>
                <a:spcPct val="110000"/>
              </a:lnSpc>
              <a:spcBef>
                <a:spcPts val="0"/>
              </a:spcBef>
              <a:spcAft>
                <a:spcPts val="0"/>
              </a:spcAft>
              <a:buClr>
                <a:srgbClr val="262626"/>
              </a:buClr>
              <a:buSzPts val="1200"/>
              <a:buFont typeface="Arial"/>
              <a:buNone/>
              <a:defRPr sz="1600" b="0" i="0" u="none" strike="noStrike" cap="none">
                <a:solidFill>
                  <a:srgbClr val="262626"/>
                </a:solidFill>
                <a:latin typeface="Arial"/>
                <a:ea typeface="Arial"/>
                <a:cs typeface="Arial"/>
                <a:sym typeface="Arial"/>
              </a:defRPr>
            </a:lvl1pPr>
            <a:lvl2pPr marL="1219170" marR="0" lvl="1"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828754" marR="0" lvl="2"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438339" marR="0" lvl="3"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3047924" marR="0" lvl="4" indent="-304792" algn="ctr" rtl="0">
              <a:spcBef>
                <a:spcPts val="427"/>
              </a:spcBef>
              <a:spcAft>
                <a:spcPts val="0"/>
              </a:spcAft>
              <a:buClr>
                <a:srgbClr val="262626"/>
              </a:buClr>
              <a:buSzPts val="1600"/>
              <a:buFont typeface="Arial"/>
              <a:buNone/>
              <a:defRPr sz="2133" b="0" i="0" u="none" strike="noStrike" cap="none">
                <a:solidFill>
                  <a:srgbClr val="262626"/>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9" name="Google Shape;169;p29"/>
          <p:cNvSpPr txBox="1">
            <a:spLocks noGrp="1"/>
          </p:cNvSpPr>
          <p:nvPr>
            <p:ph type="body" idx="15"/>
          </p:nvPr>
        </p:nvSpPr>
        <p:spPr>
          <a:xfrm>
            <a:off x="609600" y="4648200"/>
            <a:ext cx="2536000" cy="1320800"/>
          </a:xfrm>
          <a:prstGeom prst="rect">
            <a:avLst/>
          </a:prstGeom>
          <a:noFill/>
          <a:ln>
            <a:noFill/>
          </a:ln>
        </p:spPr>
        <p:txBody>
          <a:bodyPr spcFirstLastPara="1" wrap="square" lIns="91425" tIns="91425" rIns="91425" bIns="91425" anchor="t" anchorCtr="0">
            <a:noAutofit/>
          </a:bodyPr>
          <a:lstStyle>
            <a:lvl1pPr marL="609585" marR="0" lvl="0" indent="-304792" algn="l" rtl="0">
              <a:lnSpc>
                <a:spcPct val="110000"/>
              </a:lnSpc>
              <a:spcBef>
                <a:spcPts val="0"/>
              </a:spcBef>
              <a:spcAft>
                <a:spcPts val="0"/>
              </a:spcAft>
              <a:buClr>
                <a:srgbClr val="262626"/>
              </a:buClr>
              <a:buSzPts val="1200"/>
              <a:buFont typeface="Arial"/>
              <a:buNone/>
              <a:defRPr sz="1600" b="0" i="0" u="none" strike="noStrike" cap="none">
                <a:solidFill>
                  <a:srgbClr val="262626"/>
                </a:solidFill>
                <a:latin typeface="Arial"/>
                <a:ea typeface="Arial"/>
                <a:cs typeface="Arial"/>
                <a:sym typeface="Arial"/>
              </a:defRPr>
            </a:lvl1pPr>
            <a:lvl2pPr marL="1219170" marR="0" lvl="1"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828754" marR="0" lvl="2"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438339" marR="0" lvl="3"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3047924" marR="0" lvl="4" indent="-304792" algn="ctr" rtl="0">
              <a:spcBef>
                <a:spcPts val="427"/>
              </a:spcBef>
              <a:spcAft>
                <a:spcPts val="0"/>
              </a:spcAft>
              <a:buClr>
                <a:srgbClr val="262626"/>
              </a:buClr>
              <a:buSzPts val="1600"/>
              <a:buFont typeface="Arial"/>
              <a:buNone/>
              <a:defRPr sz="2133" b="0" i="0" u="none" strike="noStrike" cap="none">
                <a:solidFill>
                  <a:srgbClr val="262626"/>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0" name="Google Shape;170;p29"/>
          <p:cNvSpPr txBox="1">
            <a:spLocks noGrp="1"/>
          </p:cNvSpPr>
          <p:nvPr>
            <p:ph type="body" idx="16"/>
          </p:nvPr>
        </p:nvSpPr>
        <p:spPr>
          <a:xfrm>
            <a:off x="711200" y="3578352"/>
            <a:ext cx="2438400" cy="358400"/>
          </a:xfrm>
          <a:prstGeom prst="rect">
            <a:avLst/>
          </a:prstGeom>
          <a:solidFill>
            <a:srgbClr val="0070C0"/>
          </a:solidFill>
          <a:ln>
            <a:noFill/>
          </a:ln>
        </p:spPr>
        <p:txBody>
          <a:bodyPr spcFirstLastPara="1" wrap="square" lIns="91425" tIns="91425" rIns="91425" bIns="91425" anchor="ctr" anchorCtr="0">
            <a:noAutofit/>
          </a:bodyPr>
          <a:lstStyle>
            <a:lvl1pPr marL="609585" marR="0" lvl="0" indent="-304792" algn="l" rtl="0">
              <a:spcBef>
                <a:spcPts val="427"/>
              </a:spcBef>
              <a:spcAft>
                <a:spcPts val="0"/>
              </a:spcAft>
              <a:buClr>
                <a:schemeClr val="lt1"/>
              </a:buClr>
              <a:buSzPts val="1600"/>
              <a:buFont typeface="Arial"/>
              <a:buNone/>
              <a:defRPr sz="2133" b="0" i="0" u="none" strike="noStrike" cap="none">
                <a:solidFill>
                  <a:schemeClr val="lt1"/>
                </a:solidFill>
                <a:latin typeface="Arial"/>
                <a:ea typeface="Arial"/>
                <a:cs typeface="Arial"/>
                <a:sym typeface="Arial"/>
              </a:defRPr>
            </a:lvl1pPr>
            <a:lvl2pPr marL="1219170" marR="0" lvl="1"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828754" marR="0" lvl="2"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438339" marR="0" lvl="3"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3047924" marR="0" lvl="4"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1" name="Google Shape;171;p29"/>
          <p:cNvSpPr txBox="1">
            <a:spLocks noGrp="1"/>
          </p:cNvSpPr>
          <p:nvPr>
            <p:ph type="body" idx="17"/>
          </p:nvPr>
        </p:nvSpPr>
        <p:spPr>
          <a:xfrm>
            <a:off x="3454400" y="3578352"/>
            <a:ext cx="2438400" cy="358400"/>
          </a:xfrm>
          <a:prstGeom prst="rect">
            <a:avLst/>
          </a:prstGeom>
          <a:solidFill>
            <a:srgbClr val="0070C0"/>
          </a:solidFill>
          <a:ln>
            <a:noFill/>
          </a:ln>
        </p:spPr>
        <p:txBody>
          <a:bodyPr spcFirstLastPara="1" wrap="square" lIns="91425" tIns="91425" rIns="91425" bIns="91425" anchor="ctr" anchorCtr="0">
            <a:noAutofit/>
          </a:bodyPr>
          <a:lstStyle>
            <a:lvl1pPr marL="609585" marR="0" lvl="0" indent="-304792" algn="l" rtl="0">
              <a:spcBef>
                <a:spcPts val="427"/>
              </a:spcBef>
              <a:spcAft>
                <a:spcPts val="0"/>
              </a:spcAft>
              <a:buClr>
                <a:schemeClr val="lt1"/>
              </a:buClr>
              <a:buSzPts val="1600"/>
              <a:buFont typeface="Arial"/>
              <a:buNone/>
              <a:defRPr sz="2133" b="0" i="0" u="none" strike="noStrike" cap="none">
                <a:solidFill>
                  <a:schemeClr val="lt1"/>
                </a:solidFill>
                <a:latin typeface="Arial"/>
                <a:ea typeface="Arial"/>
                <a:cs typeface="Arial"/>
                <a:sym typeface="Arial"/>
              </a:defRPr>
            </a:lvl1pPr>
            <a:lvl2pPr marL="1219170" marR="0" lvl="1"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828754" marR="0" lvl="2"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438339" marR="0" lvl="3"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3047924" marR="0" lvl="4"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2" name="Google Shape;172;p29"/>
          <p:cNvSpPr txBox="1">
            <a:spLocks noGrp="1"/>
          </p:cNvSpPr>
          <p:nvPr>
            <p:ph type="body" idx="18"/>
          </p:nvPr>
        </p:nvSpPr>
        <p:spPr>
          <a:xfrm>
            <a:off x="6197600" y="3578352"/>
            <a:ext cx="2438400" cy="358400"/>
          </a:xfrm>
          <a:prstGeom prst="rect">
            <a:avLst/>
          </a:prstGeom>
          <a:solidFill>
            <a:srgbClr val="0070C0"/>
          </a:solidFill>
          <a:ln>
            <a:noFill/>
          </a:ln>
        </p:spPr>
        <p:txBody>
          <a:bodyPr spcFirstLastPara="1" wrap="square" lIns="91425" tIns="91425" rIns="91425" bIns="91425" anchor="ctr" anchorCtr="0">
            <a:noAutofit/>
          </a:bodyPr>
          <a:lstStyle>
            <a:lvl1pPr marL="609585" marR="0" lvl="0" indent="-304792" algn="l" rtl="0">
              <a:spcBef>
                <a:spcPts val="427"/>
              </a:spcBef>
              <a:spcAft>
                <a:spcPts val="0"/>
              </a:spcAft>
              <a:buClr>
                <a:schemeClr val="lt1"/>
              </a:buClr>
              <a:buSzPts val="1600"/>
              <a:buFont typeface="Arial"/>
              <a:buNone/>
              <a:defRPr sz="2133" b="0" i="0" u="none" strike="noStrike" cap="none">
                <a:solidFill>
                  <a:schemeClr val="lt1"/>
                </a:solidFill>
                <a:latin typeface="Arial"/>
                <a:ea typeface="Arial"/>
                <a:cs typeface="Arial"/>
                <a:sym typeface="Arial"/>
              </a:defRPr>
            </a:lvl1pPr>
            <a:lvl2pPr marL="1219170" marR="0" lvl="1"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828754" marR="0" lvl="2"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438339" marR="0" lvl="3"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3047924" marR="0" lvl="4"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3" name="Google Shape;173;p29"/>
          <p:cNvSpPr txBox="1">
            <a:spLocks noGrp="1"/>
          </p:cNvSpPr>
          <p:nvPr>
            <p:ph type="body" idx="19"/>
          </p:nvPr>
        </p:nvSpPr>
        <p:spPr>
          <a:xfrm>
            <a:off x="8940800" y="3578352"/>
            <a:ext cx="2438400" cy="358400"/>
          </a:xfrm>
          <a:prstGeom prst="rect">
            <a:avLst/>
          </a:prstGeom>
          <a:solidFill>
            <a:srgbClr val="0070C0"/>
          </a:solidFill>
          <a:ln>
            <a:noFill/>
          </a:ln>
        </p:spPr>
        <p:txBody>
          <a:bodyPr spcFirstLastPara="1" wrap="square" lIns="91425" tIns="91425" rIns="91425" bIns="91425" anchor="ctr" anchorCtr="0">
            <a:noAutofit/>
          </a:bodyPr>
          <a:lstStyle>
            <a:lvl1pPr marL="609585" marR="0" lvl="0" indent="-304792" algn="l" rtl="0">
              <a:spcBef>
                <a:spcPts val="427"/>
              </a:spcBef>
              <a:spcAft>
                <a:spcPts val="0"/>
              </a:spcAft>
              <a:buClr>
                <a:schemeClr val="lt1"/>
              </a:buClr>
              <a:buSzPts val="1600"/>
              <a:buFont typeface="Arial"/>
              <a:buNone/>
              <a:defRPr sz="2133" b="0" i="0" u="none" strike="noStrike" cap="none">
                <a:solidFill>
                  <a:schemeClr val="lt1"/>
                </a:solidFill>
                <a:latin typeface="Arial"/>
                <a:ea typeface="Arial"/>
                <a:cs typeface="Arial"/>
                <a:sym typeface="Arial"/>
              </a:defRPr>
            </a:lvl1pPr>
            <a:lvl2pPr marL="1219170" marR="0" lvl="1"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2pPr>
            <a:lvl3pPr marL="1828754" marR="0" lvl="2"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3pPr>
            <a:lvl4pPr marL="2438339" marR="0" lvl="3"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4pPr>
            <a:lvl5pPr marL="3047924" marR="0" lvl="4" indent="-440256" algn="l" rtl="0">
              <a:spcBef>
                <a:spcPts val="427"/>
              </a:spcBef>
              <a:spcAft>
                <a:spcPts val="0"/>
              </a:spcAft>
              <a:buClr>
                <a:srgbClr val="262626"/>
              </a:buClr>
              <a:buSzPts val="1600"/>
              <a:buFont typeface="Arial"/>
              <a:buChar char="»"/>
              <a:defRPr sz="2133" b="0" i="0" u="none" strike="noStrike" cap="none">
                <a:solidFill>
                  <a:srgbClr val="262626"/>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4" name="Google Shape;174;p29"/>
          <p:cNvSpPr txBox="1">
            <a:spLocks noGrp="1"/>
          </p:cNvSpPr>
          <p:nvPr>
            <p:ph type="sldNum" idx="12"/>
          </p:nvPr>
        </p:nvSpPr>
        <p:spPr>
          <a:xfrm>
            <a:off x="11074400" y="381000"/>
            <a:ext cx="609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600">
                <a:solidFill>
                  <a:srgbClr val="898989"/>
                </a:solidFill>
                <a:latin typeface="Arial"/>
                <a:ea typeface="Arial"/>
                <a:cs typeface="Arial"/>
                <a:sym typeface="Arial"/>
              </a:defRPr>
            </a:lvl1pPr>
            <a:lvl2pPr marL="0" marR="0" lvl="1" indent="0" algn="r" rtl="0">
              <a:spcBef>
                <a:spcPts val="0"/>
              </a:spcBef>
              <a:spcAft>
                <a:spcPts val="0"/>
              </a:spcAft>
              <a:buNone/>
              <a:defRPr sz="1600">
                <a:solidFill>
                  <a:srgbClr val="898989"/>
                </a:solidFill>
                <a:latin typeface="Arial"/>
                <a:ea typeface="Arial"/>
                <a:cs typeface="Arial"/>
                <a:sym typeface="Arial"/>
              </a:defRPr>
            </a:lvl2pPr>
            <a:lvl3pPr marL="0" marR="0" lvl="2" indent="0" algn="r" rtl="0">
              <a:spcBef>
                <a:spcPts val="0"/>
              </a:spcBef>
              <a:spcAft>
                <a:spcPts val="0"/>
              </a:spcAft>
              <a:buNone/>
              <a:defRPr sz="1600">
                <a:solidFill>
                  <a:srgbClr val="898989"/>
                </a:solidFill>
                <a:latin typeface="Arial"/>
                <a:ea typeface="Arial"/>
                <a:cs typeface="Arial"/>
                <a:sym typeface="Arial"/>
              </a:defRPr>
            </a:lvl3pPr>
            <a:lvl4pPr marL="0" marR="0" lvl="3" indent="0" algn="r" rtl="0">
              <a:spcBef>
                <a:spcPts val="0"/>
              </a:spcBef>
              <a:spcAft>
                <a:spcPts val="0"/>
              </a:spcAft>
              <a:buNone/>
              <a:defRPr sz="1600">
                <a:solidFill>
                  <a:srgbClr val="898989"/>
                </a:solidFill>
                <a:latin typeface="Arial"/>
                <a:ea typeface="Arial"/>
                <a:cs typeface="Arial"/>
                <a:sym typeface="Arial"/>
              </a:defRPr>
            </a:lvl4pPr>
            <a:lvl5pPr marL="0" marR="0" lvl="4" indent="0" algn="r" rtl="0">
              <a:spcBef>
                <a:spcPts val="0"/>
              </a:spcBef>
              <a:spcAft>
                <a:spcPts val="0"/>
              </a:spcAft>
              <a:buNone/>
              <a:defRPr sz="1600">
                <a:solidFill>
                  <a:srgbClr val="898989"/>
                </a:solidFill>
                <a:latin typeface="Arial"/>
                <a:ea typeface="Arial"/>
                <a:cs typeface="Arial"/>
                <a:sym typeface="Arial"/>
              </a:defRPr>
            </a:lvl5pPr>
            <a:lvl6pPr marL="0" marR="0" lvl="5" indent="0" algn="r" rtl="0">
              <a:spcBef>
                <a:spcPts val="0"/>
              </a:spcBef>
              <a:spcAft>
                <a:spcPts val="0"/>
              </a:spcAft>
              <a:buNone/>
              <a:defRPr sz="1600">
                <a:solidFill>
                  <a:srgbClr val="898989"/>
                </a:solidFill>
                <a:latin typeface="Arial"/>
                <a:ea typeface="Arial"/>
                <a:cs typeface="Arial"/>
                <a:sym typeface="Arial"/>
              </a:defRPr>
            </a:lvl6pPr>
            <a:lvl7pPr marL="0" marR="0" lvl="6" indent="0" algn="r" rtl="0">
              <a:spcBef>
                <a:spcPts val="0"/>
              </a:spcBef>
              <a:spcAft>
                <a:spcPts val="0"/>
              </a:spcAft>
              <a:buNone/>
              <a:defRPr sz="1600">
                <a:solidFill>
                  <a:srgbClr val="898989"/>
                </a:solidFill>
                <a:latin typeface="Arial"/>
                <a:ea typeface="Arial"/>
                <a:cs typeface="Arial"/>
                <a:sym typeface="Arial"/>
              </a:defRPr>
            </a:lvl7pPr>
            <a:lvl8pPr marL="0" marR="0" lvl="7" indent="0" algn="r" rtl="0">
              <a:spcBef>
                <a:spcPts val="0"/>
              </a:spcBef>
              <a:spcAft>
                <a:spcPts val="0"/>
              </a:spcAft>
              <a:buNone/>
              <a:defRPr sz="1600">
                <a:solidFill>
                  <a:srgbClr val="898989"/>
                </a:solidFill>
                <a:latin typeface="Arial"/>
                <a:ea typeface="Arial"/>
                <a:cs typeface="Arial"/>
                <a:sym typeface="Arial"/>
              </a:defRPr>
            </a:lvl8pPr>
            <a:lvl9pPr marL="0" marR="0" lvl="8" indent="0" algn="r" rtl="0">
              <a:spcBef>
                <a:spcPts val="0"/>
              </a:spcBef>
              <a:spcAft>
                <a:spcPts val="0"/>
              </a:spcAft>
              <a:buNone/>
              <a:defRPr sz="1600">
                <a:solidFill>
                  <a:srgbClr val="898989"/>
                </a:solidFill>
                <a:latin typeface="Arial"/>
                <a:ea typeface="Arial"/>
                <a:cs typeface="Arial"/>
                <a:sym typeface="Arial"/>
              </a:defRPr>
            </a:lvl9pPr>
          </a:lstStyle>
          <a:p>
            <a:fld id="{00000000-1234-1234-1234-123412341234}" type="slidenum">
              <a:rPr lang="en-JM" smtClean="0"/>
              <a:pPr/>
              <a:t>‹#›</a:t>
            </a:fld>
            <a:endParaRPr lang="en-JM"/>
          </a:p>
        </p:txBody>
      </p:sp>
      <p:sp>
        <p:nvSpPr>
          <p:cNvPr id="175" name="Google Shape;175;p29"/>
          <p:cNvSpPr txBox="1">
            <a:spLocks noGrp="1"/>
          </p:cNvSpPr>
          <p:nvPr>
            <p:ph type="ftr" idx="11"/>
          </p:nvPr>
        </p:nvSpPr>
        <p:spPr>
          <a:xfrm>
            <a:off x="609600" y="6375400"/>
            <a:ext cx="8839200" cy="390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67" b="0">
                <a:solidFill>
                  <a:srgbClr val="7F7F7F"/>
                </a:solidFill>
                <a:latin typeface="Arial"/>
                <a:ea typeface="Arial"/>
                <a:cs typeface="Arial"/>
                <a:sym typeface="Arial"/>
              </a:defRPr>
            </a:lvl1pPr>
            <a:lvl2pPr marL="609585"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3047924"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657509"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267093"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4876678"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287506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609600" y="584200"/>
            <a:ext cx="10160000" cy="563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1pPr>
            <a:lvl2pPr marL="0" marR="0" lvl="1"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2pPr>
            <a:lvl3pPr marL="0" marR="0" lvl="2"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3pPr>
            <a:lvl4pPr marL="0" marR="0" lvl="3"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4pPr>
            <a:lvl5pPr marL="0" marR="0" lvl="4"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5pPr>
            <a:lvl6pPr marL="609585" marR="0" lvl="5"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6pPr>
            <a:lvl7pPr marL="1219170" marR="0" lvl="6"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7pPr>
            <a:lvl8pPr marL="1828754" marR="0" lvl="7"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8pPr>
            <a:lvl9pPr marL="2438339" marR="0" lvl="8" indent="0" algn="l" rtl="0">
              <a:spcBef>
                <a:spcPts val="0"/>
              </a:spcBef>
              <a:spcAft>
                <a:spcPts val="0"/>
              </a:spcAft>
              <a:buSzPts val="1400"/>
              <a:buNone/>
              <a:defRPr sz="5867" b="0" i="0" u="none" strike="noStrike" cap="none">
                <a:solidFill>
                  <a:srgbClr val="262626"/>
                </a:solidFill>
                <a:latin typeface="Arial"/>
                <a:ea typeface="Arial"/>
                <a:cs typeface="Arial"/>
                <a:sym typeface="Arial"/>
              </a:defRPr>
            </a:lvl9pPr>
          </a:lstStyle>
          <a:p>
            <a:endParaRPr/>
          </a:p>
        </p:txBody>
      </p:sp>
      <p:sp>
        <p:nvSpPr>
          <p:cNvPr id="178" name="Google Shape;178;p30"/>
          <p:cNvSpPr txBox="1">
            <a:spLocks noGrp="1"/>
          </p:cNvSpPr>
          <p:nvPr>
            <p:ph type="sldNum" idx="12"/>
          </p:nvPr>
        </p:nvSpPr>
        <p:spPr>
          <a:xfrm>
            <a:off x="11074400" y="381000"/>
            <a:ext cx="609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600">
                <a:solidFill>
                  <a:srgbClr val="898989"/>
                </a:solidFill>
                <a:latin typeface="Arial"/>
                <a:ea typeface="Arial"/>
                <a:cs typeface="Arial"/>
                <a:sym typeface="Arial"/>
              </a:defRPr>
            </a:lvl1pPr>
            <a:lvl2pPr marL="0" marR="0" lvl="1" indent="0" algn="r" rtl="0">
              <a:spcBef>
                <a:spcPts val="0"/>
              </a:spcBef>
              <a:spcAft>
                <a:spcPts val="0"/>
              </a:spcAft>
              <a:buNone/>
              <a:defRPr sz="1600">
                <a:solidFill>
                  <a:srgbClr val="898989"/>
                </a:solidFill>
                <a:latin typeface="Arial"/>
                <a:ea typeface="Arial"/>
                <a:cs typeface="Arial"/>
                <a:sym typeface="Arial"/>
              </a:defRPr>
            </a:lvl2pPr>
            <a:lvl3pPr marL="0" marR="0" lvl="2" indent="0" algn="r" rtl="0">
              <a:spcBef>
                <a:spcPts val="0"/>
              </a:spcBef>
              <a:spcAft>
                <a:spcPts val="0"/>
              </a:spcAft>
              <a:buNone/>
              <a:defRPr sz="1600">
                <a:solidFill>
                  <a:srgbClr val="898989"/>
                </a:solidFill>
                <a:latin typeface="Arial"/>
                <a:ea typeface="Arial"/>
                <a:cs typeface="Arial"/>
                <a:sym typeface="Arial"/>
              </a:defRPr>
            </a:lvl3pPr>
            <a:lvl4pPr marL="0" marR="0" lvl="3" indent="0" algn="r" rtl="0">
              <a:spcBef>
                <a:spcPts val="0"/>
              </a:spcBef>
              <a:spcAft>
                <a:spcPts val="0"/>
              </a:spcAft>
              <a:buNone/>
              <a:defRPr sz="1600">
                <a:solidFill>
                  <a:srgbClr val="898989"/>
                </a:solidFill>
                <a:latin typeface="Arial"/>
                <a:ea typeface="Arial"/>
                <a:cs typeface="Arial"/>
                <a:sym typeface="Arial"/>
              </a:defRPr>
            </a:lvl4pPr>
            <a:lvl5pPr marL="0" marR="0" lvl="4" indent="0" algn="r" rtl="0">
              <a:spcBef>
                <a:spcPts val="0"/>
              </a:spcBef>
              <a:spcAft>
                <a:spcPts val="0"/>
              </a:spcAft>
              <a:buNone/>
              <a:defRPr sz="1600">
                <a:solidFill>
                  <a:srgbClr val="898989"/>
                </a:solidFill>
                <a:latin typeface="Arial"/>
                <a:ea typeface="Arial"/>
                <a:cs typeface="Arial"/>
                <a:sym typeface="Arial"/>
              </a:defRPr>
            </a:lvl5pPr>
            <a:lvl6pPr marL="0" marR="0" lvl="5" indent="0" algn="r" rtl="0">
              <a:spcBef>
                <a:spcPts val="0"/>
              </a:spcBef>
              <a:spcAft>
                <a:spcPts val="0"/>
              </a:spcAft>
              <a:buNone/>
              <a:defRPr sz="1600">
                <a:solidFill>
                  <a:srgbClr val="898989"/>
                </a:solidFill>
                <a:latin typeface="Arial"/>
                <a:ea typeface="Arial"/>
                <a:cs typeface="Arial"/>
                <a:sym typeface="Arial"/>
              </a:defRPr>
            </a:lvl6pPr>
            <a:lvl7pPr marL="0" marR="0" lvl="6" indent="0" algn="r" rtl="0">
              <a:spcBef>
                <a:spcPts val="0"/>
              </a:spcBef>
              <a:spcAft>
                <a:spcPts val="0"/>
              </a:spcAft>
              <a:buNone/>
              <a:defRPr sz="1600">
                <a:solidFill>
                  <a:srgbClr val="898989"/>
                </a:solidFill>
                <a:latin typeface="Arial"/>
                <a:ea typeface="Arial"/>
                <a:cs typeface="Arial"/>
                <a:sym typeface="Arial"/>
              </a:defRPr>
            </a:lvl7pPr>
            <a:lvl8pPr marL="0" marR="0" lvl="7" indent="0" algn="r" rtl="0">
              <a:spcBef>
                <a:spcPts val="0"/>
              </a:spcBef>
              <a:spcAft>
                <a:spcPts val="0"/>
              </a:spcAft>
              <a:buNone/>
              <a:defRPr sz="1600">
                <a:solidFill>
                  <a:srgbClr val="898989"/>
                </a:solidFill>
                <a:latin typeface="Arial"/>
                <a:ea typeface="Arial"/>
                <a:cs typeface="Arial"/>
                <a:sym typeface="Arial"/>
              </a:defRPr>
            </a:lvl8pPr>
            <a:lvl9pPr marL="0" marR="0" lvl="8" indent="0" algn="r" rtl="0">
              <a:spcBef>
                <a:spcPts val="0"/>
              </a:spcBef>
              <a:spcAft>
                <a:spcPts val="0"/>
              </a:spcAft>
              <a:buNone/>
              <a:defRPr sz="1600">
                <a:solidFill>
                  <a:srgbClr val="898989"/>
                </a:solidFill>
                <a:latin typeface="Arial"/>
                <a:ea typeface="Arial"/>
                <a:cs typeface="Arial"/>
                <a:sym typeface="Arial"/>
              </a:defRPr>
            </a:lvl9pPr>
          </a:lstStyle>
          <a:p>
            <a:fld id="{00000000-1234-1234-1234-123412341234}" type="slidenum">
              <a:rPr lang="en-JM" smtClean="0"/>
              <a:pPr/>
              <a:t>‹#›</a:t>
            </a:fld>
            <a:endParaRPr lang="en-JM"/>
          </a:p>
        </p:txBody>
      </p:sp>
      <p:sp>
        <p:nvSpPr>
          <p:cNvPr id="179" name="Google Shape;179;p30"/>
          <p:cNvSpPr txBox="1">
            <a:spLocks noGrp="1"/>
          </p:cNvSpPr>
          <p:nvPr>
            <p:ph type="ftr" idx="11"/>
          </p:nvPr>
        </p:nvSpPr>
        <p:spPr>
          <a:xfrm>
            <a:off x="609600" y="6375400"/>
            <a:ext cx="8839200" cy="390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867" b="0">
                <a:solidFill>
                  <a:srgbClr val="7F7F7F"/>
                </a:solidFill>
                <a:latin typeface="Arial"/>
                <a:ea typeface="Arial"/>
                <a:cs typeface="Arial"/>
                <a:sym typeface="Arial"/>
              </a:defRPr>
            </a:lvl1pPr>
            <a:lvl2pPr marL="609585"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3047924"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657509"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267093"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4876678"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154580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Title and Content 1">
  <p:cSld name="Title and Content 1">
    <p:bg>
      <p:bgPr>
        <a:solidFill>
          <a:schemeClr val="lt1"/>
        </a:solidFill>
        <a:effectLst/>
      </p:bgPr>
    </p:bg>
    <p:spTree>
      <p:nvGrpSpPr>
        <p:cNvPr id="1" name="Shape 180"/>
        <p:cNvGrpSpPr/>
        <p:nvPr/>
      </p:nvGrpSpPr>
      <p:grpSpPr>
        <a:xfrm>
          <a:off x="0" y="0"/>
          <a:ext cx="0" cy="0"/>
          <a:chOff x="0" y="0"/>
          <a:chExt cx="0" cy="0"/>
        </a:xfrm>
      </p:grpSpPr>
      <p:pic>
        <p:nvPicPr>
          <p:cNvPr id="181" name="Google Shape;181;p31" descr="blue_mts_header.png"/>
          <p:cNvPicPr preferRelativeResize="0"/>
          <p:nvPr/>
        </p:nvPicPr>
        <p:blipFill rotWithShape="1">
          <a:blip r:embed="rId2">
            <a:alphaModFix/>
          </a:blip>
          <a:srcRect t="20496"/>
          <a:stretch/>
        </p:blipFill>
        <p:spPr>
          <a:xfrm>
            <a:off x="0" y="5007748"/>
            <a:ext cx="12192000" cy="1850251"/>
          </a:xfrm>
          <a:prstGeom prst="rect">
            <a:avLst/>
          </a:prstGeom>
          <a:noFill/>
          <a:ln>
            <a:noFill/>
          </a:ln>
        </p:spPr>
      </p:pic>
      <p:sp>
        <p:nvSpPr>
          <p:cNvPr id="182" name="Google Shape;182;p31"/>
          <p:cNvSpPr txBox="1"/>
          <p:nvPr/>
        </p:nvSpPr>
        <p:spPr>
          <a:xfrm>
            <a:off x="609600" y="2059975"/>
            <a:ext cx="11074400" cy="1930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Font typeface="Arial"/>
              <a:buNone/>
            </a:pPr>
            <a:r>
              <a:rPr lang="en-JM" sz="6400">
                <a:solidFill>
                  <a:srgbClr val="3F3F3F"/>
                </a:solidFill>
                <a:latin typeface="Open Sans"/>
                <a:ea typeface="Open Sans"/>
                <a:cs typeface="Open Sans"/>
                <a:sym typeface="Open Sans"/>
              </a:rPr>
              <a:t>Title</a:t>
            </a:r>
            <a:endParaRPr sz="6400">
              <a:solidFill>
                <a:srgbClr val="3F3F3F"/>
              </a:solidFill>
              <a:latin typeface="Open Sans"/>
              <a:ea typeface="Open Sans"/>
              <a:cs typeface="Open Sans"/>
              <a:sym typeface="Open Sans"/>
            </a:endParaRPr>
          </a:p>
        </p:txBody>
      </p:sp>
      <p:sp>
        <p:nvSpPr>
          <p:cNvPr id="183" name="Google Shape;183;p31"/>
          <p:cNvSpPr txBox="1"/>
          <p:nvPr/>
        </p:nvSpPr>
        <p:spPr>
          <a:xfrm>
            <a:off x="609600" y="3911600"/>
            <a:ext cx="10972800" cy="1420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262626"/>
              </a:buClr>
              <a:buFont typeface="Arial"/>
              <a:buNone/>
            </a:pPr>
            <a:r>
              <a:rPr lang="en-JM" sz="2400">
                <a:solidFill>
                  <a:srgbClr val="3F3F3F"/>
                </a:solidFill>
                <a:latin typeface="Open Sans"/>
                <a:ea typeface="Open Sans"/>
                <a:cs typeface="Open Sans"/>
                <a:sym typeface="Open Sans"/>
              </a:rPr>
              <a:t>Date</a:t>
            </a:r>
            <a:endParaRPr sz="2400">
              <a:solidFill>
                <a:srgbClr val="3F3F3F"/>
              </a:solidFill>
              <a:latin typeface="Open Sans"/>
              <a:ea typeface="Open Sans"/>
              <a:cs typeface="Open Sans"/>
              <a:sym typeface="Open Sans"/>
            </a:endParaRPr>
          </a:p>
          <a:p>
            <a:pPr marL="0" marR="0" lvl="0" indent="0" algn="ctr" rtl="0">
              <a:lnSpc>
                <a:spcPct val="100000"/>
              </a:lnSpc>
              <a:spcBef>
                <a:spcPts val="0"/>
              </a:spcBef>
              <a:spcAft>
                <a:spcPts val="0"/>
              </a:spcAft>
              <a:buClr>
                <a:srgbClr val="262626"/>
              </a:buClr>
              <a:buFont typeface="Arial"/>
              <a:buNone/>
            </a:pPr>
            <a:endParaRPr sz="3200" b="0" i="0" u="none" strike="noStrike" cap="none">
              <a:solidFill>
                <a:srgbClr val="3F3F3F"/>
              </a:solidFill>
              <a:latin typeface="Open Sans"/>
              <a:ea typeface="Open Sans"/>
              <a:cs typeface="Open Sans"/>
              <a:sym typeface="Open Sans"/>
            </a:endParaRPr>
          </a:p>
          <a:p>
            <a:pPr marL="0" marR="0" lvl="0" indent="0" algn="ctr" rtl="0">
              <a:lnSpc>
                <a:spcPct val="100000"/>
              </a:lnSpc>
              <a:spcBef>
                <a:spcPts val="0"/>
              </a:spcBef>
              <a:spcAft>
                <a:spcPts val="0"/>
              </a:spcAft>
              <a:buClr>
                <a:srgbClr val="262626"/>
              </a:buClr>
              <a:buFont typeface="Arial"/>
              <a:buNone/>
            </a:pPr>
            <a:r>
              <a:rPr lang="en-JM" sz="3200">
                <a:solidFill>
                  <a:srgbClr val="3F3F3F"/>
                </a:solidFill>
                <a:latin typeface="Open Sans"/>
                <a:ea typeface="Open Sans"/>
                <a:cs typeface="Open Sans"/>
                <a:sym typeface="Open Sans"/>
              </a:rPr>
              <a:t>Presenter(s)</a:t>
            </a:r>
            <a:endParaRPr sz="3200" b="0" i="0" u="none" strike="noStrike" cap="none">
              <a:solidFill>
                <a:srgbClr val="3F3F3F"/>
              </a:solidFill>
              <a:latin typeface="Open Sans"/>
              <a:ea typeface="Open Sans"/>
              <a:cs typeface="Open Sans"/>
              <a:sym typeface="Open Sans"/>
            </a:endParaRPr>
          </a:p>
        </p:txBody>
      </p:sp>
      <p:pic>
        <p:nvPicPr>
          <p:cNvPr id="184" name="Google Shape;184;p31" descr="C:\Users\qesu234\Desktop\Short-White.png"/>
          <p:cNvPicPr preferRelativeResize="0"/>
          <p:nvPr/>
        </p:nvPicPr>
        <p:blipFill rotWithShape="1">
          <a:blip r:embed="rId3">
            <a:alphaModFix/>
          </a:blip>
          <a:srcRect/>
          <a:stretch/>
        </p:blipFill>
        <p:spPr>
          <a:xfrm>
            <a:off x="4191000" y="5181600"/>
            <a:ext cx="3810000" cy="895200"/>
          </a:xfrm>
          <a:prstGeom prst="rect">
            <a:avLst/>
          </a:prstGeom>
          <a:noFill/>
          <a:ln>
            <a:noFill/>
          </a:ln>
        </p:spPr>
      </p:pic>
      <p:pic>
        <p:nvPicPr>
          <p:cNvPr id="185" name="Google Shape;185;p31" descr="Full-Color-RGB.png"/>
          <p:cNvPicPr preferRelativeResize="0"/>
          <p:nvPr/>
        </p:nvPicPr>
        <p:blipFill rotWithShape="1">
          <a:blip r:embed="rId4">
            <a:alphaModFix/>
          </a:blip>
          <a:srcRect/>
          <a:stretch/>
        </p:blipFill>
        <p:spPr>
          <a:xfrm>
            <a:off x="715100" y="460125"/>
            <a:ext cx="3349976" cy="1029675"/>
          </a:xfrm>
          <a:prstGeom prst="rect">
            <a:avLst/>
          </a:prstGeom>
          <a:noFill/>
          <a:ln>
            <a:noFill/>
          </a:ln>
        </p:spPr>
      </p:pic>
    </p:spTree>
    <p:extLst>
      <p:ext uri="{BB962C8B-B14F-4D97-AF65-F5344CB8AC3E}">
        <p14:creationId xmlns:p14="http://schemas.microsoft.com/office/powerpoint/2010/main" val="123862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22310883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86"/>
        <p:cNvGrpSpPr/>
        <p:nvPr/>
      </p:nvGrpSpPr>
      <p:grpSpPr>
        <a:xfrm>
          <a:off x="0" y="0"/>
          <a:ext cx="0" cy="0"/>
          <a:chOff x="0" y="0"/>
          <a:chExt cx="0" cy="0"/>
        </a:xfrm>
      </p:grpSpPr>
      <p:sp>
        <p:nvSpPr>
          <p:cNvPr id="187" name="Google Shape;187;p32"/>
          <p:cNvSpPr txBox="1">
            <a:spLocks noGrp="1"/>
          </p:cNvSpPr>
          <p:nvPr>
            <p:ph type="body" idx="1"/>
          </p:nvPr>
        </p:nvSpPr>
        <p:spPr>
          <a:xfrm>
            <a:off x="602300" y="1273051"/>
            <a:ext cx="10798800" cy="9800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10000"/>
              </a:lnSpc>
              <a:spcBef>
                <a:spcPts val="0"/>
              </a:spcBef>
              <a:spcAft>
                <a:spcPts val="0"/>
              </a:spcAft>
              <a:buClr>
                <a:srgbClr val="005F8F"/>
              </a:buClr>
              <a:buSzPts val="1500"/>
              <a:buFont typeface="Open Sans"/>
              <a:buNone/>
              <a:defRPr sz="2000" b="1" i="0" u="none" strike="noStrike" cap="none">
                <a:solidFill>
                  <a:srgbClr val="005F8F"/>
                </a:solidFill>
                <a:latin typeface="Open Sans"/>
                <a:ea typeface="Open Sans"/>
                <a:cs typeface="Open Sans"/>
                <a:sym typeface="Open Sans"/>
              </a:defRPr>
            </a:lvl1pPr>
            <a:lvl2pPr marL="1219170" marR="0" lvl="1" indent="-397923" algn="l" rtl="0">
              <a:lnSpc>
                <a:spcPct val="90000"/>
              </a:lnSpc>
              <a:spcBef>
                <a:spcPts val="533"/>
              </a:spcBef>
              <a:spcAft>
                <a:spcPts val="0"/>
              </a:spcAft>
              <a:buClr>
                <a:schemeClr val="dk1"/>
              </a:buClr>
              <a:buSzPts val="1100"/>
              <a:buFont typeface="Open Sans"/>
              <a:buChar char="•"/>
              <a:defRPr sz="1467" b="0" i="0" u="none" strike="noStrike" cap="none">
                <a:solidFill>
                  <a:schemeClr val="dk1"/>
                </a:solidFill>
                <a:latin typeface="Open Sans"/>
                <a:ea typeface="Open Sans"/>
                <a:cs typeface="Open Sans"/>
                <a:sym typeface="Open Sans"/>
              </a:defRPr>
            </a:lvl2pPr>
            <a:lvl3pPr marL="1828754" marR="0" lvl="2" indent="-397923" algn="l" rtl="0">
              <a:lnSpc>
                <a:spcPct val="90000"/>
              </a:lnSpc>
              <a:spcBef>
                <a:spcPts val="533"/>
              </a:spcBef>
              <a:spcAft>
                <a:spcPts val="0"/>
              </a:spcAft>
              <a:buClr>
                <a:schemeClr val="dk1"/>
              </a:buClr>
              <a:buSzPts val="1100"/>
              <a:buFont typeface="Open Sans"/>
              <a:buChar char="•"/>
              <a:defRPr sz="1467" b="0" i="0" u="none" strike="noStrike" cap="none">
                <a:solidFill>
                  <a:schemeClr val="dk1"/>
                </a:solidFill>
                <a:latin typeface="Open Sans"/>
                <a:ea typeface="Open Sans"/>
                <a:cs typeface="Open Sans"/>
                <a:sym typeface="Open Sans"/>
              </a:defRPr>
            </a:lvl3pPr>
            <a:lvl4pPr marL="2438339" marR="0" lvl="3" indent="-397923" algn="l" rtl="0">
              <a:lnSpc>
                <a:spcPct val="90000"/>
              </a:lnSpc>
              <a:spcBef>
                <a:spcPts val="533"/>
              </a:spcBef>
              <a:spcAft>
                <a:spcPts val="0"/>
              </a:spcAft>
              <a:buClr>
                <a:schemeClr val="dk1"/>
              </a:buClr>
              <a:buSzPts val="1100"/>
              <a:buFont typeface="Open Sans"/>
              <a:buChar char="•"/>
              <a:defRPr sz="1467" b="0" i="0" u="none" strike="noStrike" cap="none">
                <a:solidFill>
                  <a:schemeClr val="dk1"/>
                </a:solidFill>
                <a:latin typeface="Open Sans"/>
                <a:ea typeface="Open Sans"/>
                <a:cs typeface="Open Sans"/>
                <a:sym typeface="Open Sans"/>
              </a:defRPr>
            </a:lvl4pPr>
            <a:lvl5pPr marL="3047924" marR="0" lvl="4" indent="-397923" algn="l" rtl="0">
              <a:lnSpc>
                <a:spcPct val="90000"/>
              </a:lnSpc>
              <a:spcBef>
                <a:spcPts val="533"/>
              </a:spcBef>
              <a:spcAft>
                <a:spcPts val="0"/>
              </a:spcAft>
              <a:buClr>
                <a:schemeClr val="dk1"/>
              </a:buClr>
              <a:buSzPts val="1100"/>
              <a:buFont typeface="Open Sans"/>
              <a:buChar char="•"/>
              <a:defRPr sz="1467" b="0" i="0" u="none" strike="noStrike" cap="none">
                <a:solidFill>
                  <a:schemeClr val="dk1"/>
                </a:solidFill>
                <a:latin typeface="Open Sans"/>
                <a:ea typeface="Open Sans"/>
                <a:cs typeface="Open Sans"/>
                <a:sym typeface="Open Sans"/>
              </a:defRPr>
            </a:lvl5pPr>
            <a:lvl6pPr marL="3657509" marR="0" lvl="5" indent="-423323" algn="l" rtl="0">
              <a:lnSpc>
                <a:spcPct val="90000"/>
              </a:lnSpc>
              <a:spcBef>
                <a:spcPts val="533"/>
              </a:spcBef>
              <a:spcAft>
                <a:spcPts val="0"/>
              </a:spcAft>
              <a:buClr>
                <a:schemeClr val="dk1"/>
              </a:buClr>
              <a:buSzPts val="1400"/>
              <a:buFont typeface="Open Sans"/>
              <a:buChar char="•"/>
              <a:defRPr sz="1867" b="0" i="0" u="none" strike="noStrike" cap="none">
                <a:solidFill>
                  <a:schemeClr val="dk1"/>
                </a:solidFill>
                <a:latin typeface="Open Sans"/>
                <a:ea typeface="Open Sans"/>
                <a:cs typeface="Open Sans"/>
                <a:sym typeface="Open Sans"/>
              </a:defRPr>
            </a:lvl6pPr>
            <a:lvl7pPr marL="4267093" marR="0" lvl="6" indent="-423323" algn="l" rtl="0">
              <a:lnSpc>
                <a:spcPct val="90000"/>
              </a:lnSpc>
              <a:spcBef>
                <a:spcPts val="533"/>
              </a:spcBef>
              <a:spcAft>
                <a:spcPts val="0"/>
              </a:spcAft>
              <a:buClr>
                <a:schemeClr val="dk1"/>
              </a:buClr>
              <a:buSzPts val="1400"/>
              <a:buFont typeface="Open Sans"/>
              <a:buChar char="•"/>
              <a:defRPr sz="1867" b="0" i="0" u="none" strike="noStrike" cap="none">
                <a:solidFill>
                  <a:schemeClr val="dk1"/>
                </a:solidFill>
                <a:latin typeface="Open Sans"/>
                <a:ea typeface="Open Sans"/>
                <a:cs typeface="Open Sans"/>
                <a:sym typeface="Open Sans"/>
              </a:defRPr>
            </a:lvl7pPr>
            <a:lvl8pPr marL="4876678" marR="0" lvl="7" indent="-423323" algn="l" rtl="0">
              <a:lnSpc>
                <a:spcPct val="90000"/>
              </a:lnSpc>
              <a:spcBef>
                <a:spcPts val="533"/>
              </a:spcBef>
              <a:spcAft>
                <a:spcPts val="0"/>
              </a:spcAft>
              <a:buClr>
                <a:schemeClr val="dk1"/>
              </a:buClr>
              <a:buSzPts val="1400"/>
              <a:buFont typeface="Open Sans"/>
              <a:buChar char="•"/>
              <a:defRPr sz="1867" b="0" i="0" u="none" strike="noStrike" cap="none">
                <a:solidFill>
                  <a:schemeClr val="dk1"/>
                </a:solidFill>
                <a:latin typeface="Open Sans"/>
                <a:ea typeface="Open Sans"/>
                <a:cs typeface="Open Sans"/>
                <a:sym typeface="Open Sans"/>
              </a:defRPr>
            </a:lvl8pPr>
            <a:lvl9pPr marL="5486263" marR="0" lvl="8" indent="-423323" algn="l" rtl="0">
              <a:lnSpc>
                <a:spcPct val="90000"/>
              </a:lnSpc>
              <a:spcBef>
                <a:spcPts val="533"/>
              </a:spcBef>
              <a:spcAft>
                <a:spcPts val="0"/>
              </a:spcAft>
              <a:buClr>
                <a:schemeClr val="dk1"/>
              </a:buClr>
              <a:buSzPts val="1400"/>
              <a:buFont typeface="Open Sans"/>
              <a:buChar char="•"/>
              <a:defRPr sz="1867" b="0" i="0" u="none" strike="noStrike" cap="none">
                <a:solidFill>
                  <a:schemeClr val="dk1"/>
                </a:solidFill>
                <a:latin typeface="Open Sans"/>
                <a:ea typeface="Open Sans"/>
                <a:cs typeface="Open Sans"/>
                <a:sym typeface="Open Sans"/>
              </a:defRPr>
            </a:lvl9pPr>
          </a:lstStyle>
          <a:p>
            <a:endParaRPr/>
          </a:p>
        </p:txBody>
      </p:sp>
      <p:sp>
        <p:nvSpPr>
          <p:cNvPr id="188" name="Google Shape;188;p32"/>
          <p:cNvSpPr txBox="1">
            <a:spLocks noGrp="1"/>
          </p:cNvSpPr>
          <p:nvPr>
            <p:ph type="title"/>
          </p:nvPr>
        </p:nvSpPr>
        <p:spPr>
          <a:xfrm>
            <a:off x="369600" y="344351"/>
            <a:ext cx="10881200" cy="526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5F8F"/>
              </a:buClr>
              <a:buSzPts val="2600"/>
              <a:buFont typeface="Open Sans"/>
              <a:buNone/>
              <a:defRPr sz="3467" b="1" i="0" u="none" strike="noStrike" cap="none">
                <a:solidFill>
                  <a:srgbClr val="005F8F"/>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89" name="Google Shape;189;p32"/>
          <p:cNvSpPr txBox="1">
            <a:spLocks noGrp="1"/>
          </p:cNvSpPr>
          <p:nvPr>
            <p:ph type="sldNum" idx="12"/>
          </p:nvPr>
        </p:nvSpPr>
        <p:spPr>
          <a:xfrm>
            <a:off x="11409045" y="6333133"/>
            <a:ext cx="731600" cy="524800"/>
          </a:xfrm>
          <a:prstGeom prst="rect">
            <a:avLst/>
          </a:prstGeom>
          <a:noFill/>
          <a:ln>
            <a:noFill/>
          </a:ln>
        </p:spPr>
        <p:txBody>
          <a:bodyPr spcFirstLastPara="1" wrap="square" lIns="68575" tIns="68575" rIns="68575" bIns="68575" anchor="t"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9pPr>
          </a:lstStyle>
          <a:p>
            <a:fld id="{00000000-1234-1234-1234-123412341234}" type="slidenum">
              <a:rPr lang="en-JM" smtClean="0"/>
              <a:pPr/>
              <a:t>‹#›</a:t>
            </a:fld>
            <a:endParaRPr lang="en-JM"/>
          </a:p>
        </p:txBody>
      </p:sp>
    </p:spTree>
    <p:extLst>
      <p:ext uri="{BB962C8B-B14F-4D97-AF65-F5344CB8AC3E}">
        <p14:creationId xmlns:p14="http://schemas.microsoft.com/office/powerpoint/2010/main" val="41806140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Comparison 1">
  <p:cSld name="Comparison 1">
    <p:spTree>
      <p:nvGrpSpPr>
        <p:cNvPr id="1" name="Shape 190"/>
        <p:cNvGrpSpPr/>
        <p:nvPr/>
      </p:nvGrpSpPr>
      <p:grpSpPr>
        <a:xfrm>
          <a:off x="0" y="0"/>
          <a:ext cx="0" cy="0"/>
          <a:chOff x="0" y="0"/>
          <a:chExt cx="0" cy="0"/>
        </a:xfrm>
      </p:grpSpPr>
      <p:sp>
        <p:nvSpPr>
          <p:cNvPr id="191" name="Google Shape;191;p33"/>
          <p:cNvSpPr txBox="1">
            <a:spLocks noGrp="1"/>
          </p:cNvSpPr>
          <p:nvPr>
            <p:ph type="body" idx="1"/>
          </p:nvPr>
        </p:nvSpPr>
        <p:spPr>
          <a:xfrm>
            <a:off x="602300" y="1273051"/>
            <a:ext cx="10798800" cy="9800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110000"/>
              </a:lnSpc>
              <a:spcBef>
                <a:spcPts val="0"/>
              </a:spcBef>
              <a:spcAft>
                <a:spcPts val="0"/>
              </a:spcAft>
              <a:buClr>
                <a:srgbClr val="005F8F"/>
              </a:buClr>
              <a:buSzPts val="1500"/>
              <a:buFont typeface="Open Sans"/>
              <a:buNone/>
              <a:defRPr sz="2000" b="1" i="0" u="none" strike="noStrike" cap="none">
                <a:solidFill>
                  <a:srgbClr val="005F8F"/>
                </a:solidFill>
                <a:latin typeface="Open Sans"/>
                <a:ea typeface="Open Sans"/>
                <a:cs typeface="Open Sans"/>
                <a:sym typeface="Open Sans"/>
              </a:defRPr>
            </a:lvl1pPr>
            <a:lvl2pPr marL="1219170" marR="0" lvl="1" indent="-397923" algn="l" rtl="0">
              <a:lnSpc>
                <a:spcPct val="90000"/>
              </a:lnSpc>
              <a:spcBef>
                <a:spcPts val="533"/>
              </a:spcBef>
              <a:spcAft>
                <a:spcPts val="0"/>
              </a:spcAft>
              <a:buClr>
                <a:schemeClr val="dk1"/>
              </a:buClr>
              <a:buSzPts val="1100"/>
              <a:buFont typeface="Open Sans"/>
              <a:buChar char="•"/>
              <a:defRPr sz="1467" b="0" i="0" u="none" strike="noStrike" cap="none">
                <a:solidFill>
                  <a:schemeClr val="dk1"/>
                </a:solidFill>
                <a:latin typeface="Open Sans"/>
                <a:ea typeface="Open Sans"/>
                <a:cs typeface="Open Sans"/>
                <a:sym typeface="Open Sans"/>
              </a:defRPr>
            </a:lvl2pPr>
            <a:lvl3pPr marL="1828754" marR="0" lvl="2" indent="-397923" algn="l" rtl="0">
              <a:lnSpc>
                <a:spcPct val="90000"/>
              </a:lnSpc>
              <a:spcBef>
                <a:spcPts val="533"/>
              </a:spcBef>
              <a:spcAft>
                <a:spcPts val="0"/>
              </a:spcAft>
              <a:buClr>
                <a:schemeClr val="dk1"/>
              </a:buClr>
              <a:buSzPts val="1100"/>
              <a:buFont typeface="Open Sans"/>
              <a:buChar char="•"/>
              <a:defRPr sz="1467" b="0" i="0" u="none" strike="noStrike" cap="none">
                <a:solidFill>
                  <a:schemeClr val="dk1"/>
                </a:solidFill>
                <a:latin typeface="Open Sans"/>
                <a:ea typeface="Open Sans"/>
                <a:cs typeface="Open Sans"/>
                <a:sym typeface="Open Sans"/>
              </a:defRPr>
            </a:lvl3pPr>
            <a:lvl4pPr marL="2438339" marR="0" lvl="3" indent="-397923" algn="l" rtl="0">
              <a:lnSpc>
                <a:spcPct val="90000"/>
              </a:lnSpc>
              <a:spcBef>
                <a:spcPts val="533"/>
              </a:spcBef>
              <a:spcAft>
                <a:spcPts val="0"/>
              </a:spcAft>
              <a:buClr>
                <a:schemeClr val="dk1"/>
              </a:buClr>
              <a:buSzPts val="1100"/>
              <a:buFont typeface="Open Sans"/>
              <a:buChar char="•"/>
              <a:defRPr sz="1467" b="0" i="0" u="none" strike="noStrike" cap="none">
                <a:solidFill>
                  <a:schemeClr val="dk1"/>
                </a:solidFill>
                <a:latin typeface="Open Sans"/>
                <a:ea typeface="Open Sans"/>
                <a:cs typeface="Open Sans"/>
                <a:sym typeface="Open Sans"/>
              </a:defRPr>
            </a:lvl4pPr>
            <a:lvl5pPr marL="3047924" marR="0" lvl="4" indent="-397923" algn="l" rtl="0">
              <a:lnSpc>
                <a:spcPct val="90000"/>
              </a:lnSpc>
              <a:spcBef>
                <a:spcPts val="533"/>
              </a:spcBef>
              <a:spcAft>
                <a:spcPts val="0"/>
              </a:spcAft>
              <a:buClr>
                <a:schemeClr val="dk1"/>
              </a:buClr>
              <a:buSzPts val="1100"/>
              <a:buFont typeface="Open Sans"/>
              <a:buChar char="•"/>
              <a:defRPr sz="1467" b="0" i="0" u="none" strike="noStrike" cap="none">
                <a:solidFill>
                  <a:schemeClr val="dk1"/>
                </a:solidFill>
                <a:latin typeface="Open Sans"/>
                <a:ea typeface="Open Sans"/>
                <a:cs typeface="Open Sans"/>
                <a:sym typeface="Open Sans"/>
              </a:defRPr>
            </a:lvl5pPr>
            <a:lvl6pPr marL="3657509" marR="0" lvl="5" indent="-423323" algn="l" rtl="0">
              <a:lnSpc>
                <a:spcPct val="90000"/>
              </a:lnSpc>
              <a:spcBef>
                <a:spcPts val="533"/>
              </a:spcBef>
              <a:spcAft>
                <a:spcPts val="0"/>
              </a:spcAft>
              <a:buClr>
                <a:schemeClr val="dk1"/>
              </a:buClr>
              <a:buSzPts val="1400"/>
              <a:buFont typeface="Open Sans"/>
              <a:buChar char="•"/>
              <a:defRPr sz="1867" b="0" i="0" u="none" strike="noStrike" cap="none">
                <a:solidFill>
                  <a:schemeClr val="dk1"/>
                </a:solidFill>
                <a:latin typeface="Open Sans"/>
                <a:ea typeface="Open Sans"/>
                <a:cs typeface="Open Sans"/>
                <a:sym typeface="Open Sans"/>
              </a:defRPr>
            </a:lvl6pPr>
            <a:lvl7pPr marL="4267093" marR="0" lvl="6" indent="-423323" algn="l" rtl="0">
              <a:lnSpc>
                <a:spcPct val="90000"/>
              </a:lnSpc>
              <a:spcBef>
                <a:spcPts val="533"/>
              </a:spcBef>
              <a:spcAft>
                <a:spcPts val="0"/>
              </a:spcAft>
              <a:buClr>
                <a:schemeClr val="dk1"/>
              </a:buClr>
              <a:buSzPts val="1400"/>
              <a:buFont typeface="Open Sans"/>
              <a:buChar char="•"/>
              <a:defRPr sz="1867" b="0" i="0" u="none" strike="noStrike" cap="none">
                <a:solidFill>
                  <a:schemeClr val="dk1"/>
                </a:solidFill>
                <a:latin typeface="Open Sans"/>
                <a:ea typeface="Open Sans"/>
                <a:cs typeface="Open Sans"/>
                <a:sym typeface="Open Sans"/>
              </a:defRPr>
            </a:lvl7pPr>
            <a:lvl8pPr marL="4876678" marR="0" lvl="7" indent="-423323" algn="l" rtl="0">
              <a:lnSpc>
                <a:spcPct val="90000"/>
              </a:lnSpc>
              <a:spcBef>
                <a:spcPts val="533"/>
              </a:spcBef>
              <a:spcAft>
                <a:spcPts val="0"/>
              </a:spcAft>
              <a:buClr>
                <a:schemeClr val="dk1"/>
              </a:buClr>
              <a:buSzPts val="1400"/>
              <a:buFont typeface="Open Sans"/>
              <a:buChar char="•"/>
              <a:defRPr sz="1867" b="0" i="0" u="none" strike="noStrike" cap="none">
                <a:solidFill>
                  <a:schemeClr val="dk1"/>
                </a:solidFill>
                <a:latin typeface="Open Sans"/>
                <a:ea typeface="Open Sans"/>
                <a:cs typeface="Open Sans"/>
                <a:sym typeface="Open Sans"/>
              </a:defRPr>
            </a:lvl8pPr>
            <a:lvl9pPr marL="5486263" marR="0" lvl="8" indent="-423323" algn="l" rtl="0">
              <a:lnSpc>
                <a:spcPct val="90000"/>
              </a:lnSpc>
              <a:spcBef>
                <a:spcPts val="533"/>
              </a:spcBef>
              <a:spcAft>
                <a:spcPts val="0"/>
              </a:spcAft>
              <a:buClr>
                <a:schemeClr val="dk1"/>
              </a:buClr>
              <a:buSzPts val="1400"/>
              <a:buFont typeface="Open Sans"/>
              <a:buChar char="•"/>
              <a:defRPr sz="1867" b="0" i="0" u="none" strike="noStrike" cap="none">
                <a:solidFill>
                  <a:schemeClr val="dk1"/>
                </a:solidFill>
                <a:latin typeface="Open Sans"/>
                <a:ea typeface="Open Sans"/>
                <a:cs typeface="Open Sans"/>
                <a:sym typeface="Open Sans"/>
              </a:defRPr>
            </a:lvl9pPr>
          </a:lstStyle>
          <a:p>
            <a:endParaRPr/>
          </a:p>
        </p:txBody>
      </p:sp>
      <p:sp>
        <p:nvSpPr>
          <p:cNvPr id="192" name="Google Shape;192;p33"/>
          <p:cNvSpPr txBox="1">
            <a:spLocks noGrp="1"/>
          </p:cNvSpPr>
          <p:nvPr>
            <p:ph type="title"/>
          </p:nvPr>
        </p:nvSpPr>
        <p:spPr>
          <a:xfrm>
            <a:off x="369600" y="344351"/>
            <a:ext cx="10881200" cy="526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5F8F"/>
              </a:buClr>
              <a:buSzPts val="2600"/>
              <a:buFont typeface="Open Sans"/>
              <a:buNone/>
              <a:defRPr sz="3467" b="1" i="0" u="none" strike="noStrike" cap="none">
                <a:solidFill>
                  <a:srgbClr val="005F8F"/>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93" name="Google Shape;193;p33"/>
          <p:cNvSpPr txBox="1">
            <a:spLocks noGrp="1"/>
          </p:cNvSpPr>
          <p:nvPr>
            <p:ph type="sldNum" idx="12"/>
          </p:nvPr>
        </p:nvSpPr>
        <p:spPr>
          <a:xfrm>
            <a:off x="11409045" y="6333133"/>
            <a:ext cx="731600" cy="524800"/>
          </a:xfrm>
          <a:prstGeom prst="rect">
            <a:avLst/>
          </a:prstGeom>
          <a:noFill/>
          <a:ln>
            <a:noFill/>
          </a:ln>
        </p:spPr>
        <p:txBody>
          <a:bodyPr spcFirstLastPara="1" wrap="square" lIns="68575" tIns="68575" rIns="68575" bIns="68575" anchor="t"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rgbClr val="005F8F"/>
                </a:solidFill>
                <a:latin typeface="Calibri"/>
                <a:ea typeface="Calibri"/>
                <a:cs typeface="Calibri"/>
                <a:sym typeface="Calibri"/>
              </a:defRPr>
            </a:lvl9pPr>
          </a:lstStyle>
          <a:p>
            <a:fld id="{00000000-1234-1234-1234-123412341234}" type="slidenum">
              <a:rPr lang="en-JM" smtClean="0"/>
              <a:pPr/>
              <a:t>‹#›</a:t>
            </a:fld>
            <a:endParaRPr lang="en-JM"/>
          </a:p>
        </p:txBody>
      </p:sp>
    </p:spTree>
    <p:extLst>
      <p:ext uri="{BB962C8B-B14F-4D97-AF65-F5344CB8AC3E}">
        <p14:creationId xmlns:p14="http://schemas.microsoft.com/office/powerpoint/2010/main" val="15749703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609600" y="274637"/>
            <a:ext cx="10972800" cy="1143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Open Sans"/>
              <a:buNone/>
              <a:defRPr sz="4267" b="1"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96" name="Google Shape;196;p34"/>
          <p:cNvSpPr txBox="1">
            <a:spLocks noGrp="1"/>
          </p:cNvSpPr>
          <p:nvPr>
            <p:ph type="body" idx="1"/>
          </p:nvPr>
        </p:nvSpPr>
        <p:spPr>
          <a:xfrm>
            <a:off x="609600" y="1600200"/>
            <a:ext cx="10972800" cy="4526000"/>
          </a:xfrm>
          <a:prstGeom prst="rect">
            <a:avLst/>
          </a:prstGeom>
          <a:noFill/>
          <a:ln>
            <a:noFill/>
          </a:ln>
        </p:spPr>
        <p:txBody>
          <a:bodyPr spcFirstLastPara="1" wrap="square" lIns="91425" tIns="91425" rIns="91425" bIns="91425" anchor="t" anchorCtr="0">
            <a:noAutofit/>
          </a:bodyPr>
          <a:lstStyle>
            <a:lvl1pPr marL="609585" marR="0" lvl="0" indent="-507987" algn="l" rtl="0">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Open Sans"/>
                <a:ea typeface="Open Sans"/>
                <a:cs typeface="Open Sans"/>
                <a:sym typeface="Open Sans"/>
              </a:defRPr>
            </a:lvl1pPr>
            <a:lvl2pPr marL="1219170" marR="0" lvl="1"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Open Sans"/>
                <a:ea typeface="Open Sans"/>
                <a:cs typeface="Open Sans"/>
                <a:sym typeface="Open Sans"/>
              </a:defRPr>
            </a:lvl2pPr>
            <a:lvl3pPr marL="1828754" marR="0" lvl="2"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Open Sans"/>
                <a:ea typeface="Open Sans"/>
                <a:cs typeface="Open Sans"/>
                <a:sym typeface="Open Sans"/>
              </a:defRPr>
            </a:lvl3pPr>
            <a:lvl4pPr marL="2438339" marR="0" lvl="3" indent="-440256" algn="l" rtl="0">
              <a:lnSpc>
                <a:spcPct val="100000"/>
              </a:lnSpc>
              <a:spcBef>
                <a:spcPts val="427"/>
              </a:spcBef>
              <a:spcAft>
                <a:spcPts val="0"/>
              </a:spcAft>
              <a:buClr>
                <a:schemeClr val="dk1"/>
              </a:buClr>
              <a:buSzPts val="1600"/>
              <a:buFont typeface="Arial"/>
              <a:buChar char="–"/>
              <a:defRPr sz="2133" b="0" i="0" u="none" strike="noStrike" cap="none">
                <a:solidFill>
                  <a:schemeClr val="dk1"/>
                </a:solidFill>
                <a:latin typeface="Open Sans"/>
                <a:ea typeface="Open Sans"/>
                <a:cs typeface="Open Sans"/>
                <a:sym typeface="Open Sans"/>
              </a:defRPr>
            </a:lvl4pPr>
            <a:lvl5pPr marL="3047924" marR="0" lvl="4" indent="-440256" algn="l" rtl="0">
              <a:lnSpc>
                <a:spcPct val="100000"/>
              </a:lnSpc>
              <a:spcBef>
                <a:spcPts val="427"/>
              </a:spcBef>
              <a:spcAft>
                <a:spcPts val="0"/>
              </a:spcAft>
              <a:buClr>
                <a:schemeClr val="dk1"/>
              </a:buClr>
              <a:buSzPts val="1600"/>
              <a:buFont typeface="Arial"/>
              <a:buChar char="»"/>
              <a:defRPr sz="2133" b="0" i="0" u="none" strike="noStrike" cap="none">
                <a:solidFill>
                  <a:schemeClr val="dk1"/>
                </a:solidFill>
                <a:latin typeface="Open Sans"/>
                <a:ea typeface="Open Sans"/>
                <a:cs typeface="Open Sans"/>
                <a:sym typeface="Open Sans"/>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97" name="Google Shape;197;p34"/>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Open Sans"/>
                <a:ea typeface="Open Sans"/>
                <a:cs typeface="Open Sans"/>
                <a:sym typeface="Open Sans"/>
              </a:defRPr>
            </a:lvl9pPr>
          </a:lstStyle>
          <a:p>
            <a:fld id="{00000000-1234-1234-1234-123412341234}" type="slidenum">
              <a:rPr lang="en-JM" smtClean="0"/>
              <a:pPr/>
              <a:t>‹#›</a:t>
            </a:fld>
            <a:endParaRPr lang="en-JM"/>
          </a:p>
        </p:txBody>
      </p:sp>
    </p:spTree>
    <p:extLst>
      <p:ext uri="{BB962C8B-B14F-4D97-AF65-F5344CB8AC3E}">
        <p14:creationId xmlns:p14="http://schemas.microsoft.com/office/powerpoint/2010/main" val="6976293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Content 1 1">
  <p:cSld name="Title and Content 1 1">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0" name="Google Shape;200;p3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01" name="Google Shape;201;p3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202" name="Google Shape;202;p3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203" name="Google Shape;203;p3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JM" smtClean="0"/>
              <a:pPr/>
              <a:t>‹#›</a:t>
            </a:fld>
            <a:endParaRPr lang="en-JM"/>
          </a:p>
        </p:txBody>
      </p:sp>
    </p:spTree>
    <p:extLst>
      <p:ext uri="{BB962C8B-B14F-4D97-AF65-F5344CB8AC3E}">
        <p14:creationId xmlns:p14="http://schemas.microsoft.com/office/powerpoint/2010/main" val="155877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49" name="Google Shape;49;p5"/>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extLst>
      <p:ext uri="{BB962C8B-B14F-4D97-AF65-F5344CB8AC3E}">
        <p14:creationId xmlns:p14="http://schemas.microsoft.com/office/powerpoint/2010/main" val="4249272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22" name="Google Shape;122;p10"/>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88998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sp>
        <p:nvSpPr>
          <p:cNvPr id="134" name="Google Shape;134;p12"/>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3175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151"/>
        <p:cNvGrpSpPr/>
        <p:nvPr/>
      </p:nvGrpSpPr>
      <p:grpSpPr>
        <a:xfrm>
          <a:off x="0" y="0"/>
          <a:ext cx="0" cy="0"/>
          <a:chOff x="0" y="0"/>
          <a:chExt cx="0" cy="0"/>
        </a:xfrm>
      </p:grpSpPr>
      <p:sp>
        <p:nvSpPr>
          <p:cNvPr id="152" name="Google Shape;152;p14"/>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4544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11/7/2023</a:t>
            </a:fld>
            <a:endParaRPr lang="en-US"/>
          </a:p>
        </p:txBody>
      </p:sp>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707706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11/7/2023</a:t>
            </a:fld>
            <a:endParaRPr lang="en-US"/>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50032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CC4A-FB50-995F-E0CD-2511F49040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2B488-0273-E37F-3754-C5BF0F57C7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FA15D-F26F-718E-0196-D9D6B4DC9909}"/>
              </a:ext>
            </a:extLst>
          </p:cNvPr>
          <p:cNvSpPr>
            <a:spLocks noGrp="1"/>
          </p:cNvSpPr>
          <p:nvPr>
            <p:ph type="dt" sz="half" idx="10"/>
          </p:nvPr>
        </p:nvSpPr>
        <p:spPr/>
        <p:txBody>
          <a:bodyPr/>
          <a:lstStyle/>
          <a:p>
            <a:fld id="{ECD571E3-F552-416D-9A63-D9556A56EB26}" type="datetimeFigureOut">
              <a:rPr lang="en-US" smtClean="0"/>
              <a:t>11/7/2023</a:t>
            </a:fld>
            <a:endParaRPr lang="en-US"/>
          </a:p>
        </p:txBody>
      </p:sp>
      <p:sp>
        <p:nvSpPr>
          <p:cNvPr id="5" name="Footer Placeholder 4">
            <a:extLst>
              <a:ext uri="{FF2B5EF4-FFF2-40B4-BE49-F238E27FC236}">
                <a16:creationId xmlns:a16="http://schemas.microsoft.com/office/drawing/2014/main" id="{F5D49FA0-3895-8C89-EF8A-A2ED0609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DB2FC-D4F5-38A8-D254-F950A4915958}"/>
              </a:ext>
            </a:extLst>
          </p:cNvPr>
          <p:cNvSpPr>
            <a:spLocks noGrp="1"/>
          </p:cNvSpPr>
          <p:nvPr>
            <p:ph type="sldNum" sz="quarter" idx="12"/>
          </p:nvPr>
        </p:nvSpPr>
        <p:spPr/>
        <p:txBody>
          <a:bodyPr/>
          <a:lstStyle/>
          <a:p>
            <a:fld id="{1A061E5A-2367-4931-9174-E71FB2E97B2C}" type="slidenum">
              <a:rPr lang="en-US" smtClean="0"/>
              <a:t>‹#›</a:t>
            </a:fld>
            <a:endParaRPr lang="en-US"/>
          </a:p>
        </p:txBody>
      </p:sp>
    </p:spTree>
    <p:extLst>
      <p:ext uri="{BB962C8B-B14F-4D97-AF65-F5344CB8AC3E}">
        <p14:creationId xmlns:p14="http://schemas.microsoft.com/office/powerpoint/2010/main" val="3397879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err="1"/>
              <a:t>mn.gov</a:t>
            </a:r>
            <a:r>
              <a:rPr lang="en-US"/>
              <a:t>/deed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54933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886129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11/7/2023</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21292869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866068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875561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550150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68593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80977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11/7/2023</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896650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11/7/2023</a:t>
            </a:fld>
            <a:endParaRPr lang="en-US"/>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219790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6BC1-AF87-88E0-24B9-CED74F281B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4254C7-ACA4-A0B7-2332-0BCC3766A6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8E759-5C67-214A-4923-E1480CD75C63}"/>
              </a:ext>
            </a:extLst>
          </p:cNvPr>
          <p:cNvSpPr>
            <a:spLocks noGrp="1"/>
          </p:cNvSpPr>
          <p:nvPr>
            <p:ph type="dt" sz="half" idx="10"/>
          </p:nvPr>
        </p:nvSpPr>
        <p:spPr/>
        <p:txBody>
          <a:bodyPr/>
          <a:lstStyle/>
          <a:p>
            <a:fld id="{ECD571E3-F552-416D-9A63-D9556A56EB26}" type="datetimeFigureOut">
              <a:rPr lang="en-US" smtClean="0"/>
              <a:t>11/7/2023</a:t>
            </a:fld>
            <a:endParaRPr lang="en-US"/>
          </a:p>
        </p:txBody>
      </p:sp>
      <p:sp>
        <p:nvSpPr>
          <p:cNvPr id="5" name="Footer Placeholder 4">
            <a:extLst>
              <a:ext uri="{FF2B5EF4-FFF2-40B4-BE49-F238E27FC236}">
                <a16:creationId xmlns:a16="http://schemas.microsoft.com/office/drawing/2014/main" id="{9CEEC040-6696-4B7D-7714-54F6CF6A1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104F0-61CA-1E62-4A1A-87C3DDB80535}"/>
              </a:ext>
            </a:extLst>
          </p:cNvPr>
          <p:cNvSpPr>
            <a:spLocks noGrp="1"/>
          </p:cNvSpPr>
          <p:nvPr>
            <p:ph type="sldNum" sz="quarter" idx="12"/>
          </p:nvPr>
        </p:nvSpPr>
        <p:spPr/>
        <p:txBody>
          <a:bodyPr/>
          <a:lstStyle/>
          <a:p>
            <a:fld id="{1A061E5A-2367-4931-9174-E71FB2E97B2C}" type="slidenum">
              <a:rPr lang="en-US" smtClean="0"/>
              <a:t>‹#›</a:t>
            </a:fld>
            <a:endParaRPr lang="en-US"/>
          </a:p>
        </p:txBody>
      </p:sp>
    </p:spTree>
    <p:extLst>
      <p:ext uri="{BB962C8B-B14F-4D97-AF65-F5344CB8AC3E}">
        <p14:creationId xmlns:p14="http://schemas.microsoft.com/office/powerpoint/2010/main" val="3973099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729556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11/7/2023</a:t>
            </a:fld>
            <a:endParaRPr lang="en-US"/>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574962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11/7/2023</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2034157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11/7/2023</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2068060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65736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661104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905919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134746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54398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25184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7AB2-610D-23D8-B9AD-9551ACA286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6254EE-4FF7-0652-AE9C-831E90F9BF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F5453-69DC-F9B5-AD83-DA6E3900C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5E2C4-F17F-37F7-8675-6A4A2E7FAF9B}"/>
              </a:ext>
            </a:extLst>
          </p:cNvPr>
          <p:cNvSpPr>
            <a:spLocks noGrp="1"/>
          </p:cNvSpPr>
          <p:nvPr>
            <p:ph type="dt" sz="half" idx="10"/>
          </p:nvPr>
        </p:nvSpPr>
        <p:spPr/>
        <p:txBody>
          <a:bodyPr/>
          <a:lstStyle/>
          <a:p>
            <a:fld id="{ECD571E3-F552-416D-9A63-D9556A56EB26}" type="datetimeFigureOut">
              <a:rPr lang="en-US" smtClean="0"/>
              <a:t>11/7/2023</a:t>
            </a:fld>
            <a:endParaRPr lang="en-US"/>
          </a:p>
        </p:txBody>
      </p:sp>
      <p:sp>
        <p:nvSpPr>
          <p:cNvPr id="6" name="Footer Placeholder 5">
            <a:extLst>
              <a:ext uri="{FF2B5EF4-FFF2-40B4-BE49-F238E27FC236}">
                <a16:creationId xmlns:a16="http://schemas.microsoft.com/office/drawing/2014/main" id="{734A1E23-9940-AF6D-8EA1-6CD6652D9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8F128-4FA5-E7C6-2A05-C57BE69A1B2B}"/>
              </a:ext>
            </a:extLst>
          </p:cNvPr>
          <p:cNvSpPr>
            <a:spLocks noGrp="1"/>
          </p:cNvSpPr>
          <p:nvPr>
            <p:ph type="sldNum" sz="quarter" idx="12"/>
          </p:nvPr>
        </p:nvSpPr>
        <p:spPr/>
        <p:txBody>
          <a:bodyPr/>
          <a:lstStyle/>
          <a:p>
            <a:fld id="{1A061E5A-2367-4931-9174-E71FB2E97B2C}" type="slidenum">
              <a:rPr lang="en-US" smtClean="0"/>
              <a:t>‹#›</a:t>
            </a:fld>
            <a:endParaRPr lang="en-US"/>
          </a:p>
        </p:txBody>
      </p:sp>
    </p:spTree>
    <p:extLst>
      <p:ext uri="{BB962C8B-B14F-4D97-AF65-F5344CB8AC3E}">
        <p14:creationId xmlns:p14="http://schemas.microsoft.com/office/powerpoint/2010/main" val="16662666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s (5-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24522" y="1570762"/>
            <a:ext cx="1871026" cy="1739767"/>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24522" y="4014549"/>
            <a:ext cx="2094843"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8" name="Picture Placeholder 3">
            <a:extLst>
              <a:ext uri="{FF2B5EF4-FFF2-40B4-BE49-F238E27FC236}">
                <a16:creationId xmlns:a16="http://schemas.microsoft.com/office/drawing/2014/main" id="{F0642A70-108A-43A8-946C-4CBA344AEFED}"/>
              </a:ext>
            </a:extLst>
          </p:cNvPr>
          <p:cNvSpPr>
            <a:spLocks noGrp="1"/>
          </p:cNvSpPr>
          <p:nvPr>
            <p:ph type="pic" sz="quarter" idx="16" hasCustomPrompt="1"/>
          </p:nvPr>
        </p:nvSpPr>
        <p:spPr bwMode="gray">
          <a:xfrm>
            <a:off x="2661124" y="1570762"/>
            <a:ext cx="1871026" cy="1739767"/>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0" name="Text Placeholder 4">
            <a:extLst>
              <a:ext uri="{FF2B5EF4-FFF2-40B4-BE49-F238E27FC236}">
                <a16:creationId xmlns:a16="http://schemas.microsoft.com/office/drawing/2014/main" id="{C6828DE0-0DE0-42E7-840A-3F11FD80A916}"/>
              </a:ext>
            </a:extLst>
          </p:cNvPr>
          <p:cNvSpPr>
            <a:spLocks noGrp="1"/>
          </p:cNvSpPr>
          <p:nvPr>
            <p:ph type="body" sz="quarter" idx="17" hasCustomPrompt="1"/>
          </p:nvPr>
        </p:nvSpPr>
        <p:spPr bwMode="black">
          <a:xfrm>
            <a:off x="2661124" y="4014549"/>
            <a:ext cx="2094843"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3" name="Picture Placeholder 3">
            <a:extLst>
              <a:ext uri="{FF2B5EF4-FFF2-40B4-BE49-F238E27FC236}">
                <a16:creationId xmlns:a16="http://schemas.microsoft.com/office/drawing/2014/main" id="{4C8CD3DD-D69A-4EBA-903E-5DBB0E545C39}"/>
              </a:ext>
            </a:extLst>
          </p:cNvPr>
          <p:cNvSpPr>
            <a:spLocks noGrp="1"/>
          </p:cNvSpPr>
          <p:nvPr>
            <p:ph type="pic" sz="quarter" idx="18" hasCustomPrompt="1"/>
          </p:nvPr>
        </p:nvSpPr>
        <p:spPr bwMode="gray">
          <a:xfrm>
            <a:off x="5123247" y="1548570"/>
            <a:ext cx="1871026" cy="1739767"/>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4" name="Text Placeholder 4">
            <a:extLst>
              <a:ext uri="{FF2B5EF4-FFF2-40B4-BE49-F238E27FC236}">
                <a16:creationId xmlns:a16="http://schemas.microsoft.com/office/drawing/2014/main" id="{2CA03A54-3503-4543-B45E-069AA6B94C75}"/>
              </a:ext>
            </a:extLst>
          </p:cNvPr>
          <p:cNvSpPr>
            <a:spLocks noGrp="1"/>
          </p:cNvSpPr>
          <p:nvPr>
            <p:ph type="body" sz="quarter" idx="19" hasCustomPrompt="1"/>
          </p:nvPr>
        </p:nvSpPr>
        <p:spPr bwMode="black">
          <a:xfrm>
            <a:off x="5123247" y="3992357"/>
            <a:ext cx="2094843"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5" name="Picture Placeholder 3">
            <a:extLst>
              <a:ext uri="{FF2B5EF4-FFF2-40B4-BE49-F238E27FC236}">
                <a16:creationId xmlns:a16="http://schemas.microsoft.com/office/drawing/2014/main" id="{F664C753-B151-42EA-A925-6B51B948F19E}"/>
              </a:ext>
            </a:extLst>
          </p:cNvPr>
          <p:cNvSpPr>
            <a:spLocks noGrp="1"/>
          </p:cNvSpPr>
          <p:nvPr>
            <p:ph type="pic" sz="quarter" idx="20" hasCustomPrompt="1"/>
          </p:nvPr>
        </p:nvSpPr>
        <p:spPr bwMode="gray">
          <a:xfrm>
            <a:off x="7585181" y="1570762"/>
            <a:ext cx="1871026" cy="1739767"/>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6" name="Text Placeholder 4">
            <a:extLst>
              <a:ext uri="{FF2B5EF4-FFF2-40B4-BE49-F238E27FC236}">
                <a16:creationId xmlns:a16="http://schemas.microsoft.com/office/drawing/2014/main" id="{942FB187-44C1-4801-9195-F116EA733BA0}"/>
              </a:ext>
            </a:extLst>
          </p:cNvPr>
          <p:cNvSpPr>
            <a:spLocks noGrp="1"/>
          </p:cNvSpPr>
          <p:nvPr>
            <p:ph type="body" sz="quarter" idx="21" hasCustomPrompt="1"/>
          </p:nvPr>
        </p:nvSpPr>
        <p:spPr bwMode="black">
          <a:xfrm>
            <a:off x="7585181" y="4014549"/>
            <a:ext cx="2094843"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7" name="Picture Placeholder 3">
            <a:extLst>
              <a:ext uri="{FF2B5EF4-FFF2-40B4-BE49-F238E27FC236}">
                <a16:creationId xmlns:a16="http://schemas.microsoft.com/office/drawing/2014/main" id="{C043E2F3-C904-4087-9305-1E73B0D90ADD}"/>
              </a:ext>
            </a:extLst>
          </p:cNvPr>
          <p:cNvSpPr>
            <a:spLocks noGrp="1"/>
          </p:cNvSpPr>
          <p:nvPr>
            <p:ph type="pic" sz="quarter" idx="22" hasCustomPrompt="1"/>
          </p:nvPr>
        </p:nvSpPr>
        <p:spPr bwMode="gray">
          <a:xfrm>
            <a:off x="9972635" y="1570762"/>
            <a:ext cx="1871026" cy="1739767"/>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8" name="Text Placeholder 4">
            <a:extLst>
              <a:ext uri="{FF2B5EF4-FFF2-40B4-BE49-F238E27FC236}">
                <a16:creationId xmlns:a16="http://schemas.microsoft.com/office/drawing/2014/main" id="{69644C1F-5E4E-4F23-AEE9-528E963993BC}"/>
              </a:ext>
            </a:extLst>
          </p:cNvPr>
          <p:cNvSpPr>
            <a:spLocks noGrp="1"/>
          </p:cNvSpPr>
          <p:nvPr>
            <p:ph type="body" sz="quarter" idx="23" hasCustomPrompt="1"/>
          </p:nvPr>
        </p:nvSpPr>
        <p:spPr bwMode="black">
          <a:xfrm>
            <a:off x="9972635" y="4014549"/>
            <a:ext cx="2094843"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Tree>
    <p:extLst>
      <p:ext uri="{BB962C8B-B14F-4D97-AF65-F5344CB8AC3E}">
        <p14:creationId xmlns:p14="http://schemas.microsoft.com/office/powerpoint/2010/main" val="1434669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582418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text up">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16" name="Text Placeholder 4">
            <a:extLst>
              <a:ext uri="{FF2B5EF4-FFF2-40B4-BE49-F238E27FC236}">
                <a16:creationId xmlns:a16="http://schemas.microsoft.com/office/drawing/2014/main" id="{F8895D93-9D29-4854-9E40-AACE9A093DFE}"/>
              </a:ext>
            </a:extLst>
          </p:cNvPr>
          <p:cNvSpPr>
            <a:spLocks noGrp="1"/>
          </p:cNvSpPr>
          <p:nvPr>
            <p:ph type="body" sz="quarter" idx="20" hasCustomPrompt="1"/>
          </p:nvPr>
        </p:nvSpPr>
        <p:spPr bwMode="black">
          <a:xfrm>
            <a:off x="1473242" y="1909030"/>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0" name="Text Placeholder 6">
            <a:extLst>
              <a:ext uri="{FF2B5EF4-FFF2-40B4-BE49-F238E27FC236}">
                <a16:creationId xmlns:a16="http://schemas.microsoft.com/office/drawing/2014/main" id="{98F180E6-C43A-4904-87FA-47D2177E543A}"/>
              </a:ext>
            </a:extLst>
          </p:cNvPr>
          <p:cNvSpPr>
            <a:spLocks noGrp="1"/>
          </p:cNvSpPr>
          <p:nvPr>
            <p:ph type="body" sz="quarter" idx="21" hasCustomPrompt="1"/>
          </p:nvPr>
        </p:nvSpPr>
        <p:spPr bwMode="black">
          <a:xfrm>
            <a:off x="4712235" y="1909031"/>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1" name="Text Placeholder 8">
            <a:extLst>
              <a:ext uri="{FF2B5EF4-FFF2-40B4-BE49-F238E27FC236}">
                <a16:creationId xmlns:a16="http://schemas.microsoft.com/office/drawing/2014/main" id="{4A618E48-815F-453B-A539-23637FCD7090}"/>
              </a:ext>
            </a:extLst>
          </p:cNvPr>
          <p:cNvSpPr>
            <a:spLocks noGrp="1"/>
          </p:cNvSpPr>
          <p:nvPr>
            <p:ph type="body" sz="quarter" idx="22" hasCustomPrompt="1"/>
          </p:nvPr>
        </p:nvSpPr>
        <p:spPr bwMode="black">
          <a:xfrm>
            <a:off x="7949636" y="1909031"/>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Tree>
    <p:extLst>
      <p:ext uri="{BB962C8B-B14F-4D97-AF65-F5344CB8AC3E}">
        <p14:creationId xmlns:p14="http://schemas.microsoft.com/office/powerpoint/2010/main" val="1239811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ext up">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6" name="Text Placeholder 4">
            <a:extLst>
              <a:ext uri="{FF2B5EF4-FFF2-40B4-BE49-F238E27FC236}">
                <a16:creationId xmlns:a16="http://schemas.microsoft.com/office/drawing/2014/main" id="{F8895D93-9D29-4854-9E40-AACE9A093DFE}"/>
              </a:ext>
            </a:extLst>
          </p:cNvPr>
          <p:cNvSpPr>
            <a:spLocks noGrp="1"/>
          </p:cNvSpPr>
          <p:nvPr>
            <p:ph type="body" sz="quarter" idx="20" hasCustomPrompt="1"/>
          </p:nvPr>
        </p:nvSpPr>
        <p:spPr bwMode="black">
          <a:xfrm>
            <a:off x="551058" y="1666485"/>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0" name="Text Placeholder 6">
            <a:extLst>
              <a:ext uri="{FF2B5EF4-FFF2-40B4-BE49-F238E27FC236}">
                <a16:creationId xmlns:a16="http://schemas.microsoft.com/office/drawing/2014/main" id="{98F180E6-C43A-4904-87FA-47D2177E543A}"/>
              </a:ext>
            </a:extLst>
          </p:cNvPr>
          <p:cNvSpPr>
            <a:spLocks noGrp="1"/>
          </p:cNvSpPr>
          <p:nvPr>
            <p:ph type="body" sz="quarter" idx="21" hasCustomPrompt="1"/>
          </p:nvPr>
        </p:nvSpPr>
        <p:spPr bwMode="black">
          <a:xfrm>
            <a:off x="3412592" y="1666486"/>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1" name="Text Placeholder 8">
            <a:extLst>
              <a:ext uri="{FF2B5EF4-FFF2-40B4-BE49-F238E27FC236}">
                <a16:creationId xmlns:a16="http://schemas.microsoft.com/office/drawing/2014/main" id="{4A618E48-815F-453B-A539-23637FCD7090}"/>
              </a:ext>
            </a:extLst>
          </p:cNvPr>
          <p:cNvSpPr>
            <a:spLocks noGrp="1"/>
          </p:cNvSpPr>
          <p:nvPr>
            <p:ph type="body" sz="quarter" idx="22" hasCustomPrompt="1"/>
          </p:nvPr>
        </p:nvSpPr>
        <p:spPr bwMode="black">
          <a:xfrm>
            <a:off x="6274126" y="1661454"/>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2" name="Text Placeholder 8">
            <a:extLst>
              <a:ext uri="{FF2B5EF4-FFF2-40B4-BE49-F238E27FC236}">
                <a16:creationId xmlns:a16="http://schemas.microsoft.com/office/drawing/2014/main" id="{4734920D-7C67-4104-BB56-499EA43E2A9B}"/>
              </a:ext>
            </a:extLst>
          </p:cNvPr>
          <p:cNvSpPr>
            <a:spLocks noGrp="1"/>
          </p:cNvSpPr>
          <p:nvPr>
            <p:ph type="body" sz="quarter" idx="23" hasCustomPrompt="1"/>
          </p:nvPr>
        </p:nvSpPr>
        <p:spPr bwMode="black">
          <a:xfrm>
            <a:off x="9220874" y="1661454"/>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7" name="Text Placeholder 4"/>
          <p:cNvSpPr>
            <a:spLocks noGrp="1"/>
          </p:cNvSpPr>
          <p:nvPr>
            <p:ph type="body" sz="quarter" idx="15" hasCustomPrompt="1"/>
          </p:nvPr>
        </p:nvSpPr>
        <p:spPr bwMode="black">
          <a:xfrm>
            <a:off x="551058"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1" name="Text Placeholder 6"/>
          <p:cNvSpPr>
            <a:spLocks noGrp="1"/>
          </p:cNvSpPr>
          <p:nvPr>
            <p:ph type="body" sz="quarter" idx="17" hasCustomPrompt="1"/>
          </p:nvPr>
        </p:nvSpPr>
        <p:spPr bwMode="black">
          <a:xfrm>
            <a:off x="3412592" y="4345146"/>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3" name="Text Placeholder 8"/>
          <p:cNvSpPr>
            <a:spLocks noGrp="1"/>
          </p:cNvSpPr>
          <p:nvPr>
            <p:ph type="body" sz="quarter" idx="19" hasCustomPrompt="1"/>
          </p:nvPr>
        </p:nvSpPr>
        <p:spPr bwMode="black">
          <a:xfrm>
            <a:off x="6324600" y="4345146"/>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3" name="Text Placeholder 8">
            <a:extLst>
              <a:ext uri="{FF2B5EF4-FFF2-40B4-BE49-F238E27FC236}">
                <a16:creationId xmlns:a16="http://schemas.microsoft.com/office/drawing/2014/main" id="{D1B07A22-EFE7-46D8-B393-4B818243F492}"/>
              </a:ext>
            </a:extLst>
          </p:cNvPr>
          <p:cNvSpPr>
            <a:spLocks noGrp="1"/>
          </p:cNvSpPr>
          <p:nvPr>
            <p:ph type="body" sz="quarter" idx="24" hasCustomPrompt="1"/>
          </p:nvPr>
        </p:nvSpPr>
        <p:spPr bwMode="black">
          <a:xfrm>
            <a:off x="9220873" y="4345146"/>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434330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911270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992261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16057633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446813019"/>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3669106960"/>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79570674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D6D4-88CE-09E9-1099-0910BAE6CF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7AEA8-A591-C4BD-A4BC-19A526E66D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F8946F-D198-6CAC-A65D-4D5AB594E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F8C7C-82A9-58B6-1940-FF816401C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C7C8B0-1D32-851D-4AF3-5F68E0D613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C693D6-5C44-E2AF-83F7-8150FA0D87F9}"/>
              </a:ext>
            </a:extLst>
          </p:cNvPr>
          <p:cNvSpPr>
            <a:spLocks noGrp="1"/>
          </p:cNvSpPr>
          <p:nvPr>
            <p:ph type="dt" sz="half" idx="10"/>
          </p:nvPr>
        </p:nvSpPr>
        <p:spPr/>
        <p:txBody>
          <a:bodyPr/>
          <a:lstStyle/>
          <a:p>
            <a:fld id="{ECD571E3-F552-416D-9A63-D9556A56EB26}" type="datetimeFigureOut">
              <a:rPr lang="en-US" smtClean="0"/>
              <a:t>11/7/2023</a:t>
            </a:fld>
            <a:endParaRPr lang="en-US"/>
          </a:p>
        </p:txBody>
      </p:sp>
      <p:sp>
        <p:nvSpPr>
          <p:cNvPr id="8" name="Footer Placeholder 7">
            <a:extLst>
              <a:ext uri="{FF2B5EF4-FFF2-40B4-BE49-F238E27FC236}">
                <a16:creationId xmlns:a16="http://schemas.microsoft.com/office/drawing/2014/main" id="{B34ED404-691D-BBAE-A53C-41362D41B1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49C131-67F9-CD63-5A68-42221046BEC3}"/>
              </a:ext>
            </a:extLst>
          </p:cNvPr>
          <p:cNvSpPr>
            <a:spLocks noGrp="1"/>
          </p:cNvSpPr>
          <p:nvPr>
            <p:ph type="sldNum" sz="quarter" idx="12"/>
          </p:nvPr>
        </p:nvSpPr>
        <p:spPr/>
        <p:txBody>
          <a:bodyPr/>
          <a:lstStyle/>
          <a:p>
            <a:fld id="{1A061E5A-2367-4931-9174-E71FB2E97B2C}" type="slidenum">
              <a:rPr lang="en-US" smtClean="0"/>
              <a:t>‹#›</a:t>
            </a:fld>
            <a:endParaRPr lang="en-US"/>
          </a:p>
        </p:txBody>
      </p:sp>
    </p:spTree>
    <p:extLst>
      <p:ext uri="{BB962C8B-B14F-4D97-AF65-F5344CB8AC3E}">
        <p14:creationId xmlns:p14="http://schemas.microsoft.com/office/powerpoint/2010/main" val="1931772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2636244660"/>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11/7/2023</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817346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454064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485298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578425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744196616"/>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299138865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11/7/2023</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382212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81378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89569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C2EF-E8D6-5224-BF68-F7C3BAF4EE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BEF61C-29A5-C091-26EB-15E8EC2B4412}"/>
              </a:ext>
            </a:extLst>
          </p:cNvPr>
          <p:cNvSpPr>
            <a:spLocks noGrp="1"/>
          </p:cNvSpPr>
          <p:nvPr>
            <p:ph type="dt" sz="half" idx="10"/>
          </p:nvPr>
        </p:nvSpPr>
        <p:spPr/>
        <p:txBody>
          <a:bodyPr/>
          <a:lstStyle/>
          <a:p>
            <a:fld id="{ECD571E3-F552-416D-9A63-D9556A56EB26}" type="datetimeFigureOut">
              <a:rPr lang="en-US" smtClean="0"/>
              <a:t>11/7/2023</a:t>
            </a:fld>
            <a:endParaRPr lang="en-US"/>
          </a:p>
        </p:txBody>
      </p:sp>
      <p:sp>
        <p:nvSpPr>
          <p:cNvPr id="4" name="Footer Placeholder 3">
            <a:extLst>
              <a:ext uri="{FF2B5EF4-FFF2-40B4-BE49-F238E27FC236}">
                <a16:creationId xmlns:a16="http://schemas.microsoft.com/office/drawing/2014/main" id="{CA4B82F4-7255-4816-8BA2-214D86D302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1FC0EA-1DCA-3033-54C7-1EAB86E68D73}"/>
              </a:ext>
            </a:extLst>
          </p:cNvPr>
          <p:cNvSpPr>
            <a:spLocks noGrp="1"/>
          </p:cNvSpPr>
          <p:nvPr>
            <p:ph type="sldNum" sz="quarter" idx="12"/>
          </p:nvPr>
        </p:nvSpPr>
        <p:spPr/>
        <p:txBody>
          <a:bodyPr/>
          <a:lstStyle/>
          <a:p>
            <a:fld id="{1A061E5A-2367-4931-9174-E71FB2E97B2C}" type="slidenum">
              <a:rPr lang="en-US" smtClean="0"/>
              <a:t>‹#›</a:t>
            </a:fld>
            <a:endParaRPr lang="en-US"/>
          </a:p>
        </p:txBody>
      </p:sp>
    </p:spTree>
    <p:extLst>
      <p:ext uri="{BB962C8B-B14F-4D97-AF65-F5344CB8AC3E}">
        <p14:creationId xmlns:p14="http://schemas.microsoft.com/office/powerpoint/2010/main" val="4190586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11/7/2023</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9912287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11/7/2023</a:t>
            </a:fld>
            <a:endParaRPr lang="en-US"/>
          </a:p>
        </p:txBody>
      </p:sp>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032529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11/7/2023</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29966868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11/7/2023</a:t>
            </a:fld>
            <a:endParaRPr lang="en-US"/>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6991076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1366007"/>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0381899"/>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1228574481"/>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1214516336"/>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2333339963"/>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11/7/2023</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62741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E5EA84-336E-82B0-FBBE-2B2152040CCC}"/>
              </a:ext>
            </a:extLst>
          </p:cNvPr>
          <p:cNvSpPr>
            <a:spLocks noGrp="1"/>
          </p:cNvSpPr>
          <p:nvPr>
            <p:ph type="dt" sz="half" idx="10"/>
          </p:nvPr>
        </p:nvSpPr>
        <p:spPr/>
        <p:txBody>
          <a:bodyPr/>
          <a:lstStyle/>
          <a:p>
            <a:fld id="{ECD571E3-F552-416D-9A63-D9556A56EB26}" type="datetimeFigureOut">
              <a:rPr lang="en-US" smtClean="0"/>
              <a:t>11/7/2023</a:t>
            </a:fld>
            <a:endParaRPr lang="en-US"/>
          </a:p>
        </p:txBody>
      </p:sp>
      <p:sp>
        <p:nvSpPr>
          <p:cNvPr id="3" name="Footer Placeholder 2">
            <a:extLst>
              <a:ext uri="{FF2B5EF4-FFF2-40B4-BE49-F238E27FC236}">
                <a16:creationId xmlns:a16="http://schemas.microsoft.com/office/drawing/2014/main" id="{B06579C4-80A5-52E2-EEC4-88D18EE94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3E8713-26BF-F6F6-F794-D82D7EE68ECD}"/>
              </a:ext>
            </a:extLst>
          </p:cNvPr>
          <p:cNvSpPr>
            <a:spLocks noGrp="1"/>
          </p:cNvSpPr>
          <p:nvPr>
            <p:ph type="sldNum" sz="quarter" idx="12"/>
          </p:nvPr>
        </p:nvSpPr>
        <p:spPr/>
        <p:txBody>
          <a:bodyPr/>
          <a:lstStyle/>
          <a:p>
            <a:fld id="{1A061E5A-2367-4931-9174-E71FB2E97B2C}" type="slidenum">
              <a:rPr lang="en-US" smtClean="0"/>
              <a:t>‹#›</a:t>
            </a:fld>
            <a:endParaRPr lang="en-US"/>
          </a:p>
        </p:txBody>
      </p:sp>
    </p:spTree>
    <p:extLst>
      <p:ext uri="{BB962C8B-B14F-4D97-AF65-F5344CB8AC3E}">
        <p14:creationId xmlns:p14="http://schemas.microsoft.com/office/powerpoint/2010/main" val="12689735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1638632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11/7/2023</a:t>
            </a:fld>
            <a:endParaRPr lang="en-US"/>
          </a:p>
        </p:txBody>
      </p:sp>
      <p:sp>
        <p:nvSpPr>
          <p:cNvPr id="5" name="Footer Placeholder 5"/>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6"/>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62066134"/>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11/7/2023</a:t>
            </a:fld>
            <a:endParaRPr lang="en-US"/>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1071900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11/7/2023</a:t>
            </a:fld>
            <a:endParaRPr lang="en-US"/>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1420089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14388" y="474951"/>
            <a:ext cx="10763224" cy="692497"/>
          </a:xfrm>
          <a:prstGeom prst="rect">
            <a:avLst/>
          </a:prstGeom>
        </p:spPr>
        <p:txBody>
          <a:bodyPr wrap="square" lIns="0" tIns="0" rIns="0" bIns="0">
            <a:spAutoFit/>
          </a:bodyPr>
          <a:lstStyle>
            <a:lvl1pPr>
              <a:defRPr b="0" i="0">
                <a:solidFill>
                  <a:schemeClr val="tx1"/>
                </a:solidFill>
              </a:defRPr>
            </a:lvl1pPr>
          </a:lstStyle>
          <a:p>
            <a:endParaRPr dirty="0"/>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181657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19187" y="2612967"/>
            <a:ext cx="10153625" cy="472117"/>
          </a:xfrm>
        </p:spPr>
        <p:txBody>
          <a:bodyPr lIns="0" tIns="0" rIns="0" bIns="0"/>
          <a:lstStyle>
            <a:lvl1pPr>
              <a:defRPr sz="3068" b="0" i="0">
                <a:solidFill>
                  <a:srgbClr val="005693"/>
                </a:solidFill>
                <a:latin typeface="Helvetica"/>
                <a:cs typeface="Helvetica"/>
              </a:defRPr>
            </a:lvl1pPr>
          </a:lstStyle>
          <a:p>
            <a:endParaRPr/>
          </a:p>
        </p:txBody>
      </p:sp>
      <p:sp>
        <p:nvSpPr>
          <p:cNvPr id="3" name="Holder 3"/>
          <p:cNvSpPr>
            <a:spLocks noGrp="1"/>
          </p:cNvSpPr>
          <p:nvPr>
            <p:ph type="body" idx="1"/>
          </p:nvPr>
        </p:nvSpPr>
        <p:spPr>
          <a:xfrm>
            <a:off x="2156212" y="1904913"/>
            <a:ext cx="7879577" cy="377667"/>
          </a:xfrm>
        </p:spPr>
        <p:txBody>
          <a:bodyPr lIns="0" tIns="0" rIns="0" bIns="0"/>
          <a:lstStyle>
            <a:lvl1pPr>
              <a:defRPr sz="2454" b="1" i="0">
                <a:solidFill>
                  <a:srgbClr val="33973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7B74C7E-F3D6-405A-9B5B-B1BC06076C48}" type="datetimeFigureOut">
              <a:rPr lang="en-US" smtClean="0"/>
              <a:t>11/7/2023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33029358-455F-4E3E-BF81-2A355B9F8C01}" type="slidenum">
              <a:rPr lang="en-US" smtClean="0"/>
              <a:t>‹#›</a:t>
            </a:fld>
            <a:endParaRPr lang="en-US"/>
          </a:p>
        </p:txBody>
      </p:sp>
    </p:spTree>
    <p:extLst>
      <p:ext uri="{BB962C8B-B14F-4D97-AF65-F5344CB8AC3E}">
        <p14:creationId xmlns:p14="http://schemas.microsoft.com/office/powerpoint/2010/main" val="36809563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BFE16F-631F-B896-F74F-59FE06C2CFC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pic>
        <p:nvPicPr>
          <p:cNvPr id="7" name="Picture 6" descr="Minnesota Governor's Workforce Development Board">
            <a:extLst>
              <a:ext uri="{FF2B5EF4-FFF2-40B4-BE49-F238E27FC236}">
                <a16:creationId xmlns:a16="http://schemas.microsoft.com/office/drawing/2014/main" id="{35946A0E-7B37-8FE9-B9C4-C54255D2A7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36950" y="846348"/>
            <a:ext cx="5118100" cy="1231900"/>
          </a:xfrm>
          <a:prstGeom prst="rect">
            <a:avLst/>
          </a:prstGeom>
        </p:spPr>
      </p:pic>
      <p:sp>
        <p:nvSpPr>
          <p:cNvPr id="2" name="Date Placeholder 5">
            <a:extLst>
              <a:ext uri="{FF2B5EF4-FFF2-40B4-BE49-F238E27FC236}">
                <a16:creationId xmlns:a16="http://schemas.microsoft.com/office/drawing/2014/main" id="{52F2A57F-0E71-9498-3781-91F500205D79}"/>
              </a:ext>
            </a:extLst>
          </p:cNvPr>
          <p:cNvSpPr>
            <a:spLocks noGrp="1"/>
          </p:cNvSpPr>
          <p:nvPr>
            <p:ph type="dt" sz="half" idx="15"/>
          </p:nvPr>
        </p:nvSpPr>
        <p:spPr bwMode="black">
          <a:xfrm>
            <a:off x="279753" y="6356350"/>
            <a:ext cx="1358590" cy="365125"/>
          </a:xfrm>
        </p:spPr>
        <p:txBody>
          <a:bodyPr/>
          <a:lstStyle/>
          <a:p>
            <a:fld id="{D7ED242C-24FB-43A0-BCB6-43756FC812F6}" type="datetime1">
              <a:rPr lang="en-US" smtClean="0"/>
              <a:t>11/7/2023</a:t>
            </a:fld>
            <a:endParaRPr lang="en-US"/>
          </a:p>
        </p:txBody>
      </p:sp>
      <p:sp>
        <p:nvSpPr>
          <p:cNvPr id="4" name="Footer Placeholder 6">
            <a:extLst>
              <a:ext uri="{FF2B5EF4-FFF2-40B4-BE49-F238E27FC236}">
                <a16:creationId xmlns:a16="http://schemas.microsoft.com/office/drawing/2014/main" id="{B3CF57A9-4417-E5FA-77C8-AE647BDBF8F8}"/>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2499992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Logo)">
    <p:bg bwMode="gray">
      <p:bgPr>
        <a:solidFill>
          <a:schemeClr val="bg1"/>
        </a:solidFill>
        <a:effectLst/>
      </p:bgPr>
    </p:bg>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E2B67D6-C465-4A4E-C54F-DCF2AD4553FB}"/>
              </a:ext>
            </a:extLst>
          </p:cNvPr>
          <p:cNvSpPr txBox="1">
            <a:spLocks/>
          </p:cNvSpPr>
          <p:nvPr userDrawn="1"/>
        </p:nvSpPr>
        <p:spPr bwMode="black">
          <a:xfrm>
            <a:off x="0" y="431944"/>
            <a:ext cx="12192000" cy="1928195"/>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a:xfrm>
            <a:off x="279753" y="6356350"/>
            <a:ext cx="1358590" cy="365125"/>
          </a:xfrm>
        </p:spPr>
        <p:txBody>
          <a:bodyPr/>
          <a:lstStyle/>
          <a:p>
            <a:fld id="{D7ED242C-24FB-43A0-BCB6-43756FC812F6}" type="datetime1">
              <a:rPr lang="en-US" smtClean="0"/>
              <a:t>11/7/2023</a:t>
            </a:fld>
            <a:endParaRPr lang="en-US"/>
          </a:p>
        </p:txBody>
      </p:sp>
      <p:pic>
        <p:nvPicPr>
          <p:cNvPr id="2" name="Picture 1" descr="Minnesota Governor's Workforce Development Board">
            <a:extLst>
              <a:ext uri="{FF2B5EF4-FFF2-40B4-BE49-F238E27FC236}">
                <a16:creationId xmlns:a16="http://schemas.microsoft.com/office/drawing/2014/main" id="{DB2B0FCE-E752-0AF1-9135-2B0803171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846348"/>
            <a:ext cx="5118100" cy="1231900"/>
          </a:xfrm>
          <a:prstGeom prst="rect">
            <a:avLst/>
          </a:prstGeom>
        </p:spPr>
      </p:pic>
      <p:pic>
        <p:nvPicPr>
          <p:cNvPr id="5" name="Picture 4" descr="Leading CareerForce">
            <a:extLst>
              <a:ext uri="{FF2B5EF4-FFF2-40B4-BE49-F238E27FC236}">
                <a16:creationId xmlns:a16="http://schemas.microsoft.com/office/drawing/2014/main" id="{887F1E91-739B-4E83-75B0-D6EE41A1B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5796" y="1051531"/>
            <a:ext cx="3458004" cy="759324"/>
          </a:xfrm>
          <a:prstGeom prst="rect">
            <a:avLst/>
          </a:prstGeom>
        </p:spPr>
      </p:pic>
      <p:sp>
        <p:nvSpPr>
          <p:cNvPr id="10" name="Footer Placeholder 6">
            <a:extLst>
              <a:ext uri="{FF2B5EF4-FFF2-40B4-BE49-F238E27FC236}">
                <a16:creationId xmlns:a16="http://schemas.microsoft.com/office/drawing/2014/main" id="{536821B3-CA67-D4E2-D6B6-FFA6D3C28AAC}"/>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1124391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85CA72DB-52D3-4107-FE7C-4B9152DAB72F}"/>
              </a:ext>
            </a:extLst>
          </p:cNvPr>
          <p:cNvSpPr txBox="1">
            <a:spLocks/>
          </p:cNvSpPr>
          <p:nvPr userDrawn="1"/>
        </p:nvSpPr>
        <p:spPr bwMode="black">
          <a:xfrm>
            <a:off x="0" y="2310714"/>
            <a:ext cx="12192000" cy="2462305"/>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Title 2"/>
          <p:cNvSpPr>
            <a:spLocks noGrp="1"/>
          </p:cNvSpPr>
          <p:nvPr>
            <p:ph type="ctrTitle" hasCustomPrompt="1"/>
          </p:nvPr>
        </p:nvSpPr>
        <p:spPr bwMode="white">
          <a:xfrm>
            <a:off x="266700" y="2394534"/>
            <a:ext cx="11658600" cy="1508918"/>
          </a:xfrm>
          <a:noFill/>
        </p:spPr>
        <p:txBody>
          <a:bodyPr wrap="square" lIns="182880" tIns="91440" rIns="182880" bIns="91440" anchor="ctr">
            <a:normAutofit/>
          </a:bodyPr>
          <a:lstStyle>
            <a:lvl1pPr algn="ctr">
              <a:defRPr sz="3600" baseline="0">
                <a:solidFill>
                  <a:schemeClr val="bg1"/>
                </a:solidFill>
              </a:defRPr>
            </a:lvl1pPr>
          </a:lstStyle>
          <a:p>
            <a:r>
              <a:rPr lang="en-US"/>
              <a:t>Click to enter the slideshow title</a:t>
            </a:r>
          </a:p>
        </p:txBody>
      </p:sp>
      <p:sp>
        <p:nvSpPr>
          <p:cNvPr id="6" name="Text Placeholder 4"/>
          <p:cNvSpPr>
            <a:spLocks noGrp="1"/>
          </p:cNvSpPr>
          <p:nvPr>
            <p:ph type="body" sz="quarter" idx="17" hasCustomPrompt="1"/>
          </p:nvPr>
        </p:nvSpPr>
        <p:spPr bwMode="black">
          <a:xfrm>
            <a:off x="838200" y="3940233"/>
            <a:ext cx="10515600" cy="711465"/>
          </a:xfrm>
        </p:spPr>
        <p:txBody>
          <a:bodyPr>
            <a:normAutofit/>
          </a:bodyPr>
          <a:lstStyle>
            <a:lvl1pPr marL="0" indent="0" algn="ctr">
              <a:buNone/>
              <a:defRPr sz="2400">
                <a:solidFill>
                  <a:schemeClr val="bg1"/>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11/7/2023</a:t>
            </a:fld>
            <a:endParaRPr lang="en-US"/>
          </a:p>
        </p:txBody>
      </p:sp>
      <p:pic>
        <p:nvPicPr>
          <p:cNvPr id="7" name="Picture 6" descr="Leading CareerForce">
            <a:extLst>
              <a:ext uri="{FF2B5EF4-FFF2-40B4-BE49-F238E27FC236}">
                <a16:creationId xmlns:a16="http://schemas.microsoft.com/office/drawing/2014/main" id="{7FBA088B-3B6A-729F-2EBE-5379E706D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9400" y="642754"/>
            <a:ext cx="3429000" cy="754380"/>
          </a:xfrm>
          <a:prstGeom prst="rect">
            <a:avLst/>
          </a:prstGeom>
        </p:spPr>
      </p:pic>
      <p:pic>
        <p:nvPicPr>
          <p:cNvPr id="8" name="Picture 7" descr="Minnesota Governor's Workforce Development Board">
            <a:extLst>
              <a:ext uri="{FF2B5EF4-FFF2-40B4-BE49-F238E27FC236}">
                <a16:creationId xmlns:a16="http://schemas.microsoft.com/office/drawing/2014/main" id="{F53D2BD2-011C-69B1-4497-703E9E6A13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496" y="555976"/>
            <a:ext cx="3842951" cy="924978"/>
          </a:xfrm>
          <a:prstGeom prst="rect">
            <a:avLst/>
          </a:prstGeom>
        </p:spPr>
      </p:pic>
      <p:sp>
        <p:nvSpPr>
          <p:cNvPr id="11" name="Footer Placeholder 6">
            <a:extLst>
              <a:ext uri="{FF2B5EF4-FFF2-40B4-BE49-F238E27FC236}">
                <a16:creationId xmlns:a16="http://schemas.microsoft.com/office/drawing/2014/main" id="{085EF120-B0A3-9E50-51E6-E2C0A4585EEF}"/>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20159484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85CA72DB-52D3-4107-FE7C-4B9152DAB72F}"/>
              </a:ext>
            </a:extLst>
          </p:cNvPr>
          <p:cNvSpPr txBox="1">
            <a:spLocks/>
          </p:cNvSpPr>
          <p:nvPr userDrawn="1"/>
        </p:nvSpPr>
        <p:spPr bwMode="black">
          <a:xfrm>
            <a:off x="0" y="2150390"/>
            <a:ext cx="12192000" cy="2462305"/>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Title 2"/>
          <p:cNvSpPr>
            <a:spLocks noGrp="1"/>
          </p:cNvSpPr>
          <p:nvPr>
            <p:ph type="ctrTitle" hasCustomPrompt="1"/>
          </p:nvPr>
        </p:nvSpPr>
        <p:spPr bwMode="white">
          <a:xfrm>
            <a:off x="266700" y="2150389"/>
            <a:ext cx="11658600" cy="2462305"/>
          </a:xfrm>
          <a:noFill/>
        </p:spPr>
        <p:txBody>
          <a:bodyPr wrap="square" lIns="182880" tIns="91440" rIns="182880" bIns="91440" anchor="ctr">
            <a:normAutofit/>
          </a:bodyPr>
          <a:lstStyle>
            <a:lvl1pPr algn="ctr">
              <a:defRPr sz="3600" baseline="0">
                <a:solidFill>
                  <a:schemeClr val="bg1"/>
                </a:solidFill>
              </a:defRPr>
            </a:lvl1pPr>
          </a:lstStyle>
          <a:p>
            <a:r>
              <a:rPr lang="en-US"/>
              <a:t>Click to enter the slideshow title</a:t>
            </a:r>
          </a:p>
        </p:txBody>
      </p:sp>
      <p:sp>
        <p:nvSpPr>
          <p:cNvPr id="6" name="Text Placeholder 4"/>
          <p:cNvSpPr>
            <a:spLocks noGrp="1"/>
          </p:cNvSpPr>
          <p:nvPr>
            <p:ph type="body" sz="quarter" idx="17" hasCustomPrompt="1"/>
          </p:nvPr>
        </p:nvSpPr>
        <p:spPr bwMode="black">
          <a:xfrm>
            <a:off x="838200" y="4891628"/>
            <a:ext cx="10515600" cy="711465"/>
          </a:xfrm>
        </p:spPr>
        <p:txBody>
          <a:bodyPr>
            <a:normAutofit/>
          </a:bodyPr>
          <a:lstStyle>
            <a:lvl1pPr marL="0" indent="0" algn="ctr">
              <a:buNone/>
              <a:defRPr sz="2400">
                <a:solidFill>
                  <a:srgbClr val="003865"/>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a:xfrm>
            <a:off x="279753" y="6356350"/>
            <a:ext cx="1358590" cy="365125"/>
          </a:xfrm>
        </p:spPr>
        <p:txBody>
          <a:bodyPr/>
          <a:lstStyle/>
          <a:p>
            <a:fld id="{D7ED242C-24FB-43A0-BCB6-43756FC812F6}" type="datetime1">
              <a:rPr lang="en-US" smtClean="0"/>
              <a:t>11/7/2023</a:t>
            </a:fld>
            <a:endParaRPr lang="en-US"/>
          </a:p>
        </p:txBody>
      </p:sp>
      <p:pic>
        <p:nvPicPr>
          <p:cNvPr id="7" name="Picture 6" descr="Leading CareerForce">
            <a:extLst>
              <a:ext uri="{FF2B5EF4-FFF2-40B4-BE49-F238E27FC236}">
                <a16:creationId xmlns:a16="http://schemas.microsoft.com/office/drawing/2014/main" id="{7FBA088B-3B6A-729F-2EBE-5379E706D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9400" y="642754"/>
            <a:ext cx="3429000" cy="754380"/>
          </a:xfrm>
          <a:prstGeom prst="rect">
            <a:avLst/>
          </a:prstGeom>
        </p:spPr>
      </p:pic>
      <p:pic>
        <p:nvPicPr>
          <p:cNvPr id="8" name="Picture 7" descr="Minnesota Governor's Workforce Development Board">
            <a:extLst>
              <a:ext uri="{FF2B5EF4-FFF2-40B4-BE49-F238E27FC236}">
                <a16:creationId xmlns:a16="http://schemas.microsoft.com/office/drawing/2014/main" id="{F53D2BD2-011C-69B1-4497-703E9E6A13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2496" y="555976"/>
            <a:ext cx="3842951" cy="924978"/>
          </a:xfrm>
          <a:prstGeom prst="rect">
            <a:avLst/>
          </a:prstGeom>
        </p:spPr>
      </p:pic>
      <p:sp>
        <p:nvSpPr>
          <p:cNvPr id="2" name="Footer Placeholder 6">
            <a:extLst>
              <a:ext uri="{FF2B5EF4-FFF2-40B4-BE49-F238E27FC236}">
                <a16:creationId xmlns:a16="http://schemas.microsoft.com/office/drawing/2014/main" id="{640BA2D9-98E2-002D-E2EA-D16DFBF19E27}"/>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28058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F07-BEF7-E2A4-7681-89D05049E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04C50-F581-1CCA-EDEA-D2B76F199F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CC2AEB-D731-C841-A3C1-850DD7FAA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0FA40-56B9-E6EE-FA25-E95C6C0C910D}"/>
              </a:ext>
            </a:extLst>
          </p:cNvPr>
          <p:cNvSpPr>
            <a:spLocks noGrp="1"/>
          </p:cNvSpPr>
          <p:nvPr>
            <p:ph type="dt" sz="half" idx="10"/>
          </p:nvPr>
        </p:nvSpPr>
        <p:spPr/>
        <p:txBody>
          <a:bodyPr/>
          <a:lstStyle/>
          <a:p>
            <a:fld id="{ECD571E3-F552-416D-9A63-D9556A56EB26}" type="datetimeFigureOut">
              <a:rPr lang="en-US" smtClean="0"/>
              <a:t>11/7/2023</a:t>
            </a:fld>
            <a:endParaRPr lang="en-US"/>
          </a:p>
        </p:txBody>
      </p:sp>
      <p:sp>
        <p:nvSpPr>
          <p:cNvPr id="6" name="Footer Placeholder 5">
            <a:extLst>
              <a:ext uri="{FF2B5EF4-FFF2-40B4-BE49-F238E27FC236}">
                <a16:creationId xmlns:a16="http://schemas.microsoft.com/office/drawing/2014/main" id="{E3DDD2C8-A27C-40F2-EBBC-5538F956D5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B6213-1F57-B48A-B3FD-461094283AA8}"/>
              </a:ext>
            </a:extLst>
          </p:cNvPr>
          <p:cNvSpPr>
            <a:spLocks noGrp="1"/>
          </p:cNvSpPr>
          <p:nvPr>
            <p:ph type="sldNum" sz="quarter" idx="12"/>
          </p:nvPr>
        </p:nvSpPr>
        <p:spPr/>
        <p:txBody>
          <a:bodyPr/>
          <a:lstStyle/>
          <a:p>
            <a:fld id="{1A061E5A-2367-4931-9174-E71FB2E97B2C}" type="slidenum">
              <a:rPr lang="en-US" smtClean="0"/>
              <a:t>‹#›</a:t>
            </a:fld>
            <a:endParaRPr lang="en-US"/>
          </a:p>
        </p:txBody>
      </p:sp>
    </p:spTree>
    <p:extLst>
      <p:ext uri="{BB962C8B-B14F-4D97-AF65-F5344CB8AC3E}">
        <p14:creationId xmlns:p14="http://schemas.microsoft.com/office/powerpoint/2010/main" val="37839556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11/7/2023</a:t>
            </a:fld>
            <a:endParaRPr lang="en-US"/>
          </a:p>
        </p:txBody>
      </p:sp>
      <p:pic>
        <p:nvPicPr>
          <p:cNvPr id="2" name="Picture 1" descr="Minnesota Governor's Workforce Development Board">
            <a:extLst>
              <a:ext uri="{FF2B5EF4-FFF2-40B4-BE49-F238E27FC236}">
                <a16:creationId xmlns:a16="http://schemas.microsoft.com/office/drawing/2014/main" id="{F6B2D2A2-97D1-141C-8C08-1B67A7B627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4203" y="1470214"/>
            <a:ext cx="6560794" cy="1579149"/>
          </a:xfrm>
          <a:prstGeom prst="rect">
            <a:avLst/>
          </a:prstGeom>
        </p:spPr>
      </p:pic>
      <p:sp>
        <p:nvSpPr>
          <p:cNvPr id="5" name="Footer Placeholder 6">
            <a:extLst>
              <a:ext uri="{FF2B5EF4-FFF2-40B4-BE49-F238E27FC236}">
                <a16:creationId xmlns:a16="http://schemas.microsoft.com/office/drawing/2014/main" id="{E4AF8A52-C81F-D7E3-E5D6-5BF497795A27}"/>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3353699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pic>
        <p:nvPicPr>
          <p:cNvPr id="7" name="Picture 6" descr="Minnesota Governor's Workforce Development Board">
            <a:extLst>
              <a:ext uri="{FF2B5EF4-FFF2-40B4-BE49-F238E27FC236}">
                <a16:creationId xmlns:a16="http://schemas.microsoft.com/office/drawing/2014/main" id="{9D4DAE53-471C-9CF4-9571-E272C5BAB9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984" y="5774986"/>
            <a:ext cx="3385752" cy="814933"/>
          </a:xfrm>
          <a:prstGeom prst="rect">
            <a:avLst/>
          </a:prstGeom>
        </p:spPr>
      </p:pic>
      <p:sp>
        <p:nvSpPr>
          <p:cNvPr id="10" name="Footer Placeholder 6">
            <a:extLst>
              <a:ext uri="{FF2B5EF4-FFF2-40B4-BE49-F238E27FC236}">
                <a16:creationId xmlns:a16="http://schemas.microsoft.com/office/drawing/2014/main" id="{D3B45DBF-2E3D-76CF-3BF3-3C2FA8AD742A}"/>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9500429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p>
        </p:txBody>
      </p:sp>
      <p:sp>
        <p:nvSpPr>
          <p:cNvPr id="12" name="Table Placeholder 3"/>
          <p:cNvSpPr>
            <a:spLocks noGrp="1"/>
          </p:cNvSpPr>
          <p:nvPr>
            <p:ph type="tbl" sz="quarter" idx="13"/>
          </p:nvPr>
        </p:nvSpPr>
        <p:spPr bwMode="gray">
          <a:xfrm>
            <a:off x="838200" y="1470454"/>
            <a:ext cx="10515600" cy="4706509"/>
          </a:xfrm>
        </p:spPr>
        <p:txBody>
          <a:bodyPr/>
          <a:lstStyle/>
          <a:p>
            <a:r>
              <a:rPr lang="en-US"/>
              <a:t>Click icon to add table</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descr="Minnesota Governor's Workforce Development Board">
            <a:extLst>
              <a:ext uri="{FF2B5EF4-FFF2-40B4-BE49-F238E27FC236}">
                <a16:creationId xmlns:a16="http://schemas.microsoft.com/office/drawing/2014/main" id="{23896D11-82BF-276E-1B77-848A6EDFF1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416" y="6090157"/>
            <a:ext cx="2211860" cy="532383"/>
          </a:xfrm>
          <a:prstGeom prst="rect">
            <a:avLst/>
          </a:prstGeom>
        </p:spPr>
      </p:pic>
      <p:sp>
        <p:nvSpPr>
          <p:cNvPr id="4" name="Footer Placeholder 6">
            <a:extLst>
              <a:ext uri="{FF2B5EF4-FFF2-40B4-BE49-F238E27FC236}">
                <a16:creationId xmlns:a16="http://schemas.microsoft.com/office/drawing/2014/main" id="{41594ED1-FD14-5FFB-A546-2C9EC169675B}"/>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2542546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a:xfrm>
            <a:off x="279753" y="6356350"/>
            <a:ext cx="1358590" cy="365125"/>
          </a:xfrm>
        </p:spPr>
        <p:txBody>
          <a:bodyPr/>
          <a:lstStyle/>
          <a:p>
            <a:fld id="{A8CA1A9B-139F-4606-AD0A-F3253110DAE5}" type="datetime1">
              <a:rPr lang="en-US" smtClean="0"/>
              <a:t>11/7/2023</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4" name="Picture 3" descr="Minnesota Governor's Workforce Development Board">
            <a:extLst>
              <a:ext uri="{FF2B5EF4-FFF2-40B4-BE49-F238E27FC236}">
                <a16:creationId xmlns:a16="http://schemas.microsoft.com/office/drawing/2014/main" id="{BB97B2FB-B456-C989-B780-17A13FFC5E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6825" y="554358"/>
            <a:ext cx="2727954" cy="656604"/>
          </a:xfrm>
          <a:prstGeom prst="rect">
            <a:avLst/>
          </a:prstGeom>
        </p:spPr>
      </p:pic>
      <p:sp>
        <p:nvSpPr>
          <p:cNvPr id="6" name="Footer Placeholder 6">
            <a:extLst>
              <a:ext uri="{FF2B5EF4-FFF2-40B4-BE49-F238E27FC236}">
                <a16:creationId xmlns:a16="http://schemas.microsoft.com/office/drawing/2014/main" id="{28851EFD-76D9-AC45-A661-5F5563C645F8}"/>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1416066073"/>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descr="Minnesota Governor's Workforce Development Board">
            <a:extLst>
              <a:ext uri="{FF2B5EF4-FFF2-40B4-BE49-F238E27FC236}">
                <a16:creationId xmlns:a16="http://schemas.microsoft.com/office/drawing/2014/main" id="{6559E34E-B741-E562-9F9C-FEF7471F91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416" y="6090157"/>
            <a:ext cx="2211860" cy="532383"/>
          </a:xfrm>
          <a:prstGeom prst="rect">
            <a:avLst/>
          </a:prstGeom>
        </p:spPr>
      </p:pic>
      <p:sp>
        <p:nvSpPr>
          <p:cNvPr id="5" name="Footer Placeholder 6">
            <a:extLst>
              <a:ext uri="{FF2B5EF4-FFF2-40B4-BE49-F238E27FC236}">
                <a16:creationId xmlns:a16="http://schemas.microsoft.com/office/drawing/2014/main" id="{4071EFA7-6565-6EAB-CF2E-4C89E3465D48}"/>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7294859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2" name="Picture 1" descr="Minnesota Governor's Workforce Development Board">
            <a:extLst>
              <a:ext uri="{FF2B5EF4-FFF2-40B4-BE49-F238E27FC236}">
                <a16:creationId xmlns:a16="http://schemas.microsoft.com/office/drawing/2014/main" id="{B98A0A0F-2C85-D320-036A-4AE1B33DB0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416" y="6090157"/>
            <a:ext cx="2211860" cy="532383"/>
          </a:xfrm>
          <a:prstGeom prst="rect">
            <a:avLst/>
          </a:prstGeom>
        </p:spPr>
      </p:pic>
      <p:sp>
        <p:nvSpPr>
          <p:cNvPr id="6" name="Footer Placeholder 6">
            <a:extLst>
              <a:ext uri="{FF2B5EF4-FFF2-40B4-BE49-F238E27FC236}">
                <a16:creationId xmlns:a16="http://schemas.microsoft.com/office/drawing/2014/main" id="{9CDF9085-04B6-B84D-8070-E4F9A9BE377A}"/>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28036479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 name="Rectangle 1"/>
          <p:cNvSpPr/>
          <p:nvPr userDrawn="1"/>
        </p:nvSpPr>
        <p:spPr>
          <a:xfrm>
            <a:off x="838200" y="1335281"/>
            <a:ext cx="10515600" cy="460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608319"/>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Minnesota Governor's Workforce Development Board">
            <a:extLst>
              <a:ext uri="{FF2B5EF4-FFF2-40B4-BE49-F238E27FC236}">
                <a16:creationId xmlns:a16="http://schemas.microsoft.com/office/drawing/2014/main" id="{2866D1AE-9BE4-0562-5040-BDAF1F0FBD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415" y="6186742"/>
            <a:ext cx="1980343" cy="476658"/>
          </a:xfrm>
          <a:prstGeom prst="rect">
            <a:avLst/>
          </a:prstGeom>
        </p:spPr>
      </p:pic>
      <p:sp>
        <p:nvSpPr>
          <p:cNvPr id="5" name="Footer Placeholder 6">
            <a:extLst>
              <a:ext uri="{FF2B5EF4-FFF2-40B4-BE49-F238E27FC236}">
                <a16:creationId xmlns:a16="http://schemas.microsoft.com/office/drawing/2014/main" id="{1BC953D4-1D10-3A48-8464-B4AC90681BD1}"/>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17470421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6">
            <a:extLst>
              <a:ext uri="{FF2B5EF4-FFF2-40B4-BE49-F238E27FC236}">
                <a16:creationId xmlns:a16="http://schemas.microsoft.com/office/drawing/2014/main" id="{5213F044-9219-C3E4-94DF-F904EC57B2E3}"/>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7855090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Minnesota Governor's Workforce Development Board">
            <a:extLst>
              <a:ext uri="{FF2B5EF4-FFF2-40B4-BE49-F238E27FC236}">
                <a16:creationId xmlns:a16="http://schemas.microsoft.com/office/drawing/2014/main" id="{C81F35F5-8AFC-D5CF-517B-EE030347AC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416" y="6244816"/>
            <a:ext cx="1569308" cy="377724"/>
          </a:xfrm>
          <a:prstGeom prst="rect">
            <a:avLst/>
          </a:prstGeom>
        </p:spPr>
      </p:pic>
      <p:sp>
        <p:nvSpPr>
          <p:cNvPr id="4" name="Footer Placeholder 6">
            <a:extLst>
              <a:ext uri="{FF2B5EF4-FFF2-40B4-BE49-F238E27FC236}">
                <a16:creationId xmlns:a16="http://schemas.microsoft.com/office/drawing/2014/main" id="{ECC05815-C097-2BD0-D393-0402AC358E6B}"/>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17221202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5154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Minnesota Governor's Workforce Development Board">
            <a:extLst>
              <a:ext uri="{FF2B5EF4-FFF2-40B4-BE49-F238E27FC236}">
                <a16:creationId xmlns:a16="http://schemas.microsoft.com/office/drawing/2014/main" id="{2E2B5C92-AA51-D365-81B4-0C7E0A7DE1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416" y="6154738"/>
            <a:ext cx="1943550" cy="467802"/>
          </a:xfrm>
          <a:prstGeom prst="rect">
            <a:avLst/>
          </a:prstGeom>
        </p:spPr>
      </p:pic>
      <p:sp>
        <p:nvSpPr>
          <p:cNvPr id="4" name="Footer Placeholder 6">
            <a:extLst>
              <a:ext uri="{FF2B5EF4-FFF2-40B4-BE49-F238E27FC236}">
                <a16:creationId xmlns:a16="http://schemas.microsoft.com/office/drawing/2014/main" id="{674B64D6-A955-E9D0-F4EC-9E8FD6B8FE62}"/>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110874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976F-6AB3-CD14-C98B-CFAD70400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509BAD-B523-3BBE-14C5-533310243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92663A-336B-8E20-189F-E41C5F6FB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0CCD7-2AD4-CBBC-ECBF-6A5CDF238842}"/>
              </a:ext>
            </a:extLst>
          </p:cNvPr>
          <p:cNvSpPr>
            <a:spLocks noGrp="1"/>
          </p:cNvSpPr>
          <p:nvPr>
            <p:ph type="dt" sz="half" idx="10"/>
          </p:nvPr>
        </p:nvSpPr>
        <p:spPr/>
        <p:txBody>
          <a:bodyPr/>
          <a:lstStyle/>
          <a:p>
            <a:fld id="{ECD571E3-F552-416D-9A63-D9556A56EB26}" type="datetimeFigureOut">
              <a:rPr lang="en-US" smtClean="0"/>
              <a:t>11/7/2023</a:t>
            </a:fld>
            <a:endParaRPr lang="en-US"/>
          </a:p>
        </p:txBody>
      </p:sp>
      <p:sp>
        <p:nvSpPr>
          <p:cNvPr id="6" name="Footer Placeholder 5">
            <a:extLst>
              <a:ext uri="{FF2B5EF4-FFF2-40B4-BE49-F238E27FC236}">
                <a16:creationId xmlns:a16="http://schemas.microsoft.com/office/drawing/2014/main" id="{7F4DD56E-527C-18E5-2478-435E84342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A9A38-EEB7-D148-A4F5-6F0D9E6EAB95}"/>
              </a:ext>
            </a:extLst>
          </p:cNvPr>
          <p:cNvSpPr>
            <a:spLocks noGrp="1"/>
          </p:cNvSpPr>
          <p:nvPr>
            <p:ph type="sldNum" sz="quarter" idx="12"/>
          </p:nvPr>
        </p:nvSpPr>
        <p:spPr/>
        <p:txBody>
          <a:bodyPr/>
          <a:lstStyle/>
          <a:p>
            <a:fld id="{1A061E5A-2367-4931-9174-E71FB2E97B2C}" type="slidenum">
              <a:rPr lang="en-US" smtClean="0"/>
              <a:t>‹#›</a:t>
            </a:fld>
            <a:endParaRPr lang="en-US"/>
          </a:p>
        </p:txBody>
      </p:sp>
    </p:spTree>
    <p:extLst>
      <p:ext uri="{BB962C8B-B14F-4D97-AF65-F5344CB8AC3E}">
        <p14:creationId xmlns:p14="http://schemas.microsoft.com/office/powerpoint/2010/main" val="5249737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8" name="Date Placeholder 4"/>
          <p:cNvSpPr>
            <a:spLocks noGrp="1"/>
          </p:cNvSpPr>
          <p:nvPr>
            <p:ph type="dt" sz="half" idx="11"/>
          </p:nvPr>
        </p:nvSpPr>
        <p:spPr bwMode="white">
          <a:xfrm>
            <a:off x="279753" y="6356350"/>
            <a:ext cx="1358590" cy="365125"/>
          </a:xfrm>
        </p:spPr>
        <p:txBody>
          <a:bodyPr/>
          <a:lstStyle>
            <a:lvl1pPr>
              <a:defRPr>
                <a:solidFill>
                  <a:schemeClr val="tx2"/>
                </a:solidFill>
              </a:defRPr>
            </a:lvl1pPr>
          </a:lstStyle>
          <a:p>
            <a:fld id="{F4B91AA0-3BA7-4036-A3DA-317C6C4FFA29}" type="datetime1">
              <a:rPr lang="en-US" smtClean="0"/>
              <a:pPr/>
              <a:t>11/7/2023</a:t>
            </a:fld>
            <a:endParaRPr lang="en-US"/>
          </a:p>
        </p:txBody>
      </p:sp>
      <p:sp>
        <p:nvSpPr>
          <p:cNvPr id="2" name="Footer Placeholder 6">
            <a:extLst>
              <a:ext uri="{FF2B5EF4-FFF2-40B4-BE49-F238E27FC236}">
                <a16:creationId xmlns:a16="http://schemas.microsoft.com/office/drawing/2014/main" id="{063C62EE-665C-CB43-3331-E1A50C9FA4EB}"/>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spTree>
    <p:extLst>
      <p:ext uri="{BB962C8B-B14F-4D97-AF65-F5344CB8AC3E}">
        <p14:creationId xmlns:p14="http://schemas.microsoft.com/office/powerpoint/2010/main" val="14612135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11/7/2023</a:t>
            </a:fld>
            <a:endParaRPr lang="en-US"/>
          </a:p>
        </p:txBody>
      </p:sp>
      <p:sp>
        <p:nvSpPr>
          <p:cNvPr id="2" name="Footer Placeholder 6">
            <a:extLst>
              <a:ext uri="{FF2B5EF4-FFF2-40B4-BE49-F238E27FC236}">
                <a16:creationId xmlns:a16="http://schemas.microsoft.com/office/drawing/2014/main" id="{92304AC8-FAB1-43A9-4F1D-A853366F625D}"/>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baseline="0">
                <a:solidFill>
                  <a:schemeClr val="bg1"/>
                </a:solidFill>
              </a:defRPr>
            </a:lvl1pPr>
          </a:lstStyle>
          <a:p>
            <a:r>
              <a:rPr lang="en-US"/>
              <a:t>mn.gov/deed/gwdb</a:t>
            </a:r>
          </a:p>
        </p:txBody>
      </p:sp>
    </p:spTree>
    <p:extLst>
      <p:ext uri="{BB962C8B-B14F-4D97-AF65-F5344CB8AC3E}">
        <p14:creationId xmlns:p14="http://schemas.microsoft.com/office/powerpoint/2010/main" val="33101891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2" name="Footer Placeholder 6">
            <a:extLst>
              <a:ext uri="{FF2B5EF4-FFF2-40B4-BE49-F238E27FC236}">
                <a16:creationId xmlns:a16="http://schemas.microsoft.com/office/drawing/2014/main" id="{27F2BE10-3C67-4451-E82D-5D2E1B54DAAB}"/>
              </a:ext>
            </a:extLst>
          </p:cNvPr>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mn.gov/deed/gwdb</a:t>
            </a:r>
          </a:p>
        </p:txBody>
      </p:sp>
      <p:pic>
        <p:nvPicPr>
          <p:cNvPr id="3" name="Picture 2" descr="Minnesota Governor's Workforce Development Board">
            <a:extLst>
              <a:ext uri="{FF2B5EF4-FFF2-40B4-BE49-F238E27FC236}">
                <a16:creationId xmlns:a16="http://schemas.microsoft.com/office/drawing/2014/main" id="{40132C28-CD18-898A-0CC3-EC2D8AB338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416" y="6244816"/>
            <a:ext cx="1569308" cy="377724"/>
          </a:xfrm>
          <a:prstGeom prst="rect">
            <a:avLst/>
          </a:prstGeom>
        </p:spPr>
      </p:pic>
    </p:spTree>
    <p:extLst>
      <p:ext uri="{BB962C8B-B14F-4D97-AF65-F5344CB8AC3E}">
        <p14:creationId xmlns:p14="http://schemas.microsoft.com/office/powerpoint/2010/main" val="32097322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1880003479"/>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3948158777"/>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536392935"/>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845724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771175"/>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a:t>Optional Tagline Goes Here | mn.gov/deed/gwdb</a:t>
            </a:r>
          </a:p>
        </p:txBody>
      </p:sp>
      <p:sp>
        <p:nvSpPr>
          <p:cNvPr id="4" name="Slide Number Placeholder 6"/>
          <p:cNvSpPr>
            <a:spLocks noGrp="1"/>
          </p:cNvSpPr>
          <p:nvPr>
            <p:ph type="sldNum" sz="quarter" idx="11"/>
          </p:nvPr>
        </p:nvSpPr>
        <p:spPr bwMode="black">
          <a:xfrm>
            <a:off x="9891132" y="6356350"/>
            <a:ext cx="2034168" cy="365125"/>
          </a:xfrm>
          <a:prstGeom prst="rect">
            <a:avLst/>
          </a:prstGeom>
        </p:spPr>
        <p:txBody>
          <a:bodyPr/>
          <a:lstStyle/>
          <a:p>
            <a:fld id="{48F63A3B-78C7-47BE-AE5E-E10140E04643}" type="slidenum">
              <a:rPr lang="en-US" smtClean="0"/>
              <a:pPr/>
              <a:t>‹#›</a:t>
            </a:fld>
            <a:endParaRPr lang="en-US"/>
          </a:p>
        </p:txBody>
      </p:sp>
      <p:pic>
        <p:nvPicPr>
          <p:cNvPr id="2" name="Picture 1" descr="Minnesota Governor's Workforce Development Board">
            <a:extLst>
              <a:ext uri="{FF2B5EF4-FFF2-40B4-BE49-F238E27FC236}">
                <a16:creationId xmlns:a16="http://schemas.microsoft.com/office/drawing/2014/main" id="{C1EE4391-30DE-6978-743D-3E5DA9A99B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129" y="6052980"/>
            <a:ext cx="2520779" cy="606738"/>
          </a:xfrm>
          <a:prstGeom prst="rect">
            <a:avLst/>
          </a:prstGeom>
        </p:spPr>
      </p:pic>
    </p:spTree>
    <p:extLst>
      <p:ext uri="{BB962C8B-B14F-4D97-AF65-F5344CB8AC3E}">
        <p14:creationId xmlns:p14="http://schemas.microsoft.com/office/powerpoint/2010/main" val="10564234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11/7/2023</a:t>
            </a:fld>
            <a:endParaRPr lang="en-US"/>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Minnesota Governor's Workforce Development Board">
            <a:extLst>
              <a:ext uri="{FF2B5EF4-FFF2-40B4-BE49-F238E27FC236}">
                <a16:creationId xmlns:a16="http://schemas.microsoft.com/office/drawing/2014/main" id="{BD2D7D73-E8B1-AB8C-96AA-CC96BDB1F9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6605" y="470449"/>
            <a:ext cx="3842951" cy="924978"/>
          </a:xfrm>
          <a:prstGeom prst="rect">
            <a:avLst/>
          </a:prstGeom>
        </p:spPr>
      </p:pic>
    </p:spTree>
    <p:extLst>
      <p:ext uri="{BB962C8B-B14F-4D97-AF65-F5344CB8AC3E}">
        <p14:creationId xmlns:p14="http://schemas.microsoft.com/office/powerpoint/2010/main" val="52194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slideLayout" Target="../slideLayouts/slideLayout7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slideLayout" Target="../slideLayouts/slideLayout58.xml"/><Relationship Id="rId54" Type="http://schemas.openxmlformats.org/officeDocument/2006/relationships/slideLayout" Target="../slideLayouts/slideLayout71.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slideLayout" Target="../slideLayouts/slideLayout75.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slideLayout" Target="../slideLayouts/slideLayout74.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slideLayout" Target="../slideLayouts/slideLayout73.xml"/><Relationship Id="rId8" Type="http://schemas.openxmlformats.org/officeDocument/2006/relationships/slideLayout" Target="../slideLayouts/slideLayout25.xml"/><Relationship Id="rId51" Type="http://schemas.openxmlformats.org/officeDocument/2006/relationships/slideLayout" Target="../slideLayouts/slideLayout68.xml"/><Relationship Id="rId3"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theme" Target="../theme/theme4.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5.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25.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image" Target="../media/image25.png"/><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image" Target="../media/image24.png"/><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AD94-1018-9F75-9CDE-DAC3597D3E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6053FB-442D-DE70-042F-EB8775CFF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13194-010A-B79D-3517-12A5D0AAF1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571E3-F552-416D-9A63-D9556A56EB26}" type="datetimeFigureOut">
              <a:rPr lang="en-US" smtClean="0"/>
              <a:t>11/7/2023</a:t>
            </a:fld>
            <a:endParaRPr lang="en-US"/>
          </a:p>
        </p:txBody>
      </p:sp>
      <p:sp>
        <p:nvSpPr>
          <p:cNvPr id="5" name="Footer Placeholder 4">
            <a:extLst>
              <a:ext uri="{FF2B5EF4-FFF2-40B4-BE49-F238E27FC236}">
                <a16:creationId xmlns:a16="http://schemas.microsoft.com/office/drawing/2014/main" id="{323A7955-4A0A-F5B9-2AA9-824E734C9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634C5C-2BC3-BD11-A5A0-90FBDA2ED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61E5A-2367-4931-9174-E71FB2E97B2C}" type="slidenum">
              <a:rPr lang="en-US" smtClean="0"/>
              <a:t>‹#›</a:t>
            </a:fld>
            <a:endParaRPr lang="en-US"/>
          </a:p>
        </p:txBody>
      </p:sp>
    </p:spTree>
    <p:extLst>
      <p:ext uri="{BB962C8B-B14F-4D97-AF65-F5344CB8AC3E}">
        <p14:creationId xmlns:p14="http://schemas.microsoft.com/office/powerpoint/2010/main" val="3712424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lvl="0" algn="r" rtl="0">
              <a:buNone/>
              <a:defRPr sz="1600">
                <a:solidFill>
                  <a:schemeClr val="dk2"/>
                </a:solidFill>
                <a:latin typeface="IBM Plex Sans"/>
                <a:ea typeface="IBM Plex Sans"/>
                <a:cs typeface="IBM Plex Sans"/>
                <a:sym typeface="IBM Plex Sans"/>
              </a:defRPr>
            </a:lvl1pPr>
            <a:lvl2pPr lvl="1" algn="r" rtl="0">
              <a:buNone/>
              <a:defRPr sz="1600">
                <a:solidFill>
                  <a:schemeClr val="dk2"/>
                </a:solidFill>
                <a:latin typeface="IBM Plex Sans"/>
                <a:ea typeface="IBM Plex Sans"/>
                <a:cs typeface="IBM Plex Sans"/>
                <a:sym typeface="IBM Plex Sans"/>
              </a:defRPr>
            </a:lvl2pPr>
            <a:lvl3pPr lvl="2" algn="r" rtl="0">
              <a:buNone/>
              <a:defRPr sz="1600">
                <a:solidFill>
                  <a:schemeClr val="dk2"/>
                </a:solidFill>
                <a:latin typeface="IBM Plex Sans"/>
                <a:ea typeface="IBM Plex Sans"/>
                <a:cs typeface="IBM Plex Sans"/>
                <a:sym typeface="IBM Plex Sans"/>
              </a:defRPr>
            </a:lvl3pPr>
            <a:lvl4pPr lvl="3" algn="r" rtl="0">
              <a:buNone/>
              <a:defRPr sz="1600">
                <a:solidFill>
                  <a:schemeClr val="dk2"/>
                </a:solidFill>
                <a:latin typeface="IBM Plex Sans"/>
                <a:ea typeface="IBM Plex Sans"/>
                <a:cs typeface="IBM Plex Sans"/>
                <a:sym typeface="IBM Plex Sans"/>
              </a:defRPr>
            </a:lvl4pPr>
            <a:lvl5pPr lvl="4" algn="r" rtl="0">
              <a:buNone/>
              <a:defRPr sz="1600">
                <a:solidFill>
                  <a:schemeClr val="dk2"/>
                </a:solidFill>
                <a:latin typeface="IBM Plex Sans"/>
                <a:ea typeface="IBM Plex Sans"/>
                <a:cs typeface="IBM Plex Sans"/>
                <a:sym typeface="IBM Plex Sans"/>
              </a:defRPr>
            </a:lvl5pPr>
            <a:lvl6pPr lvl="5" algn="r" rtl="0">
              <a:buNone/>
              <a:defRPr sz="1600">
                <a:solidFill>
                  <a:schemeClr val="dk2"/>
                </a:solidFill>
                <a:latin typeface="IBM Plex Sans"/>
                <a:ea typeface="IBM Plex Sans"/>
                <a:cs typeface="IBM Plex Sans"/>
                <a:sym typeface="IBM Plex Sans"/>
              </a:defRPr>
            </a:lvl6pPr>
            <a:lvl7pPr lvl="6" algn="r" rtl="0">
              <a:buNone/>
              <a:defRPr sz="1600">
                <a:solidFill>
                  <a:schemeClr val="dk2"/>
                </a:solidFill>
                <a:latin typeface="IBM Plex Sans"/>
                <a:ea typeface="IBM Plex Sans"/>
                <a:cs typeface="IBM Plex Sans"/>
                <a:sym typeface="IBM Plex Sans"/>
              </a:defRPr>
            </a:lvl7pPr>
            <a:lvl8pPr lvl="7" algn="r" rtl="0">
              <a:buNone/>
              <a:defRPr sz="1600">
                <a:solidFill>
                  <a:schemeClr val="dk2"/>
                </a:solidFill>
                <a:latin typeface="IBM Plex Sans"/>
                <a:ea typeface="IBM Plex Sans"/>
                <a:cs typeface="IBM Plex Sans"/>
                <a:sym typeface="IBM Plex Sans"/>
              </a:defRPr>
            </a:lvl8pPr>
            <a:lvl9pPr lvl="8" algn="r" rtl="0">
              <a:buNone/>
              <a:defRPr sz="1600">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1724059"/>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11/7/2023</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7537511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 id="2147483726" r:id="rId45"/>
    <p:sldLayoutId id="2147483727" r:id="rId46"/>
    <p:sldLayoutId id="2147483728" r:id="rId47"/>
    <p:sldLayoutId id="2147483729" r:id="rId48"/>
    <p:sldLayoutId id="2147483730" r:id="rId49"/>
    <p:sldLayoutId id="2147483731" r:id="rId50"/>
    <p:sldLayoutId id="2147483732" r:id="rId51"/>
    <p:sldLayoutId id="2147483733" r:id="rId52"/>
    <p:sldLayoutId id="2147483734" r:id="rId53"/>
    <p:sldLayoutId id="2147483735" r:id="rId54"/>
    <p:sldLayoutId id="2147483736" r:id="rId55"/>
    <p:sldLayoutId id="2147483737" r:id="rId56"/>
    <p:sldLayoutId id="2147483799" r:id="rId57"/>
    <p:sldLayoutId id="2147483800" r:id="rId5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11/7/2023</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63166241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609600" y="1858467"/>
            <a:ext cx="11076400" cy="37920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pic>
        <p:nvPicPr>
          <p:cNvPr id="11" name="Google Shape;11;p1" descr="blue_mts_header.png"/>
          <p:cNvPicPr preferRelativeResize="0"/>
          <p:nvPr/>
        </p:nvPicPr>
        <p:blipFill rotWithShape="1">
          <a:blip r:embed="rId14">
            <a:alphaModFix/>
          </a:blip>
          <a:srcRect t="20496"/>
          <a:stretch/>
        </p:blipFill>
        <p:spPr>
          <a:xfrm>
            <a:off x="0" y="5007748"/>
            <a:ext cx="12192000" cy="1850251"/>
          </a:xfrm>
          <a:prstGeom prst="rect">
            <a:avLst/>
          </a:prstGeom>
          <a:noFill/>
          <a:ln>
            <a:noFill/>
          </a:ln>
        </p:spPr>
      </p:pic>
      <p:pic>
        <p:nvPicPr>
          <p:cNvPr id="12" name="Google Shape;12;p1" descr="CWDC_Acronym-Color - Britta Blodgett - CDLE.png"/>
          <p:cNvPicPr preferRelativeResize="0"/>
          <p:nvPr/>
        </p:nvPicPr>
        <p:blipFill rotWithShape="1">
          <a:blip r:embed="rId15">
            <a:alphaModFix/>
          </a:blip>
          <a:srcRect/>
          <a:stretch/>
        </p:blipFill>
        <p:spPr>
          <a:xfrm>
            <a:off x="10764900" y="243075"/>
            <a:ext cx="841725" cy="841725"/>
          </a:xfrm>
          <a:prstGeom prst="rect">
            <a:avLst/>
          </a:prstGeom>
          <a:noFill/>
          <a:ln>
            <a:noFill/>
          </a:ln>
        </p:spPr>
      </p:pic>
      <p:pic>
        <p:nvPicPr>
          <p:cNvPr id="13" name="Google Shape;13;p1" descr="blue_mts_header.png"/>
          <p:cNvPicPr preferRelativeResize="0"/>
          <p:nvPr/>
        </p:nvPicPr>
        <p:blipFill rotWithShape="1">
          <a:blip r:embed="rId14">
            <a:alphaModFix/>
          </a:blip>
          <a:srcRect t="20496"/>
          <a:stretch/>
        </p:blipFill>
        <p:spPr>
          <a:xfrm>
            <a:off x="0" y="5007748"/>
            <a:ext cx="12192000" cy="1850251"/>
          </a:xfrm>
          <a:prstGeom prst="rect">
            <a:avLst/>
          </a:prstGeom>
          <a:noFill/>
          <a:ln>
            <a:noFill/>
          </a:ln>
        </p:spPr>
      </p:pic>
      <p:sp>
        <p:nvSpPr>
          <p:cNvPr id="14" name="Google Shape;14;p1"/>
          <p:cNvSpPr txBox="1"/>
          <p:nvPr/>
        </p:nvSpPr>
        <p:spPr>
          <a:xfrm>
            <a:off x="609600" y="381000"/>
            <a:ext cx="10160000" cy="6096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Font typeface="Arial"/>
              <a:buNone/>
            </a:pPr>
            <a:endParaRPr sz="4800">
              <a:solidFill>
                <a:srgbClr val="595959"/>
              </a:solidFill>
              <a:latin typeface="Open Sans"/>
              <a:ea typeface="Open Sans"/>
              <a:cs typeface="Open Sans"/>
              <a:sym typeface="Open Sans"/>
            </a:endParaRPr>
          </a:p>
        </p:txBody>
      </p:sp>
      <p:pic>
        <p:nvPicPr>
          <p:cNvPr id="15" name="Google Shape;15;p1" descr="CWDC_Acronym-Color - Britta Blodgett - CDLE.png"/>
          <p:cNvPicPr preferRelativeResize="0"/>
          <p:nvPr/>
        </p:nvPicPr>
        <p:blipFill rotWithShape="1">
          <a:blip r:embed="rId15">
            <a:alphaModFix/>
          </a:blip>
          <a:srcRect/>
          <a:stretch/>
        </p:blipFill>
        <p:spPr>
          <a:xfrm>
            <a:off x="10764900" y="243075"/>
            <a:ext cx="841725" cy="841725"/>
          </a:xfrm>
          <a:prstGeom prst="rect">
            <a:avLst/>
          </a:prstGeom>
          <a:noFill/>
          <a:ln>
            <a:noFill/>
          </a:ln>
        </p:spPr>
      </p:pic>
      <p:sp>
        <p:nvSpPr>
          <p:cNvPr id="16" name="Google Shape;16;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algn="r">
              <a:buNone/>
              <a:defRPr sz="2667">
                <a:solidFill>
                  <a:schemeClr val="lt1"/>
                </a:solidFill>
                <a:latin typeface="Open Sans"/>
                <a:ea typeface="Open Sans"/>
                <a:cs typeface="Open Sans"/>
                <a:sym typeface="Open Sans"/>
              </a:defRPr>
            </a:lvl1pPr>
            <a:lvl2pPr lvl="1" algn="r">
              <a:buNone/>
              <a:defRPr sz="2667">
                <a:solidFill>
                  <a:schemeClr val="lt1"/>
                </a:solidFill>
                <a:latin typeface="Open Sans"/>
                <a:ea typeface="Open Sans"/>
                <a:cs typeface="Open Sans"/>
                <a:sym typeface="Open Sans"/>
              </a:defRPr>
            </a:lvl2pPr>
            <a:lvl3pPr lvl="2" algn="r">
              <a:buNone/>
              <a:defRPr sz="2667">
                <a:solidFill>
                  <a:schemeClr val="lt1"/>
                </a:solidFill>
                <a:latin typeface="Open Sans"/>
                <a:ea typeface="Open Sans"/>
                <a:cs typeface="Open Sans"/>
                <a:sym typeface="Open Sans"/>
              </a:defRPr>
            </a:lvl3pPr>
            <a:lvl4pPr lvl="3" algn="r">
              <a:buNone/>
              <a:defRPr sz="2667">
                <a:solidFill>
                  <a:schemeClr val="lt1"/>
                </a:solidFill>
                <a:latin typeface="Open Sans"/>
                <a:ea typeface="Open Sans"/>
                <a:cs typeface="Open Sans"/>
                <a:sym typeface="Open Sans"/>
              </a:defRPr>
            </a:lvl4pPr>
            <a:lvl5pPr lvl="4" algn="r">
              <a:buNone/>
              <a:defRPr sz="2667">
                <a:solidFill>
                  <a:schemeClr val="lt1"/>
                </a:solidFill>
                <a:latin typeface="Open Sans"/>
                <a:ea typeface="Open Sans"/>
                <a:cs typeface="Open Sans"/>
                <a:sym typeface="Open Sans"/>
              </a:defRPr>
            </a:lvl5pPr>
            <a:lvl6pPr lvl="5" algn="r">
              <a:buNone/>
              <a:defRPr sz="2667">
                <a:solidFill>
                  <a:schemeClr val="lt1"/>
                </a:solidFill>
                <a:latin typeface="Open Sans"/>
                <a:ea typeface="Open Sans"/>
                <a:cs typeface="Open Sans"/>
                <a:sym typeface="Open Sans"/>
              </a:defRPr>
            </a:lvl6pPr>
            <a:lvl7pPr lvl="6" algn="r">
              <a:buNone/>
              <a:defRPr sz="2667">
                <a:solidFill>
                  <a:schemeClr val="lt1"/>
                </a:solidFill>
                <a:latin typeface="Open Sans"/>
                <a:ea typeface="Open Sans"/>
                <a:cs typeface="Open Sans"/>
                <a:sym typeface="Open Sans"/>
              </a:defRPr>
            </a:lvl7pPr>
            <a:lvl8pPr lvl="7" algn="r">
              <a:buNone/>
              <a:defRPr sz="2667">
                <a:solidFill>
                  <a:schemeClr val="lt1"/>
                </a:solidFill>
                <a:latin typeface="Open Sans"/>
                <a:ea typeface="Open Sans"/>
                <a:cs typeface="Open Sans"/>
                <a:sym typeface="Open Sans"/>
              </a:defRPr>
            </a:lvl8pPr>
            <a:lvl9pPr lvl="8" algn="r">
              <a:buNone/>
              <a:defRPr sz="2667">
                <a:solidFill>
                  <a:schemeClr val="lt1"/>
                </a:solidFill>
                <a:latin typeface="Open Sans"/>
                <a:ea typeface="Open Sans"/>
                <a:cs typeface="Open Sans"/>
                <a:sym typeface="Open Sans"/>
              </a:defRPr>
            </a:lvl9pPr>
          </a:lstStyle>
          <a:p>
            <a:fld id="{00000000-1234-1234-1234-123412341234}" type="slidenum">
              <a:rPr lang="en-JM" smtClean="0"/>
              <a:pPr/>
              <a:t>‹#›</a:t>
            </a:fld>
            <a:endParaRPr lang="en-JM"/>
          </a:p>
        </p:txBody>
      </p:sp>
      <p:sp>
        <p:nvSpPr>
          <p:cNvPr id="17" name="Google Shape;17;p1"/>
          <p:cNvSpPr txBox="1">
            <a:spLocks noGrp="1"/>
          </p:cNvSpPr>
          <p:nvPr>
            <p:ph type="title"/>
          </p:nvPr>
        </p:nvSpPr>
        <p:spPr>
          <a:xfrm>
            <a:off x="613500" y="340900"/>
            <a:ext cx="10160000" cy="658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3600">
                <a:solidFill>
                  <a:srgbClr val="3F3F3F"/>
                </a:solidFill>
                <a:latin typeface="Open Sans"/>
                <a:ea typeface="Open Sans"/>
                <a:cs typeface="Open Sans"/>
                <a:sym typeface="Open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extLst>
      <p:ext uri="{BB962C8B-B14F-4D97-AF65-F5344CB8AC3E}">
        <p14:creationId xmlns:p14="http://schemas.microsoft.com/office/powerpoint/2010/main" val="2035003347"/>
      </p:ext>
    </p:extLst>
  </p:cSld>
  <p:clrMap bg1="lt1" tx1="dk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
        <p:cNvGrpSpPr/>
        <p:nvPr/>
      </p:nvGrpSpPr>
      <p:grpSpPr>
        <a:xfrm>
          <a:off x="0" y="0"/>
          <a:ext cx="0" cy="0"/>
          <a:chOff x="0" y="0"/>
          <a:chExt cx="0" cy="0"/>
        </a:xfrm>
      </p:grpSpPr>
      <p:sp>
        <p:nvSpPr>
          <p:cNvPr id="77" name="Google Shape;77;p14"/>
          <p:cNvSpPr txBox="1">
            <a:spLocks noGrp="1"/>
          </p:cNvSpPr>
          <p:nvPr>
            <p:ph type="body" idx="1"/>
          </p:nvPr>
        </p:nvSpPr>
        <p:spPr>
          <a:xfrm>
            <a:off x="609600" y="1858467"/>
            <a:ext cx="11076400" cy="3792000"/>
          </a:xfrm>
          <a:prstGeom prst="rect">
            <a:avLst/>
          </a:prstGeom>
          <a:noFill/>
          <a:ln>
            <a:noFill/>
          </a:ln>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pic>
        <p:nvPicPr>
          <p:cNvPr id="78" name="Google Shape;78;p14" descr="blue_mts_header.png"/>
          <p:cNvPicPr preferRelativeResize="0"/>
          <p:nvPr/>
        </p:nvPicPr>
        <p:blipFill rotWithShape="1">
          <a:blip r:embed="rId23">
            <a:alphaModFix/>
          </a:blip>
          <a:srcRect t="20496"/>
          <a:stretch/>
        </p:blipFill>
        <p:spPr>
          <a:xfrm>
            <a:off x="0" y="5007748"/>
            <a:ext cx="12192000" cy="1850251"/>
          </a:xfrm>
          <a:prstGeom prst="rect">
            <a:avLst/>
          </a:prstGeom>
          <a:noFill/>
          <a:ln>
            <a:noFill/>
          </a:ln>
        </p:spPr>
      </p:pic>
      <p:pic>
        <p:nvPicPr>
          <p:cNvPr id="79" name="Google Shape;79;p14" descr="CWDC_Acronym-Color - Britta Blodgett - CDLE.png"/>
          <p:cNvPicPr preferRelativeResize="0"/>
          <p:nvPr/>
        </p:nvPicPr>
        <p:blipFill rotWithShape="1">
          <a:blip r:embed="rId24">
            <a:alphaModFix/>
          </a:blip>
          <a:srcRect/>
          <a:stretch/>
        </p:blipFill>
        <p:spPr>
          <a:xfrm>
            <a:off x="10764900" y="243075"/>
            <a:ext cx="841725" cy="841725"/>
          </a:xfrm>
          <a:prstGeom prst="rect">
            <a:avLst/>
          </a:prstGeom>
          <a:noFill/>
          <a:ln>
            <a:noFill/>
          </a:ln>
        </p:spPr>
      </p:pic>
      <p:pic>
        <p:nvPicPr>
          <p:cNvPr id="80" name="Google Shape;80;p14" descr="blue_mts_header.png"/>
          <p:cNvPicPr preferRelativeResize="0"/>
          <p:nvPr/>
        </p:nvPicPr>
        <p:blipFill rotWithShape="1">
          <a:blip r:embed="rId23">
            <a:alphaModFix/>
          </a:blip>
          <a:srcRect t="20496"/>
          <a:stretch/>
        </p:blipFill>
        <p:spPr>
          <a:xfrm>
            <a:off x="0" y="5007748"/>
            <a:ext cx="12192000" cy="1850251"/>
          </a:xfrm>
          <a:prstGeom prst="rect">
            <a:avLst/>
          </a:prstGeom>
          <a:noFill/>
          <a:ln>
            <a:noFill/>
          </a:ln>
        </p:spPr>
      </p:pic>
      <p:sp>
        <p:nvSpPr>
          <p:cNvPr id="81" name="Google Shape;81;p14"/>
          <p:cNvSpPr txBox="1"/>
          <p:nvPr/>
        </p:nvSpPr>
        <p:spPr>
          <a:xfrm>
            <a:off x="609600" y="381000"/>
            <a:ext cx="10160000" cy="6096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Font typeface="Arial"/>
              <a:buNone/>
            </a:pPr>
            <a:endParaRPr sz="4800">
              <a:solidFill>
                <a:srgbClr val="595959"/>
              </a:solidFill>
              <a:latin typeface="Open Sans"/>
              <a:ea typeface="Open Sans"/>
              <a:cs typeface="Open Sans"/>
              <a:sym typeface="Open Sans"/>
            </a:endParaRPr>
          </a:p>
        </p:txBody>
      </p:sp>
      <p:pic>
        <p:nvPicPr>
          <p:cNvPr id="82" name="Google Shape;82;p14" descr="CWDC_Acronym-Color - Britta Blodgett - CDLE.png"/>
          <p:cNvPicPr preferRelativeResize="0"/>
          <p:nvPr/>
        </p:nvPicPr>
        <p:blipFill rotWithShape="1">
          <a:blip r:embed="rId24">
            <a:alphaModFix/>
          </a:blip>
          <a:srcRect/>
          <a:stretch/>
        </p:blipFill>
        <p:spPr>
          <a:xfrm>
            <a:off x="10764900" y="243075"/>
            <a:ext cx="841725" cy="841725"/>
          </a:xfrm>
          <a:prstGeom prst="rect">
            <a:avLst/>
          </a:prstGeom>
          <a:noFill/>
          <a:ln>
            <a:noFill/>
          </a:ln>
        </p:spPr>
      </p:pic>
      <p:sp>
        <p:nvSpPr>
          <p:cNvPr id="83" name="Google Shape;83;p14"/>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algn="r" rtl="0">
              <a:buNone/>
              <a:defRPr sz="2667">
                <a:solidFill>
                  <a:schemeClr val="lt1"/>
                </a:solidFill>
                <a:latin typeface="Open Sans"/>
                <a:ea typeface="Open Sans"/>
                <a:cs typeface="Open Sans"/>
                <a:sym typeface="Open Sans"/>
              </a:defRPr>
            </a:lvl1pPr>
            <a:lvl2pPr lvl="1" algn="r" rtl="0">
              <a:buNone/>
              <a:defRPr sz="2667">
                <a:solidFill>
                  <a:schemeClr val="lt1"/>
                </a:solidFill>
                <a:latin typeface="Open Sans"/>
                <a:ea typeface="Open Sans"/>
                <a:cs typeface="Open Sans"/>
                <a:sym typeface="Open Sans"/>
              </a:defRPr>
            </a:lvl2pPr>
            <a:lvl3pPr lvl="2" algn="r" rtl="0">
              <a:buNone/>
              <a:defRPr sz="2667">
                <a:solidFill>
                  <a:schemeClr val="lt1"/>
                </a:solidFill>
                <a:latin typeface="Open Sans"/>
                <a:ea typeface="Open Sans"/>
                <a:cs typeface="Open Sans"/>
                <a:sym typeface="Open Sans"/>
              </a:defRPr>
            </a:lvl3pPr>
            <a:lvl4pPr lvl="3" algn="r" rtl="0">
              <a:buNone/>
              <a:defRPr sz="2667">
                <a:solidFill>
                  <a:schemeClr val="lt1"/>
                </a:solidFill>
                <a:latin typeface="Open Sans"/>
                <a:ea typeface="Open Sans"/>
                <a:cs typeface="Open Sans"/>
                <a:sym typeface="Open Sans"/>
              </a:defRPr>
            </a:lvl4pPr>
            <a:lvl5pPr lvl="4" algn="r" rtl="0">
              <a:buNone/>
              <a:defRPr sz="2667">
                <a:solidFill>
                  <a:schemeClr val="lt1"/>
                </a:solidFill>
                <a:latin typeface="Open Sans"/>
                <a:ea typeface="Open Sans"/>
                <a:cs typeface="Open Sans"/>
                <a:sym typeface="Open Sans"/>
              </a:defRPr>
            </a:lvl5pPr>
            <a:lvl6pPr lvl="5" algn="r" rtl="0">
              <a:buNone/>
              <a:defRPr sz="2667">
                <a:solidFill>
                  <a:schemeClr val="lt1"/>
                </a:solidFill>
                <a:latin typeface="Open Sans"/>
                <a:ea typeface="Open Sans"/>
                <a:cs typeface="Open Sans"/>
                <a:sym typeface="Open Sans"/>
              </a:defRPr>
            </a:lvl6pPr>
            <a:lvl7pPr lvl="6" algn="r" rtl="0">
              <a:buNone/>
              <a:defRPr sz="2667">
                <a:solidFill>
                  <a:schemeClr val="lt1"/>
                </a:solidFill>
                <a:latin typeface="Open Sans"/>
                <a:ea typeface="Open Sans"/>
                <a:cs typeface="Open Sans"/>
                <a:sym typeface="Open Sans"/>
              </a:defRPr>
            </a:lvl7pPr>
            <a:lvl8pPr lvl="7" algn="r" rtl="0">
              <a:buNone/>
              <a:defRPr sz="2667">
                <a:solidFill>
                  <a:schemeClr val="lt1"/>
                </a:solidFill>
                <a:latin typeface="Open Sans"/>
                <a:ea typeface="Open Sans"/>
                <a:cs typeface="Open Sans"/>
                <a:sym typeface="Open Sans"/>
              </a:defRPr>
            </a:lvl8pPr>
            <a:lvl9pPr lvl="8" algn="r" rtl="0">
              <a:buNone/>
              <a:defRPr sz="2667">
                <a:solidFill>
                  <a:schemeClr val="lt1"/>
                </a:solidFill>
                <a:latin typeface="Open Sans"/>
                <a:ea typeface="Open Sans"/>
                <a:cs typeface="Open Sans"/>
                <a:sym typeface="Open Sans"/>
              </a:defRPr>
            </a:lvl9pPr>
          </a:lstStyle>
          <a:p>
            <a:fld id="{00000000-1234-1234-1234-123412341234}" type="slidenum">
              <a:rPr lang="en-JM" smtClean="0"/>
              <a:pPr/>
              <a:t>‹#›</a:t>
            </a:fld>
            <a:endParaRPr lang="en-JM"/>
          </a:p>
        </p:txBody>
      </p:sp>
      <p:sp>
        <p:nvSpPr>
          <p:cNvPr id="84" name="Google Shape;84;p14"/>
          <p:cNvSpPr txBox="1">
            <a:spLocks noGrp="1"/>
          </p:cNvSpPr>
          <p:nvPr>
            <p:ph type="title"/>
          </p:nvPr>
        </p:nvSpPr>
        <p:spPr>
          <a:xfrm>
            <a:off x="613500" y="340900"/>
            <a:ext cx="10160000" cy="65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327917686"/>
      </p:ext>
    </p:extLst>
  </p:cSld>
  <p:clrMap bg1="lt1" tx1="dk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9.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9.tm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0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0.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81.xml"/><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19.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2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29.xml"/><Relationship Id="rId16" Type="http://schemas.openxmlformats.org/officeDocument/2006/relationships/image" Target="../media/image52.png"/><Relationship Id="rId1" Type="http://schemas.openxmlformats.org/officeDocument/2006/relationships/slideLayout" Target="../slideLayouts/slideLayout11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6.xml"/></Relationships>
</file>

<file path=ppt/slides/_rels/slide38.xml.rels><?xml version="1.0" encoding="UTF-8" standalone="yes"?>
<Relationships xmlns="http://schemas.openxmlformats.org/package/2006/relationships"><Relationship Id="rId3" Type="http://schemas.openxmlformats.org/officeDocument/2006/relationships/hyperlink" Target="mailto:lee.wheeler-berliner@state.co.us" TargetMode="External"/><Relationship Id="rId2" Type="http://schemas.openxmlformats.org/officeDocument/2006/relationships/notesSlide" Target="../notesSlides/notesSlide33.xml"/><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29.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74.xml"/><Relationship Id="rId4" Type="http://schemas.openxmlformats.org/officeDocument/2006/relationships/image" Target="../media/image58.png"/></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7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5.xml"/></Relationships>
</file>

<file path=ppt/slides/_rels/slide6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7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29.tmp"/></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5.xml.rels><?xml version="1.0" encoding="UTF-8" standalone="yes"?>
<Relationships xmlns="http://schemas.openxmlformats.org/package/2006/relationships"><Relationship Id="rId2" Type="http://schemas.openxmlformats.org/officeDocument/2006/relationships/hyperlink" Target="https://wioaplans.ed.gov/" TargetMode="External"/><Relationship Id="rId1" Type="http://schemas.openxmlformats.org/officeDocument/2006/relationships/slideLayout" Target="../slideLayouts/slideLayout8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29.tm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6.xml"/><Relationship Id="rId4" Type="http://schemas.openxmlformats.org/officeDocument/2006/relationships/image" Target="../media/image29.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DE17A9-7B77-9B98-FC47-BC69B558D6BB}"/>
              </a:ext>
            </a:extLst>
          </p:cNvPr>
          <p:cNvSpPr txBox="1"/>
          <p:nvPr/>
        </p:nvSpPr>
        <p:spPr>
          <a:xfrm>
            <a:off x="0" y="3295650"/>
            <a:ext cx="12192000" cy="3562350"/>
          </a:xfrm>
          <a:prstGeom prst="rect">
            <a:avLst/>
          </a:prstGeom>
          <a:solidFill>
            <a:srgbClr val="163A64"/>
          </a:solidFill>
        </p:spPr>
        <p:txBody>
          <a:bodyPr wrap="square" rtlCol="0">
            <a:spAutoFit/>
          </a:bodyPr>
          <a:lstStyle/>
          <a:p>
            <a:endParaRPr lang="en-US" dirty="0"/>
          </a:p>
        </p:txBody>
      </p:sp>
      <p:sp>
        <p:nvSpPr>
          <p:cNvPr id="6" name="Title 1">
            <a:extLst>
              <a:ext uri="{FF2B5EF4-FFF2-40B4-BE49-F238E27FC236}">
                <a16:creationId xmlns:a16="http://schemas.microsoft.com/office/drawing/2014/main" id="{E921C515-EBAC-F628-0204-948D97F08CE0}"/>
              </a:ext>
            </a:extLst>
          </p:cNvPr>
          <p:cNvSpPr>
            <a:spLocks noGrp="1"/>
          </p:cNvSpPr>
          <p:nvPr>
            <p:ph type="ctrTitle"/>
          </p:nvPr>
        </p:nvSpPr>
        <p:spPr>
          <a:xfrm>
            <a:off x="712878" y="3659777"/>
            <a:ext cx="10766244" cy="3013747"/>
          </a:xfrm>
        </p:spPr>
        <p:txBody>
          <a:bodyPr>
            <a:normAutofit fontScale="90000"/>
          </a:bodyPr>
          <a:lstStyle/>
          <a:p>
            <a:r>
              <a:rPr lang="en-US" sz="6700" b="1" dirty="0">
                <a:solidFill>
                  <a:schemeClr val="bg1"/>
                </a:solidFill>
                <a:latin typeface="Barlow SemiBold" panose="00000700000000000000" pitchFamily="2" charset="0"/>
              </a:rPr>
              <a:t>Welcome! </a:t>
            </a:r>
            <a:br>
              <a:rPr lang="en-US" b="1" dirty="0">
                <a:solidFill>
                  <a:schemeClr val="bg1"/>
                </a:solidFill>
                <a:latin typeface="Barlow SemiBold" panose="00000700000000000000" pitchFamily="2" charset="0"/>
              </a:rPr>
            </a:br>
            <a:r>
              <a:rPr lang="en-US" sz="1600" b="1" dirty="0">
                <a:solidFill>
                  <a:schemeClr val="bg1"/>
                </a:solidFill>
                <a:latin typeface="Barlow SemiBold" panose="00000700000000000000" pitchFamily="2" charset="0"/>
              </a:rPr>
              <a:t> </a:t>
            </a:r>
            <a:br>
              <a:rPr lang="en-US" sz="4000" b="1" dirty="0">
                <a:solidFill>
                  <a:schemeClr val="bg1"/>
                </a:solidFill>
                <a:latin typeface="Barlow SemiBold" panose="00000700000000000000" pitchFamily="2" charset="0"/>
              </a:rPr>
            </a:br>
            <a:r>
              <a:rPr lang="en-US" sz="4000" b="1" dirty="0">
                <a:solidFill>
                  <a:schemeClr val="bg1"/>
                </a:solidFill>
                <a:latin typeface="Barlow SemiBold" panose="00000700000000000000" pitchFamily="2" charset="0"/>
              </a:rPr>
              <a:t>Annual Winter Meeting</a:t>
            </a:r>
            <a:br>
              <a:rPr lang="en-US" sz="4000" b="1" dirty="0">
                <a:solidFill>
                  <a:schemeClr val="bg1"/>
                </a:solidFill>
                <a:latin typeface="Barlow SemiBold" panose="00000700000000000000" pitchFamily="2" charset="0"/>
              </a:rPr>
            </a:br>
            <a:r>
              <a:rPr lang="en-US" sz="4000" b="1" dirty="0">
                <a:solidFill>
                  <a:schemeClr val="bg1"/>
                </a:solidFill>
                <a:latin typeface="Barlow SemiBold" panose="00000700000000000000" pitchFamily="2" charset="0"/>
              </a:rPr>
              <a:t>Governor’s Workforce Development Board (GWDB) Minnesota Association of Workforce Boards (MAWB) </a:t>
            </a:r>
            <a:br>
              <a:rPr lang="en-US" sz="4000" b="1" dirty="0">
                <a:solidFill>
                  <a:schemeClr val="bg1"/>
                </a:solidFill>
                <a:latin typeface="Barlow SemiBold" panose="00000700000000000000" pitchFamily="2" charset="0"/>
              </a:rPr>
            </a:br>
            <a:r>
              <a:rPr lang="en-US" sz="1600" b="1" dirty="0">
                <a:solidFill>
                  <a:schemeClr val="bg1"/>
                </a:solidFill>
                <a:latin typeface="Barlow SemiBold" panose="00000700000000000000" pitchFamily="2" charset="0"/>
              </a:rPr>
              <a:t>  </a:t>
            </a:r>
            <a:br>
              <a:rPr lang="en-US" sz="4400" b="1" dirty="0">
                <a:solidFill>
                  <a:schemeClr val="bg1"/>
                </a:solidFill>
                <a:latin typeface="Barlow SemiBold" panose="00000700000000000000" pitchFamily="2" charset="0"/>
              </a:rPr>
            </a:br>
            <a:r>
              <a:rPr lang="en-US" sz="4000" b="1" dirty="0">
                <a:solidFill>
                  <a:schemeClr val="bg1"/>
                </a:solidFill>
                <a:latin typeface="Barlow SemiBold" panose="00000700000000000000" pitchFamily="2" charset="0"/>
              </a:rPr>
              <a:t>November 8, 2023</a:t>
            </a:r>
            <a:endParaRPr lang="en-US" sz="4400" b="1" dirty="0">
              <a:solidFill>
                <a:schemeClr val="bg1"/>
              </a:solidFill>
              <a:latin typeface="Barlow SemiBold" panose="00000700000000000000" pitchFamily="2" charset="0"/>
            </a:endParaRPr>
          </a:p>
        </p:txBody>
      </p:sp>
      <p:sp>
        <p:nvSpPr>
          <p:cNvPr id="7" name="TextBox 6">
            <a:extLst>
              <a:ext uri="{FF2B5EF4-FFF2-40B4-BE49-F238E27FC236}">
                <a16:creationId xmlns:a16="http://schemas.microsoft.com/office/drawing/2014/main" id="{109EDD24-61B1-7CBD-1623-5DF1BB57B936}"/>
              </a:ext>
            </a:extLst>
          </p:cNvPr>
          <p:cNvSpPr txBox="1"/>
          <p:nvPr/>
        </p:nvSpPr>
        <p:spPr>
          <a:xfrm>
            <a:off x="0" y="3080206"/>
            <a:ext cx="12192000" cy="215444"/>
          </a:xfrm>
          <a:prstGeom prst="rect">
            <a:avLst/>
          </a:prstGeom>
          <a:solidFill>
            <a:srgbClr val="71BF44"/>
          </a:solidFill>
        </p:spPr>
        <p:txBody>
          <a:bodyPr wrap="square" rtlCol="0">
            <a:spAutoFit/>
          </a:bodyPr>
          <a:lstStyle/>
          <a:p>
            <a:r>
              <a:rPr lang="en-US" sz="800" dirty="0"/>
              <a:t>      </a:t>
            </a:r>
          </a:p>
        </p:txBody>
      </p:sp>
      <p:pic>
        <p:nvPicPr>
          <p:cNvPr id="8" name="Picture 7" descr="Text&#10;&#10;Description automatically generated with medium confidence">
            <a:extLst>
              <a:ext uri="{FF2B5EF4-FFF2-40B4-BE49-F238E27FC236}">
                <a16:creationId xmlns:a16="http://schemas.microsoft.com/office/drawing/2014/main" id="{8E72B090-CF4A-6F83-E4EC-EDE00053BFE4}"/>
              </a:ext>
            </a:extLst>
          </p:cNvPr>
          <p:cNvPicPr>
            <a:picLocks noChangeAspect="1"/>
          </p:cNvPicPr>
          <p:nvPr/>
        </p:nvPicPr>
        <p:blipFill rotWithShape="1">
          <a:blip r:embed="rId2">
            <a:extLst>
              <a:ext uri="{28A0092B-C50C-407E-A947-70E740481C1C}">
                <a14:useLocalDpi xmlns:a14="http://schemas.microsoft.com/office/drawing/2010/main" val="0"/>
              </a:ext>
            </a:extLst>
          </a:blip>
          <a:srcRect l="3257" t="11222" r="6362" b="16509"/>
          <a:stretch/>
        </p:blipFill>
        <p:spPr>
          <a:xfrm>
            <a:off x="260180" y="893089"/>
            <a:ext cx="6427097" cy="15298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F5BF722-D600-CD9A-FDEF-B8059BE88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357" y="857936"/>
            <a:ext cx="4634319" cy="1529893"/>
          </a:xfrm>
          <a:prstGeom prst="rect">
            <a:avLst/>
          </a:prstGeom>
        </p:spPr>
      </p:pic>
    </p:spTree>
    <p:extLst>
      <p:ext uri="{BB962C8B-B14F-4D97-AF65-F5344CB8AC3E}">
        <p14:creationId xmlns:p14="http://schemas.microsoft.com/office/powerpoint/2010/main" val="201681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body" idx="4294967295"/>
          </p:nvPr>
        </p:nvSpPr>
        <p:spPr>
          <a:xfrm>
            <a:off x="4314075" y="322200"/>
            <a:ext cx="7980800" cy="6323600"/>
          </a:xfrm>
          <a:prstGeom prst="rect">
            <a:avLst/>
          </a:prstGeom>
          <a:noFill/>
          <a:ln>
            <a:noFill/>
          </a:ln>
        </p:spPr>
        <p:txBody>
          <a:bodyPr spcFirstLastPara="1" wrap="square" lIns="91433" tIns="45700" rIns="91433" bIns="45700" anchor="ctr" anchorCtr="0">
            <a:normAutofit/>
          </a:bodyPr>
          <a:lstStyle/>
          <a:p>
            <a:pPr marL="609585" indent="-414856">
              <a:buClr>
                <a:schemeClr val="lt1"/>
              </a:buClr>
              <a:buSzPts val="1300"/>
            </a:pPr>
            <a:r>
              <a:rPr lang="en-JM" sz="1733">
                <a:solidFill>
                  <a:schemeClr val="lt1"/>
                </a:solidFill>
              </a:rPr>
              <a:t>Introductions</a:t>
            </a:r>
            <a:endParaRPr sz="1733">
              <a:solidFill>
                <a:schemeClr val="lt1"/>
              </a:solidFill>
            </a:endParaRPr>
          </a:p>
          <a:p>
            <a:pPr marL="609585" indent="-414856">
              <a:buClr>
                <a:schemeClr val="lt1"/>
              </a:buClr>
              <a:buSzPts val="1300"/>
            </a:pPr>
            <a:r>
              <a:rPr lang="en-JM" sz="1733">
                <a:solidFill>
                  <a:schemeClr val="lt1"/>
                </a:solidFill>
              </a:rPr>
              <a:t>Why sector strategies?</a:t>
            </a:r>
            <a:endParaRPr sz="1733">
              <a:solidFill>
                <a:schemeClr val="lt1"/>
              </a:solidFill>
            </a:endParaRPr>
          </a:p>
          <a:p>
            <a:pPr marL="609585" indent="-414856">
              <a:buClr>
                <a:schemeClr val="lt1"/>
              </a:buClr>
              <a:buSzPts val="1300"/>
            </a:pPr>
            <a:r>
              <a:rPr lang="en-JM" sz="1733">
                <a:solidFill>
                  <a:schemeClr val="lt1"/>
                </a:solidFill>
              </a:rPr>
              <a:t>Colorado’s approach</a:t>
            </a:r>
            <a:endParaRPr sz="1733">
              <a:solidFill>
                <a:schemeClr val="lt1"/>
              </a:solidFill>
            </a:endParaRPr>
          </a:p>
          <a:p>
            <a:pPr marL="609585" indent="-414856">
              <a:buClr>
                <a:schemeClr val="lt1"/>
              </a:buClr>
              <a:buSzPts val="1300"/>
            </a:pPr>
            <a:r>
              <a:rPr lang="en-JM" sz="1733">
                <a:solidFill>
                  <a:schemeClr val="lt1"/>
                </a:solidFill>
              </a:rPr>
              <a:t>Guiding principles and practices</a:t>
            </a:r>
            <a:endParaRPr sz="1733">
              <a:solidFill>
                <a:schemeClr val="lt1"/>
              </a:solidFill>
            </a:endParaRPr>
          </a:p>
          <a:p>
            <a:pPr marL="609585" indent="-414856">
              <a:buClr>
                <a:schemeClr val="lt1"/>
              </a:buClr>
              <a:buSzPts val="1300"/>
            </a:pPr>
            <a:r>
              <a:rPr lang="en-JM" sz="1733">
                <a:solidFill>
                  <a:schemeClr val="lt1"/>
                </a:solidFill>
              </a:rPr>
              <a:t>Discussion</a:t>
            </a:r>
            <a:endParaRPr sz="1733">
              <a:solidFill>
                <a:schemeClr val="lt1"/>
              </a:solidFill>
            </a:endParaRPr>
          </a:p>
          <a:p>
            <a:pPr marL="609585" indent="0">
              <a:lnSpc>
                <a:spcPct val="130000"/>
              </a:lnSpc>
              <a:spcBef>
                <a:spcPts val="1067"/>
              </a:spcBef>
              <a:spcAft>
                <a:spcPts val="1067"/>
              </a:spcAft>
              <a:buNone/>
            </a:pPr>
            <a:endParaRPr sz="1600" b="1">
              <a:solidFill>
                <a:schemeClr val="lt1"/>
              </a:solidFill>
            </a:endParaRPr>
          </a:p>
        </p:txBody>
      </p:sp>
      <p:sp>
        <p:nvSpPr>
          <p:cNvPr id="217" name="Google Shape;217;p37"/>
          <p:cNvSpPr txBox="1"/>
          <p:nvPr/>
        </p:nvSpPr>
        <p:spPr>
          <a:xfrm>
            <a:off x="1427651" y="2761200"/>
            <a:ext cx="2114000" cy="722800"/>
          </a:xfrm>
          <a:prstGeom prst="rect">
            <a:avLst/>
          </a:prstGeom>
          <a:noFill/>
          <a:ln>
            <a:noFill/>
          </a:ln>
        </p:spPr>
        <p:txBody>
          <a:bodyPr spcFirstLastPara="1" wrap="square" lIns="91433" tIns="91433" rIns="91433" bIns="91433" anchor="t" anchorCtr="0">
            <a:noAutofit/>
          </a:bodyPr>
          <a:lstStyle/>
          <a:p>
            <a:pPr marL="237061" indent="-237061" algn="ctr" defTabSz="1219170">
              <a:lnSpc>
                <a:spcPct val="110000"/>
              </a:lnSpc>
              <a:buClr>
                <a:srgbClr val="FFFFFF"/>
              </a:buClr>
              <a:buSzPts val="2400"/>
            </a:pPr>
            <a:r>
              <a:rPr lang="en-JM" sz="3600" b="1" kern="0" dirty="0">
                <a:solidFill>
                  <a:srgbClr val="FFFFFF"/>
                </a:solidFill>
                <a:latin typeface="Open Sans"/>
                <a:ea typeface="Open Sans"/>
                <a:cs typeface="Open Sans"/>
                <a:sym typeface="Open Sans"/>
              </a:rPr>
              <a:t>Agenda </a:t>
            </a:r>
            <a:endParaRPr sz="3600" b="1" kern="0" dirty="0">
              <a:solidFill>
                <a:srgbClr val="000000"/>
              </a:solidFill>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body" idx="1"/>
          </p:nvPr>
        </p:nvSpPr>
        <p:spPr>
          <a:xfrm>
            <a:off x="609600" y="1333667"/>
            <a:ext cx="11076400" cy="4305600"/>
          </a:xfrm>
          <a:prstGeom prst="rect">
            <a:avLst/>
          </a:prstGeom>
        </p:spPr>
        <p:txBody>
          <a:bodyPr spcFirstLastPara="1" wrap="square" lIns="121900" tIns="121900" rIns="121900" bIns="121900" anchor="t" anchorCtr="0">
            <a:noAutofit/>
          </a:bodyPr>
          <a:lstStyle/>
          <a:p>
            <a:pPr marL="0" indent="0">
              <a:buNone/>
            </a:pPr>
            <a:r>
              <a:rPr lang="en-JM" sz="3600" b="1"/>
              <a:t>R &amp; D</a:t>
            </a:r>
            <a:endParaRPr sz="3600" b="1"/>
          </a:p>
          <a:p>
            <a:pPr marL="0" indent="0">
              <a:buNone/>
            </a:pPr>
            <a:r>
              <a:rPr lang="en-JM" sz="3600"/>
              <a:t>Rip-off and Duplicate</a:t>
            </a:r>
            <a:endParaRPr sz="3600"/>
          </a:p>
          <a:p>
            <a:pPr marL="0" indent="0">
              <a:buNone/>
            </a:pPr>
            <a:endParaRPr sz="3600" b="1"/>
          </a:p>
          <a:p>
            <a:pPr marL="0" indent="0">
              <a:buNone/>
            </a:pPr>
            <a:r>
              <a:rPr lang="en-JM" sz="3600" b="1"/>
              <a:t>SWIPE</a:t>
            </a:r>
            <a:endParaRPr sz="3600" b="1"/>
          </a:p>
          <a:p>
            <a:pPr marL="0" indent="0">
              <a:buNone/>
            </a:pPr>
            <a:r>
              <a:rPr lang="en-JM" sz="3600"/>
              <a:t>Steal With Integrity, Pride, and Enthusiasm</a:t>
            </a:r>
            <a:endParaRPr sz="3600"/>
          </a:p>
        </p:txBody>
      </p:sp>
      <p:sp>
        <p:nvSpPr>
          <p:cNvPr id="224" name="Google Shape;224;p38"/>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JM" kern="0">
                <a:solidFill>
                  <a:srgbClr val="FFFFFF"/>
                </a:solidFill>
              </a:rPr>
              <a:pPr defTabSz="1219170">
                <a:buClr>
                  <a:srgbClr val="000000"/>
                </a:buClr>
              </a:pPr>
              <a:t>11</a:t>
            </a:fld>
            <a:endParaRPr kern="0">
              <a:solidFill>
                <a:srgbClr val="FFFFFF"/>
              </a:solidFill>
            </a:endParaRPr>
          </a:p>
        </p:txBody>
      </p:sp>
      <p:sp>
        <p:nvSpPr>
          <p:cNvPr id="225" name="Google Shape;225;p38"/>
          <p:cNvSpPr txBox="1">
            <a:spLocks noGrp="1"/>
          </p:cNvSpPr>
          <p:nvPr>
            <p:ph type="title"/>
          </p:nvPr>
        </p:nvSpPr>
        <p:spPr>
          <a:xfrm>
            <a:off x="613500" y="340900"/>
            <a:ext cx="10160000" cy="658400"/>
          </a:xfrm>
          <a:prstGeom prst="rect">
            <a:avLst/>
          </a:prstGeom>
        </p:spPr>
        <p:txBody>
          <a:bodyPr spcFirstLastPara="1" wrap="square" lIns="121900" tIns="121900" rIns="121900" bIns="121900" anchor="ctr" anchorCtr="0">
            <a:noAutofit/>
          </a:bodyPr>
          <a:lstStyle/>
          <a:p>
            <a:r>
              <a:rPr lang="en-JM"/>
              <a:t>Acronyms to Know</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body" idx="1"/>
          </p:nvPr>
        </p:nvSpPr>
        <p:spPr>
          <a:xfrm>
            <a:off x="609600" y="1333667"/>
            <a:ext cx="11076400" cy="4305600"/>
          </a:xfrm>
          <a:prstGeom prst="rect">
            <a:avLst/>
          </a:prstGeom>
        </p:spPr>
        <p:txBody>
          <a:bodyPr spcFirstLastPara="1" wrap="square" lIns="121900" tIns="121900" rIns="121900" bIns="121900" anchor="t" anchorCtr="0">
            <a:noAutofit/>
          </a:bodyPr>
          <a:lstStyle/>
          <a:p>
            <a:pPr marL="0" indent="0">
              <a:buNone/>
            </a:pPr>
            <a:r>
              <a:rPr lang="en-JM" b="1" dirty="0"/>
              <a:t>Vision:</a:t>
            </a:r>
            <a:r>
              <a:rPr lang="en-JM" dirty="0"/>
              <a:t> Every Colorado employer has access to a skilled workforce and every Coloradan has the opportunity for meaningful employment, resulting in individual and statewide economic prosperity.</a:t>
            </a:r>
            <a:endParaRPr dirty="0"/>
          </a:p>
          <a:p>
            <a:pPr marL="0" indent="0">
              <a:spcBef>
                <a:spcPts val="1333"/>
              </a:spcBef>
              <a:buClr>
                <a:schemeClr val="dk1"/>
              </a:buClr>
              <a:buSzPts val="1100"/>
              <a:buNone/>
            </a:pPr>
            <a:r>
              <a:rPr lang="en-JM" b="1" dirty="0"/>
              <a:t>Mission:</a:t>
            </a:r>
            <a:r>
              <a:rPr lang="en-JM" dirty="0"/>
              <a:t> Enhance and sustain a skills-based talent development network that meets the needs of employers, workers, job seekers, and learners for today and tomorrow.</a:t>
            </a:r>
            <a:endParaRPr dirty="0"/>
          </a:p>
          <a:p>
            <a:pPr marL="0" indent="0">
              <a:spcBef>
                <a:spcPts val="1333"/>
              </a:spcBef>
              <a:spcAft>
                <a:spcPts val="1333"/>
              </a:spcAft>
              <a:buNone/>
            </a:pPr>
            <a:r>
              <a:rPr lang="en-JM" b="1" dirty="0"/>
              <a:t>Values:</a:t>
            </a:r>
            <a:r>
              <a:rPr lang="en-JM" dirty="0"/>
              <a:t> Equity, agility, integration</a:t>
            </a:r>
            <a:endParaRPr dirty="0"/>
          </a:p>
        </p:txBody>
      </p:sp>
      <p:sp>
        <p:nvSpPr>
          <p:cNvPr id="232" name="Google Shape;232;p39"/>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JM" kern="0">
                <a:solidFill>
                  <a:srgbClr val="FFFFFF"/>
                </a:solidFill>
              </a:rPr>
              <a:pPr defTabSz="1219170">
                <a:buClr>
                  <a:srgbClr val="000000"/>
                </a:buClr>
              </a:pPr>
              <a:t>12</a:t>
            </a:fld>
            <a:endParaRPr kern="0">
              <a:solidFill>
                <a:srgbClr val="FFFFFF"/>
              </a:solidFill>
            </a:endParaRPr>
          </a:p>
        </p:txBody>
      </p:sp>
      <p:sp>
        <p:nvSpPr>
          <p:cNvPr id="233" name="Google Shape;233;p39"/>
          <p:cNvSpPr txBox="1">
            <a:spLocks noGrp="1"/>
          </p:cNvSpPr>
          <p:nvPr>
            <p:ph type="title"/>
          </p:nvPr>
        </p:nvSpPr>
        <p:spPr>
          <a:xfrm>
            <a:off x="613500" y="340900"/>
            <a:ext cx="10160000" cy="658400"/>
          </a:xfrm>
          <a:prstGeom prst="rect">
            <a:avLst/>
          </a:prstGeom>
        </p:spPr>
        <p:txBody>
          <a:bodyPr spcFirstLastPara="1" wrap="square" lIns="121900" tIns="121900" rIns="121900" bIns="121900" anchor="ctr" anchorCtr="0">
            <a:noAutofit/>
          </a:bodyPr>
          <a:lstStyle/>
          <a:p>
            <a:r>
              <a:rPr lang="en-JM" dirty="0"/>
              <a:t>Vision, Mission, and Values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a:spLocks noGrp="1"/>
          </p:cNvSpPr>
          <p:nvPr>
            <p:ph type="body" idx="1"/>
          </p:nvPr>
        </p:nvSpPr>
        <p:spPr>
          <a:xfrm>
            <a:off x="609600" y="1333667"/>
            <a:ext cx="11076400" cy="4305600"/>
          </a:xfrm>
          <a:prstGeom prst="rect">
            <a:avLst/>
          </a:prstGeom>
        </p:spPr>
        <p:txBody>
          <a:bodyPr spcFirstLastPara="1" wrap="square" lIns="121900" tIns="121900" rIns="121900" bIns="121900" anchor="t" anchorCtr="0">
            <a:normAutofit fontScale="85000" lnSpcReduction="20000"/>
          </a:bodyPr>
          <a:lstStyle/>
          <a:p>
            <a:pPr marL="0" indent="0">
              <a:buNone/>
            </a:pPr>
            <a:r>
              <a:rPr lang="en-JM" b="1" u="sng" dirty="0"/>
              <a:t>WIOA Section 101(d)(3)(D)</a:t>
            </a:r>
            <a:endParaRPr b="1" u="sng" dirty="0"/>
          </a:p>
          <a:p>
            <a:pPr marL="0" indent="0">
              <a:buNone/>
            </a:pPr>
            <a:r>
              <a:rPr lang="en-JM" dirty="0"/>
              <a:t>The development and expansion of strategies for meeting the needs of employers, workers, and jobseekers, </a:t>
            </a:r>
            <a:r>
              <a:rPr lang="en-JM" b="1" dirty="0"/>
              <a:t>particularly through industry or sector partnerships</a:t>
            </a:r>
            <a:r>
              <a:rPr lang="en-JM" dirty="0"/>
              <a:t> related to in-demand industry sectors and occupations;  </a:t>
            </a:r>
            <a:endParaRPr dirty="0"/>
          </a:p>
          <a:p>
            <a:pPr marL="0" indent="0">
              <a:buNone/>
            </a:pPr>
            <a:endParaRPr dirty="0"/>
          </a:p>
          <a:p>
            <a:pPr marL="0" indent="0">
              <a:buNone/>
            </a:pPr>
            <a:r>
              <a:rPr lang="en-JM" b="1" u="sng" dirty="0"/>
              <a:t>WIOA Section 107(d)(4)(D)</a:t>
            </a:r>
            <a:endParaRPr b="1" u="sng" dirty="0"/>
          </a:p>
          <a:p>
            <a:pPr marL="0" indent="0">
              <a:buNone/>
            </a:pPr>
            <a:r>
              <a:rPr lang="en-JM" dirty="0"/>
              <a:t>To develop and implement proven or promising strategies for meeting the employment and skill needs of workers and employers (</a:t>
            </a:r>
            <a:r>
              <a:rPr lang="en-JM" b="1" dirty="0"/>
              <a:t>such as the establishment of industry and sector partnerships</a:t>
            </a:r>
            <a:r>
              <a:rPr lang="en-JM" dirty="0"/>
              <a:t>), that provide the skilled workforce needed by employers in the region, and that expand employment and career advancement opportunities for workforce development system participants in in-demand industry sectors or occupations. </a:t>
            </a:r>
            <a:endParaRPr dirty="0"/>
          </a:p>
        </p:txBody>
      </p:sp>
      <p:sp>
        <p:nvSpPr>
          <p:cNvPr id="240" name="Google Shape;240;p40"/>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JM" kern="0">
                <a:solidFill>
                  <a:srgbClr val="FFFFFF"/>
                </a:solidFill>
              </a:rPr>
              <a:pPr defTabSz="1219170">
                <a:buClr>
                  <a:srgbClr val="000000"/>
                </a:buClr>
              </a:pPr>
              <a:t>13</a:t>
            </a:fld>
            <a:endParaRPr kern="0">
              <a:solidFill>
                <a:srgbClr val="FFFFFF"/>
              </a:solidFill>
            </a:endParaRPr>
          </a:p>
        </p:txBody>
      </p:sp>
      <p:sp>
        <p:nvSpPr>
          <p:cNvPr id="241" name="Google Shape;241;p40"/>
          <p:cNvSpPr txBox="1">
            <a:spLocks noGrp="1"/>
          </p:cNvSpPr>
          <p:nvPr>
            <p:ph type="title"/>
          </p:nvPr>
        </p:nvSpPr>
        <p:spPr>
          <a:xfrm>
            <a:off x="613500" y="340900"/>
            <a:ext cx="10160000" cy="658400"/>
          </a:xfrm>
          <a:prstGeom prst="rect">
            <a:avLst/>
          </a:prstGeom>
        </p:spPr>
        <p:txBody>
          <a:bodyPr spcFirstLastPara="1" wrap="square" lIns="121900" tIns="121900" rIns="121900" bIns="121900" anchor="ctr" anchorCtr="0">
            <a:noAutofit/>
          </a:bodyPr>
          <a:lstStyle/>
          <a:p>
            <a:r>
              <a:rPr lang="en-JM"/>
              <a:t>Why Sector Partnerships?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a:spLocks noGrp="1"/>
          </p:cNvSpPr>
          <p:nvPr>
            <p:ph type="body" idx="1"/>
          </p:nvPr>
        </p:nvSpPr>
        <p:spPr>
          <a:xfrm>
            <a:off x="838200" y="1825625"/>
            <a:ext cx="10515600" cy="4351339"/>
          </a:xfrm>
          <a:prstGeom prst="rect">
            <a:avLst/>
          </a:prstGeom>
          <a:noFill/>
          <a:ln>
            <a:noFill/>
          </a:ln>
        </p:spPr>
        <p:txBody>
          <a:bodyPr spcFirstLastPara="1" wrap="square" lIns="91433" tIns="45700" rIns="91433" bIns="45700" anchor="t" anchorCtr="0">
            <a:normAutofit/>
          </a:bodyPr>
          <a:lstStyle/>
          <a:p>
            <a:pPr marL="457189" indent="-330614">
              <a:lnSpc>
                <a:spcPct val="120000"/>
              </a:lnSpc>
              <a:spcBef>
                <a:spcPts val="0"/>
              </a:spcBef>
              <a:buSzPct val="64999"/>
              <a:buChar char="●"/>
            </a:pPr>
            <a:r>
              <a:rPr lang="en-JM" dirty="0"/>
              <a:t>Industry-led means that firms have joined forces to identify and implement projects that they all believe are critical to the health and prosperity of their industry.</a:t>
            </a:r>
            <a:endParaRPr dirty="0"/>
          </a:p>
          <a:p>
            <a:pPr marL="457189" indent="-330614">
              <a:lnSpc>
                <a:spcPct val="120000"/>
              </a:lnSpc>
              <a:spcBef>
                <a:spcPts val="0"/>
              </a:spcBef>
              <a:buSzPct val="64999"/>
              <a:buChar char="●"/>
            </a:pPr>
            <a:r>
              <a:rPr lang="en-JM" dirty="0"/>
              <a:t>These businesses collaborate to grow their industry, provide job opportunities, and contribute to the region's economic stability. </a:t>
            </a:r>
            <a:endParaRPr dirty="0"/>
          </a:p>
          <a:p>
            <a:pPr marL="914377" lvl="1" indent="-320879">
              <a:lnSpc>
                <a:spcPct val="120000"/>
              </a:lnSpc>
              <a:spcBef>
                <a:spcPts val="0"/>
              </a:spcBef>
              <a:buSzPct val="70000"/>
              <a:buChar char="○"/>
            </a:pPr>
            <a:r>
              <a:rPr lang="en-JM" dirty="0"/>
              <a:t>Sector Partnerships can inform public partners of their critical needs with one voice.</a:t>
            </a:r>
            <a:endParaRPr dirty="0"/>
          </a:p>
        </p:txBody>
      </p:sp>
      <p:sp>
        <p:nvSpPr>
          <p:cNvPr id="247" name="Google Shape;247;p41"/>
          <p:cNvSpPr txBox="1">
            <a:spLocks noGrp="1"/>
          </p:cNvSpPr>
          <p:nvPr>
            <p:ph type="title"/>
          </p:nvPr>
        </p:nvSpPr>
        <p:spPr>
          <a:xfrm>
            <a:off x="838200" y="365125"/>
            <a:ext cx="10515600" cy="1325563"/>
          </a:xfrm>
          <a:prstGeom prst="rect">
            <a:avLst/>
          </a:prstGeom>
          <a:noFill/>
          <a:ln>
            <a:noFill/>
          </a:ln>
        </p:spPr>
        <p:txBody>
          <a:bodyPr spcFirstLastPara="1" wrap="square" lIns="91433" tIns="45700" rIns="91433" bIns="45700" anchor="ctr" anchorCtr="0">
            <a:normAutofit/>
          </a:bodyPr>
          <a:lstStyle/>
          <a:p>
            <a:pPr>
              <a:buSzPts val="3300"/>
            </a:pPr>
            <a:r>
              <a:rPr lang="en-JM"/>
              <a:t>Why an industry-led approach?</a:t>
            </a:r>
            <a:endParaRPr/>
          </a:p>
        </p:txBody>
      </p:sp>
      <p:sp>
        <p:nvSpPr>
          <p:cNvPr id="248" name="Google Shape;248;p41"/>
          <p:cNvSpPr txBox="1">
            <a:spLocks noGrp="1"/>
          </p:cNvSpPr>
          <p:nvPr>
            <p:ph type="ftr" idx="11"/>
          </p:nvPr>
        </p:nvSpPr>
        <p:spPr>
          <a:xfrm>
            <a:off x="555723" y="6391644"/>
            <a:ext cx="3608205"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JM" sz="1867" kern="0">
                <a:solidFill>
                  <a:srgbClr val="000000"/>
                </a:solidFill>
                <a:latin typeface="Arial"/>
                <a:cs typeface="Arial"/>
                <a:sym typeface="Arial"/>
              </a:rPr>
              <a:t>www.wildfigpartners.com</a:t>
            </a:r>
            <a:endParaRPr sz="1867" kern="0">
              <a:solidFill>
                <a:srgbClr val="000000"/>
              </a:solidFill>
              <a:latin typeface="Arial"/>
              <a:cs typeface="Arial"/>
              <a:sym typeface="Arial"/>
            </a:endParaRPr>
          </a:p>
        </p:txBody>
      </p:sp>
      <p:grpSp>
        <p:nvGrpSpPr>
          <p:cNvPr id="249" name="Google Shape;249;p41"/>
          <p:cNvGrpSpPr/>
          <p:nvPr/>
        </p:nvGrpSpPr>
        <p:grpSpPr>
          <a:xfrm>
            <a:off x="10567021" y="6147900"/>
            <a:ext cx="654519" cy="539261"/>
            <a:chOff x="8450980" y="5623413"/>
            <a:chExt cx="654519" cy="539261"/>
          </a:xfrm>
        </p:grpSpPr>
        <p:pic>
          <p:nvPicPr>
            <p:cNvPr id="250" name="Google Shape;250;p41" descr="A picture containing text, silhouette&#10;&#10;Description automatically generated"/>
            <p:cNvPicPr preferRelativeResize="0"/>
            <p:nvPr/>
          </p:nvPicPr>
          <p:blipFill rotWithShape="1">
            <a:blip r:embed="rId3">
              <a:alphaModFix/>
            </a:blip>
            <a:srcRect/>
            <a:stretch/>
          </p:blipFill>
          <p:spPr>
            <a:xfrm>
              <a:off x="8450980" y="5623413"/>
              <a:ext cx="578719" cy="539261"/>
            </a:xfrm>
            <a:prstGeom prst="rect">
              <a:avLst/>
            </a:prstGeom>
            <a:noFill/>
            <a:ln>
              <a:noFill/>
            </a:ln>
          </p:spPr>
        </p:pic>
        <p:sp>
          <p:nvSpPr>
            <p:cNvPr id="251" name="Google Shape;251;p41"/>
            <p:cNvSpPr/>
            <p:nvPr/>
          </p:nvSpPr>
          <p:spPr>
            <a:xfrm>
              <a:off x="8797491" y="6015789"/>
              <a:ext cx="308008" cy="146885"/>
            </a:xfrm>
            <a:prstGeom prst="rect">
              <a:avLst/>
            </a:prstGeom>
            <a:solidFill>
              <a:schemeClr val="lt1"/>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cxnSp>
        <p:nvCxnSpPr>
          <p:cNvPr id="252" name="Google Shape;252;p41"/>
          <p:cNvCxnSpPr/>
          <p:nvPr/>
        </p:nvCxnSpPr>
        <p:spPr>
          <a:xfrm>
            <a:off x="424206" y="6391645"/>
            <a:ext cx="10001839" cy="14337"/>
          </a:xfrm>
          <a:prstGeom prst="straightConnector1">
            <a:avLst/>
          </a:prstGeom>
          <a:noFill/>
          <a:ln w="9525" cap="flat" cmpd="sng">
            <a:solidFill>
              <a:srgbClr val="A9A9A9"/>
            </a:solidFill>
            <a:prstDash val="solid"/>
            <a:round/>
            <a:headEnd type="none" w="sm" len="sm"/>
            <a:tailEnd type="none" w="sm" len="sm"/>
          </a:ln>
        </p:spPr>
      </p:cxnSp>
      <p:cxnSp>
        <p:nvCxnSpPr>
          <p:cNvPr id="253" name="Google Shape;253;p41"/>
          <p:cNvCxnSpPr/>
          <p:nvPr/>
        </p:nvCxnSpPr>
        <p:spPr>
          <a:xfrm>
            <a:off x="11221539" y="6405981"/>
            <a:ext cx="545184" cy="0"/>
          </a:xfrm>
          <a:prstGeom prst="straightConnector1">
            <a:avLst/>
          </a:prstGeom>
          <a:noFill/>
          <a:ln w="9525" cap="flat" cmpd="sng">
            <a:solidFill>
              <a:srgbClr val="A9A9A9"/>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a:spLocks noGrp="1"/>
          </p:cNvSpPr>
          <p:nvPr>
            <p:ph type="body" idx="1"/>
          </p:nvPr>
        </p:nvSpPr>
        <p:spPr>
          <a:xfrm>
            <a:off x="838200" y="1825625"/>
            <a:ext cx="10515600" cy="4351339"/>
          </a:xfrm>
          <a:prstGeom prst="rect">
            <a:avLst/>
          </a:prstGeom>
          <a:noFill/>
          <a:ln>
            <a:noFill/>
          </a:ln>
        </p:spPr>
        <p:txBody>
          <a:bodyPr spcFirstLastPara="1" wrap="square" lIns="91433" tIns="45700" rIns="91433" bIns="45700" anchor="t" anchorCtr="0">
            <a:normAutofit/>
          </a:bodyPr>
          <a:lstStyle/>
          <a:p>
            <a:pPr marL="457189" indent="-330614">
              <a:lnSpc>
                <a:spcPct val="120000"/>
              </a:lnSpc>
              <a:spcBef>
                <a:spcPts val="0"/>
              </a:spcBef>
              <a:buSzPct val="64999"/>
              <a:buChar char="●"/>
            </a:pPr>
            <a:r>
              <a:rPr lang="en-JM" sz="2800" dirty="0"/>
              <a:t>Colorado implemented its Sector Strategy in 2005. The State has since expanded Sector Partnerships using the NextGeneration Sector Partnerships Model</a:t>
            </a:r>
            <a:r>
              <a:rPr lang="en-JM" dirty="0"/>
              <a:t>	</a:t>
            </a:r>
            <a:endParaRPr dirty="0"/>
          </a:p>
          <a:p>
            <a:pPr marL="914377" lvl="1" indent="-320879">
              <a:lnSpc>
                <a:spcPct val="120000"/>
              </a:lnSpc>
              <a:spcBef>
                <a:spcPts val="0"/>
              </a:spcBef>
              <a:buSzPct val="70000"/>
              <a:buChar char="○"/>
            </a:pPr>
            <a:r>
              <a:rPr lang="en-JM" dirty="0"/>
              <a:t>Promotes industry-driven alignment across economic development, workforce development, and education.</a:t>
            </a:r>
            <a:endParaRPr dirty="0"/>
          </a:p>
          <a:p>
            <a:pPr marL="0" indent="0">
              <a:spcBef>
                <a:spcPts val="0"/>
              </a:spcBef>
              <a:buNone/>
            </a:pPr>
            <a:endParaRPr dirty="0"/>
          </a:p>
        </p:txBody>
      </p:sp>
      <p:sp>
        <p:nvSpPr>
          <p:cNvPr id="247" name="Google Shape;247;p41"/>
          <p:cNvSpPr txBox="1">
            <a:spLocks noGrp="1"/>
          </p:cNvSpPr>
          <p:nvPr>
            <p:ph type="title"/>
          </p:nvPr>
        </p:nvSpPr>
        <p:spPr>
          <a:xfrm>
            <a:off x="838200" y="365125"/>
            <a:ext cx="10515600" cy="1325563"/>
          </a:xfrm>
          <a:prstGeom prst="rect">
            <a:avLst/>
          </a:prstGeom>
          <a:noFill/>
          <a:ln>
            <a:noFill/>
          </a:ln>
        </p:spPr>
        <p:txBody>
          <a:bodyPr spcFirstLastPara="1" wrap="square" lIns="91433" tIns="45700" rIns="91433" bIns="45700" anchor="ctr" anchorCtr="0">
            <a:normAutofit/>
          </a:bodyPr>
          <a:lstStyle/>
          <a:p>
            <a:pPr>
              <a:buSzPts val="3300"/>
            </a:pPr>
            <a:r>
              <a:rPr lang="en-JM" dirty="0"/>
              <a:t>Sector Strategy v. Sector Partnership</a:t>
            </a:r>
            <a:endParaRPr dirty="0"/>
          </a:p>
        </p:txBody>
      </p:sp>
      <p:sp>
        <p:nvSpPr>
          <p:cNvPr id="248" name="Google Shape;248;p41"/>
          <p:cNvSpPr txBox="1">
            <a:spLocks noGrp="1"/>
          </p:cNvSpPr>
          <p:nvPr>
            <p:ph type="ftr" idx="11"/>
          </p:nvPr>
        </p:nvSpPr>
        <p:spPr>
          <a:xfrm>
            <a:off x="555723" y="6391644"/>
            <a:ext cx="3608205"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JM" sz="1867" kern="0">
                <a:solidFill>
                  <a:srgbClr val="000000"/>
                </a:solidFill>
                <a:latin typeface="Arial"/>
                <a:cs typeface="Arial"/>
                <a:sym typeface="Arial"/>
              </a:rPr>
              <a:t>www.wildfigpartners.com</a:t>
            </a:r>
            <a:endParaRPr sz="1867" kern="0">
              <a:solidFill>
                <a:srgbClr val="000000"/>
              </a:solidFill>
              <a:latin typeface="Arial"/>
              <a:cs typeface="Arial"/>
              <a:sym typeface="Arial"/>
            </a:endParaRPr>
          </a:p>
        </p:txBody>
      </p:sp>
      <p:grpSp>
        <p:nvGrpSpPr>
          <p:cNvPr id="249" name="Google Shape;249;p41"/>
          <p:cNvGrpSpPr/>
          <p:nvPr/>
        </p:nvGrpSpPr>
        <p:grpSpPr>
          <a:xfrm>
            <a:off x="10567021" y="6147900"/>
            <a:ext cx="654519" cy="539261"/>
            <a:chOff x="8450980" y="5623413"/>
            <a:chExt cx="654519" cy="539261"/>
          </a:xfrm>
        </p:grpSpPr>
        <p:pic>
          <p:nvPicPr>
            <p:cNvPr id="250" name="Google Shape;250;p41" descr="A picture containing text, silhouette&#10;&#10;Description automatically generated"/>
            <p:cNvPicPr preferRelativeResize="0"/>
            <p:nvPr/>
          </p:nvPicPr>
          <p:blipFill rotWithShape="1">
            <a:blip r:embed="rId3">
              <a:alphaModFix/>
            </a:blip>
            <a:srcRect/>
            <a:stretch/>
          </p:blipFill>
          <p:spPr>
            <a:xfrm>
              <a:off x="8450980" y="5623413"/>
              <a:ext cx="578719" cy="539261"/>
            </a:xfrm>
            <a:prstGeom prst="rect">
              <a:avLst/>
            </a:prstGeom>
            <a:noFill/>
            <a:ln>
              <a:noFill/>
            </a:ln>
          </p:spPr>
        </p:pic>
        <p:sp>
          <p:nvSpPr>
            <p:cNvPr id="251" name="Google Shape;251;p41"/>
            <p:cNvSpPr/>
            <p:nvPr/>
          </p:nvSpPr>
          <p:spPr>
            <a:xfrm>
              <a:off x="8797491" y="6015789"/>
              <a:ext cx="308008" cy="146885"/>
            </a:xfrm>
            <a:prstGeom prst="rect">
              <a:avLst/>
            </a:prstGeom>
            <a:solidFill>
              <a:schemeClr val="lt1"/>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cxnSp>
        <p:nvCxnSpPr>
          <p:cNvPr id="252" name="Google Shape;252;p41"/>
          <p:cNvCxnSpPr/>
          <p:nvPr/>
        </p:nvCxnSpPr>
        <p:spPr>
          <a:xfrm>
            <a:off x="424206" y="6391645"/>
            <a:ext cx="10001839" cy="14337"/>
          </a:xfrm>
          <a:prstGeom prst="straightConnector1">
            <a:avLst/>
          </a:prstGeom>
          <a:noFill/>
          <a:ln w="9525" cap="flat" cmpd="sng">
            <a:solidFill>
              <a:srgbClr val="A9A9A9"/>
            </a:solidFill>
            <a:prstDash val="solid"/>
            <a:round/>
            <a:headEnd type="none" w="sm" len="sm"/>
            <a:tailEnd type="none" w="sm" len="sm"/>
          </a:ln>
        </p:spPr>
      </p:cxnSp>
      <p:cxnSp>
        <p:nvCxnSpPr>
          <p:cNvPr id="253" name="Google Shape;253;p41"/>
          <p:cNvCxnSpPr/>
          <p:nvPr/>
        </p:nvCxnSpPr>
        <p:spPr>
          <a:xfrm>
            <a:off x="11221539" y="6405981"/>
            <a:ext cx="545184" cy="0"/>
          </a:xfrm>
          <a:prstGeom prst="straightConnector1">
            <a:avLst/>
          </a:prstGeom>
          <a:noFill/>
          <a:ln w="9525" cap="flat" cmpd="sng">
            <a:solidFill>
              <a:srgbClr val="A9A9A9"/>
            </a:solidFill>
            <a:prstDash val="solid"/>
            <a:round/>
            <a:headEnd type="none" w="sm" len="sm"/>
            <a:tailEnd type="none" w="sm" len="sm"/>
          </a:ln>
        </p:spPr>
      </p:cxnSp>
    </p:spTree>
    <p:extLst>
      <p:ext uri="{BB962C8B-B14F-4D97-AF65-F5344CB8AC3E}">
        <p14:creationId xmlns:p14="http://schemas.microsoft.com/office/powerpoint/2010/main" val="58301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838200" y="365125"/>
            <a:ext cx="10515600" cy="1325600"/>
          </a:xfrm>
          <a:prstGeom prst="rect">
            <a:avLst/>
          </a:prstGeom>
        </p:spPr>
        <p:txBody>
          <a:bodyPr spcFirstLastPara="1" wrap="square" lIns="91433" tIns="45700" rIns="91433" bIns="45700" anchor="ctr" anchorCtr="0">
            <a:normAutofit/>
          </a:bodyPr>
          <a:lstStyle/>
          <a:p>
            <a:r>
              <a:rPr lang="en-JM" sz="4000" b="1"/>
              <a:t>Definition: Next Gen Sector Partnership</a:t>
            </a:r>
            <a:endParaRPr sz="4000"/>
          </a:p>
        </p:txBody>
      </p:sp>
      <p:sp>
        <p:nvSpPr>
          <p:cNvPr id="259" name="Google Shape;259;p42"/>
          <p:cNvSpPr txBox="1">
            <a:spLocks noGrp="1"/>
          </p:cNvSpPr>
          <p:nvPr>
            <p:ph type="body" idx="1"/>
          </p:nvPr>
        </p:nvSpPr>
        <p:spPr>
          <a:xfrm>
            <a:off x="838200" y="1481559"/>
            <a:ext cx="10515600" cy="4351200"/>
          </a:xfrm>
          <a:prstGeom prst="rect">
            <a:avLst/>
          </a:prstGeom>
        </p:spPr>
        <p:txBody>
          <a:bodyPr spcFirstLastPara="1" wrap="square" lIns="91433" tIns="45700" rIns="91433" bIns="45700" anchor="t" anchorCtr="0">
            <a:normAutofit/>
          </a:bodyPr>
          <a:lstStyle/>
          <a:p>
            <a:pPr marL="0" indent="0">
              <a:lnSpc>
                <a:spcPct val="100000"/>
              </a:lnSpc>
              <a:buNone/>
            </a:pPr>
            <a:r>
              <a:rPr lang="en-JM" sz="2400" dirty="0"/>
              <a:t>Regional partnerships of business leaders within one industry, who work together with public partners from economic development, workforce development, education and training, and other community organizations, to address the shared workforce and broader competitiveness needs of their industry.</a:t>
            </a:r>
            <a:endParaRPr sz="2400" dirty="0"/>
          </a:p>
          <a:p>
            <a:pPr marL="0" indent="0">
              <a:buNone/>
            </a:pPr>
            <a:endParaRPr sz="2400" dirty="0"/>
          </a:p>
          <a:p>
            <a:pPr marL="0" indent="0">
              <a:buNone/>
            </a:pPr>
            <a:r>
              <a:rPr lang="en-JM" sz="2133" b="1" dirty="0"/>
              <a:t>Operating Principles</a:t>
            </a:r>
            <a:endParaRPr sz="2133" b="1" dirty="0"/>
          </a:p>
          <a:p>
            <a:pPr indent="-440256">
              <a:buSzPts val="1600"/>
              <a:buAutoNum type="arabicPeriod"/>
            </a:pPr>
            <a:r>
              <a:rPr lang="en-JM" sz="2133" dirty="0"/>
              <a:t>Industry pull vs. program push </a:t>
            </a:r>
            <a:endParaRPr sz="2133" dirty="0"/>
          </a:p>
          <a:p>
            <a:pPr indent="-440256">
              <a:spcBef>
                <a:spcPts val="0"/>
              </a:spcBef>
              <a:buSzPts val="1600"/>
              <a:buAutoNum type="arabicPeriod"/>
            </a:pPr>
            <a:r>
              <a:rPr lang="en-JM" sz="2133" dirty="0"/>
              <a:t>Shared table vs. owned by a single institution or system </a:t>
            </a:r>
            <a:endParaRPr sz="2133" dirty="0"/>
          </a:p>
          <a:p>
            <a:pPr indent="-440256">
              <a:spcBef>
                <a:spcPts val="0"/>
              </a:spcBef>
              <a:buSzPts val="1600"/>
              <a:buAutoNum type="arabicPeriod"/>
            </a:pPr>
            <a:r>
              <a:rPr lang="en-JM" sz="2133" dirty="0"/>
              <a:t>Integrated response from education, workforce and economic development vs. one-off solutions</a:t>
            </a:r>
            <a:endParaRPr sz="2133"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p43"/>
          <p:cNvGrpSpPr/>
          <p:nvPr/>
        </p:nvGrpSpPr>
        <p:grpSpPr>
          <a:xfrm>
            <a:off x="143245" y="2165667"/>
            <a:ext cx="2554036" cy="1703933"/>
            <a:chOff x="3154233" y="2310050"/>
            <a:chExt cx="1915527" cy="1277950"/>
          </a:xfrm>
        </p:grpSpPr>
        <p:sp>
          <p:nvSpPr>
            <p:cNvPr id="266" name="Google Shape;266;p43"/>
            <p:cNvSpPr/>
            <p:nvPr/>
          </p:nvSpPr>
          <p:spPr>
            <a:xfrm>
              <a:off x="3485717" y="3079475"/>
              <a:ext cx="1294800" cy="133500"/>
            </a:xfrm>
            <a:prstGeom prst="rect">
              <a:avLst/>
            </a:prstGeom>
            <a:solidFill>
              <a:srgbClr val="307B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43"/>
            <p:cNvSpPr txBox="1"/>
            <p:nvPr/>
          </p:nvSpPr>
          <p:spPr>
            <a:xfrm>
              <a:off x="3154233" y="3216600"/>
              <a:ext cx="692700" cy="3714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JM" sz="1600" b="1" kern="0">
                  <a:solidFill>
                    <a:srgbClr val="000000"/>
                  </a:solidFill>
                  <a:latin typeface="Roboto"/>
                  <a:ea typeface="Roboto"/>
                  <a:cs typeface="Roboto"/>
                  <a:sym typeface="Roboto"/>
                </a:rPr>
                <a:t>2005</a:t>
              </a:r>
              <a:endParaRPr sz="1600" b="1" kern="0">
                <a:solidFill>
                  <a:srgbClr val="000000"/>
                </a:solidFill>
                <a:latin typeface="Roboto"/>
                <a:ea typeface="Roboto"/>
                <a:cs typeface="Roboto"/>
                <a:sym typeface="Roboto"/>
              </a:endParaRPr>
            </a:p>
          </p:txBody>
        </p:sp>
        <p:sp>
          <p:nvSpPr>
            <p:cNvPr id="268" name="Google Shape;268;p43"/>
            <p:cNvSpPr txBox="1"/>
            <p:nvPr/>
          </p:nvSpPr>
          <p:spPr>
            <a:xfrm>
              <a:off x="3386760" y="2310050"/>
              <a:ext cx="1683000" cy="943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JM" sz="1067" b="1" kern="0">
                  <a:solidFill>
                    <a:srgbClr val="000000"/>
                  </a:solidFill>
                  <a:latin typeface="Roboto"/>
                  <a:ea typeface="Roboto"/>
                  <a:cs typeface="Roboto"/>
                  <a:sym typeface="Roboto"/>
                </a:rPr>
                <a:t>First Sector Partnership Launched in healthcare</a:t>
              </a:r>
              <a:endParaRPr sz="1067" b="1" kern="0">
                <a:solidFill>
                  <a:srgbClr val="000000"/>
                </a:solidFill>
                <a:latin typeface="Roboto"/>
                <a:ea typeface="Roboto"/>
                <a:cs typeface="Roboto"/>
                <a:sym typeface="Roboto"/>
              </a:endParaRPr>
            </a:p>
            <a:p>
              <a:pPr defTabSz="1219170">
                <a:buClr>
                  <a:srgbClr val="000000"/>
                </a:buClr>
              </a:pPr>
              <a:endParaRPr sz="1067" b="1" kern="0">
                <a:solidFill>
                  <a:srgbClr val="000000"/>
                </a:solidFill>
                <a:latin typeface="Roboto"/>
                <a:ea typeface="Roboto"/>
                <a:cs typeface="Roboto"/>
                <a:sym typeface="Roboto"/>
              </a:endParaRPr>
            </a:p>
            <a:p>
              <a:pPr defTabSz="1219170">
                <a:spcAft>
                  <a:spcPts val="2133"/>
                </a:spcAft>
                <a:buClr>
                  <a:srgbClr val="000000"/>
                </a:buClr>
              </a:pPr>
              <a:endParaRPr sz="1067" b="1" kern="0">
                <a:solidFill>
                  <a:srgbClr val="000000"/>
                </a:solidFill>
                <a:latin typeface="Roboto"/>
                <a:ea typeface="Roboto"/>
                <a:cs typeface="Roboto"/>
                <a:sym typeface="Roboto"/>
              </a:endParaRPr>
            </a:p>
          </p:txBody>
        </p:sp>
        <p:grpSp>
          <p:nvGrpSpPr>
            <p:cNvPr id="269" name="Google Shape;269;p43"/>
            <p:cNvGrpSpPr/>
            <p:nvPr/>
          </p:nvGrpSpPr>
          <p:grpSpPr>
            <a:xfrm>
              <a:off x="3435870" y="2800065"/>
              <a:ext cx="92400" cy="411825"/>
              <a:chOff x="845575" y="2563700"/>
              <a:chExt cx="92400" cy="411825"/>
            </a:xfrm>
          </p:grpSpPr>
          <p:sp>
            <p:nvSpPr>
              <p:cNvPr id="270" name="Google Shape;270;p43"/>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271" name="Google Shape;271;p43"/>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272" name="Google Shape;272;p43"/>
          <p:cNvGrpSpPr/>
          <p:nvPr/>
        </p:nvGrpSpPr>
        <p:grpSpPr>
          <a:xfrm>
            <a:off x="1827995" y="2689061"/>
            <a:ext cx="2570940" cy="2325608"/>
            <a:chOff x="1828196" y="2702596"/>
            <a:chExt cx="1928205" cy="1744206"/>
          </a:xfrm>
        </p:grpSpPr>
        <p:sp>
          <p:nvSpPr>
            <p:cNvPr id="273" name="Google Shape;273;p43"/>
            <p:cNvSpPr/>
            <p:nvPr/>
          </p:nvSpPr>
          <p:spPr>
            <a:xfrm>
              <a:off x="2191011" y="3079475"/>
              <a:ext cx="1294800" cy="133500"/>
            </a:xfrm>
            <a:prstGeom prst="rect">
              <a:avLst/>
            </a:prstGeom>
            <a:solidFill>
              <a:srgbClr val="0944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274;p43"/>
            <p:cNvSpPr txBox="1"/>
            <p:nvPr/>
          </p:nvSpPr>
          <p:spPr>
            <a:xfrm>
              <a:off x="1828196" y="2702596"/>
              <a:ext cx="745800" cy="3714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JM" sz="1600" b="1" kern="0">
                  <a:solidFill>
                    <a:srgbClr val="000000"/>
                  </a:solidFill>
                  <a:latin typeface="Roboto"/>
                  <a:ea typeface="Roboto"/>
                  <a:cs typeface="Roboto"/>
                  <a:sym typeface="Roboto"/>
                </a:rPr>
                <a:t>2007</a:t>
              </a:r>
              <a:endParaRPr sz="1600" b="1" kern="0">
                <a:solidFill>
                  <a:srgbClr val="000000"/>
                </a:solidFill>
                <a:latin typeface="Roboto"/>
                <a:ea typeface="Roboto"/>
                <a:cs typeface="Roboto"/>
                <a:sym typeface="Roboto"/>
              </a:endParaRPr>
            </a:p>
          </p:txBody>
        </p:sp>
        <p:sp>
          <p:nvSpPr>
            <p:cNvPr id="275" name="Google Shape;275;p43"/>
            <p:cNvSpPr txBox="1"/>
            <p:nvPr/>
          </p:nvSpPr>
          <p:spPr>
            <a:xfrm>
              <a:off x="2073401" y="3503002"/>
              <a:ext cx="1683000" cy="943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JM" sz="1067" b="1" kern="0">
                  <a:solidFill>
                    <a:srgbClr val="000000"/>
                  </a:solidFill>
                  <a:latin typeface="Roboto"/>
                  <a:ea typeface="Roboto"/>
                  <a:cs typeface="Roboto"/>
                  <a:sym typeface="Roboto"/>
                </a:rPr>
                <a:t>NGA Policy Academy</a:t>
              </a:r>
              <a:endParaRPr sz="1067" b="1" kern="0">
                <a:solidFill>
                  <a:srgbClr val="000000"/>
                </a:solidFill>
                <a:latin typeface="Roboto"/>
                <a:ea typeface="Roboto"/>
                <a:cs typeface="Roboto"/>
                <a:sym typeface="Roboto"/>
              </a:endParaRPr>
            </a:p>
            <a:p>
              <a:pPr defTabSz="1219170">
                <a:buClr>
                  <a:srgbClr val="000000"/>
                </a:buClr>
              </a:pPr>
              <a:endParaRPr sz="1067" b="1" kern="0">
                <a:solidFill>
                  <a:srgbClr val="000000"/>
                </a:solidFill>
                <a:latin typeface="Roboto"/>
                <a:ea typeface="Roboto"/>
                <a:cs typeface="Roboto"/>
                <a:sym typeface="Roboto"/>
              </a:endParaRPr>
            </a:p>
            <a:p>
              <a:pPr defTabSz="1219170">
                <a:spcAft>
                  <a:spcPts val="2133"/>
                </a:spcAft>
                <a:buClr>
                  <a:srgbClr val="000000"/>
                </a:buClr>
              </a:pPr>
              <a:r>
                <a:rPr lang="en-JM" sz="1067" kern="0">
                  <a:solidFill>
                    <a:srgbClr val="000000"/>
                  </a:solidFill>
                  <a:latin typeface="Roboto"/>
                  <a:ea typeface="Roboto"/>
                  <a:cs typeface="Roboto"/>
                  <a:sym typeface="Roboto"/>
                </a:rPr>
                <a:t>Colorado’s involvement leads to the creation of the Sectors Steering Committee. Sector partnerships exclusively focused on workforce. First Gen Sector Partnership Grants released in 2008.</a:t>
              </a:r>
              <a:endParaRPr sz="1067" b="1" kern="0">
                <a:solidFill>
                  <a:srgbClr val="000000"/>
                </a:solidFill>
                <a:latin typeface="Roboto"/>
                <a:ea typeface="Roboto"/>
                <a:cs typeface="Roboto"/>
                <a:sym typeface="Roboto"/>
              </a:endParaRPr>
            </a:p>
          </p:txBody>
        </p:sp>
        <p:grpSp>
          <p:nvGrpSpPr>
            <p:cNvPr id="276" name="Google Shape;276;p43"/>
            <p:cNvGrpSpPr/>
            <p:nvPr/>
          </p:nvGrpSpPr>
          <p:grpSpPr>
            <a:xfrm rot="10800000">
              <a:off x="2149293" y="3079467"/>
              <a:ext cx="92400" cy="411825"/>
              <a:chOff x="2072481" y="2563700"/>
              <a:chExt cx="92400" cy="411825"/>
            </a:xfrm>
          </p:grpSpPr>
          <p:cxnSp>
            <p:nvCxnSpPr>
              <p:cNvPr id="277" name="Google Shape;277;p43"/>
              <p:cNvCxnSpPr/>
              <p:nvPr/>
            </p:nvCxnSpPr>
            <p:spPr>
              <a:xfrm>
                <a:off x="2118681"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78" name="Google Shape;278;p43"/>
              <p:cNvSpPr/>
              <p:nvPr/>
            </p:nvSpPr>
            <p:spPr>
              <a:xfrm>
                <a:off x="2072481"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79" name="Google Shape;279;p43"/>
          <p:cNvGrpSpPr/>
          <p:nvPr/>
        </p:nvGrpSpPr>
        <p:grpSpPr>
          <a:xfrm>
            <a:off x="3768360" y="2819021"/>
            <a:ext cx="3296120" cy="2230647"/>
            <a:chOff x="2521470" y="2800065"/>
            <a:chExt cx="2472090" cy="1672985"/>
          </a:xfrm>
        </p:grpSpPr>
        <p:sp>
          <p:nvSpPr>
            <p:cNvPr id="280" name="Google Shape;280;p43"/>
            <p:cNvSpPr/>
            <p:nvPr/>
          </p:nvSpPr>
          <p:spPr>
            <a:xfrm>
              <a:off x="2732967" y="3079475"/>
              <a:ext cx="2047500" cy="133500"/>
            </a:xfrm>
            <a:prstGeom prst="rect">
              <a:avLst/>
            </a:prstGeom>
            <a:solidFill>
              <a:srgbClr val="307B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81;p43"/>
            <p:cNvSpPr txBox="1"/>
            <p:nvPr/>
          </p:nvSpPr>
          <p:spPr>
            <a:xfrm>
              <a:off x="3154233" y="3216600"/>
              <a:ext cx="692700" cy="3714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JM" sz="1600" b="1" kern="0">
                  <a:solidFill>
                    <a:srgbClr val="000000"/>
                  </a:solidFill>
                  <a:latin typeface="Roboto"/>
                  <a:ea typeface="Roboto"/>
                  <a:cs typeface="Roboto"/>
                  <a:sym typeface="Roboto"/>
                </a:rPr>
                <a:t>2014</a:t>
              </a:r>
              <a:endParaRPr sz="1600" b="1" kern="0">
                <a:solidFill>
                  <a:srgbClr val="000000"/>
                </a:solidFill>
                <a:latin typeface="Roboto"/>
                <a:ea typeface="Roboto"/>
                <a:cs typeface="Roboto"/>
                <a:sym typeface="Roboto"/>
              </a:endParaRPr>
            </a:p>
          </p:txBody>
        </p:sp>
        <p:sp>
          <p:nvSpPr>
            <p:cNvPr id="282" name="Google Shape;282;p43"/>
            <p:cNvSpPr txBox="1"/>
            <p:nvPr/>
          </p:nvSpPr>
          <p:spPr>
            <a:xfrm>
              <a:off x="3310560" y="3529250"/>
              <a:ext cx="1683000" cy="943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JM" sz="1067" b="1" kern="0">
                  <a:solidFill>
                    <a:srgbClr val="000000"/>
                  </a:solidFill>
                  <a:latin typeface="Roboto"/>
                  <a:ea typeface="Roboto"/>
                  <a:cs typeface="Roboto"/>
                  <a:sym typeface="Roboto"/>
                </a:rPr>
                <a:t>Launch of the Colorado Talent Pipeline Report</a:t>
              </a:r>
              <a:endParaRPr sz="1067" b="1" kern="0">
                <a:solidFill>
                  <a:srgbClr val="000000"/>
                </a:solidFill>
                <a:latin typeface="Roboto"/>
                <a:ea typeface="Roboto"/>
                <a:cs typeface="Roboto"/>
                <a:sym typeface="Roboto"/>
              </a:endParaRPr>
            </a:p>
            <a:p>
              <a:pPr defTabSz="1219170">
                <a:buClr>
                  <a:srgbClr val="000000"/>
                </a:buClr>
              </a:pPr>
              <a:endParaRPr sz="1067" b="1" kern="0">
                <a:solidFill>
                  <a:srgbClr val="000000"/>
                </a:solidFill>
                <a:latin typeface="Roboto"/>
                <a:ea typeface="Roboto"/>
                <a:cs typeface="Roboto"/>
                <a:sym typeface="Roboto"/>
              </a:endParaRPr>
            </a:p>
            <a:p>
              <a:pPr defTabSz="1219170">
                <a:spcAft>
                  <a:spcPts val="2133"/>
                </a:spcAft>
                <a:buClr>
                  <a:srgbClr val="000000"/>
                </a:buClr>
              </a:pPr>
              <a:r>
                <a:rPr lang="en-JM" sz="1067" kern="0">
                  <a:solidFill>
                    <a:srgbClr val="000000"/>
                  </a:solidFill>
                  <a:latin typeface="Roboto"/>
                  <a:ea typeface="Roboto"/>
                  <a:cs typeface="Roboto"/>
                  <a:sym typeface="Roboto"/>
                </a:rPr>
                <a:t>NGA Policy Academy leads to creation of report and shared focus on sector partnerships. Sector Partnerships codified in law through SB 14-205</a:t>
              </a:r>
              <a:endParaRPr sz="1067" b="1" kern="0">
                <a:solidFill>
                  <a:srgbClr val="000000"/>
                </a:solidFill>
                <a:latin typeface="Roboto"/>
                <a:ea typeface="Roboto"/>
                <a:cs typeface="Roboto"/>
                <a:sym typeface="Roboto"/>
              </a:endParaRPr>
            </a:p>
          </p:txBody>
        </p:sp>
        <p:grpSp>
          <p:nvGrpSpPr>
            <p:cNvPr id="283" name="Google Shape;283;p43"/>
            <p:cNvGrpSpPr/>
            <p:nvPr/>
          </p:nvGrpSpPr>
          <p:grpSpPr>
            <a:xfrm>
              <a:off x="2521470" y="2800065"/>
              <a:ext cx="92400" cy="411825"/>
              <a:chOff x="-68825" y="2563700"/>
              <a:chExt cx="92400" cy="411825"/>
            </a:xfrm>
          </p:grpSpPr>
          <p:sp>
            <p:nvSpPr>
              <p:cNvPr id="284" name="Google Shape;284;p43"/>
              <p:cNvSpPr/>
              <p:nvPr/>
            </p:nvSpPr>
            <p:spPr>
              <a:xfrm>
                <a:off x="-6882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285" name="Google Shape;285;p43"/>
              <p:cNvCxnSpPr/>
              <p:nvPr/>
            </p:nvCxnSpPr>
            <p:spPr>
              <a:xfrm>
                <a:off x="-2262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286" name="Google Shape;286;p43"/>
          <p:cNvGrpSpPr/>
          <p:nvPr/>
        </p:nvGrpSpPr>
        <p:grpSpPr>
          <a:xfrm>
            <a:off x="7000743" y="1149667"/>
            <a:ext cx="2605031" cy="2719933"/>
            <a:chOff x="5707757" y="1548050"/>
            <a:chExt cx="1953773" cy="2039950"/>
          </a:xfrm>
        </p:grpSpPr>
        <p:sp>
          <p:nvSpPr>
            <p:cNvPr id="287" name="Google Shape;287;p43"/>
            <p:cNvSpPr/>
            <p:nvPr/>
          </p:nvSpPr>
          <p:spPr>
            <a:xfrm>
              <a:off x="6075125" y="3079475"/>
              <a:ext cx="1294800" cy="133500"/>
            </a:xfrm>
            <a:prstGeom prst="rect">
              <a:avLst/>
            </a:prstGeom>
            <a:solidFill>
              <a:srgbClr val="307B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88" name="Google Shape;288;p43"/>
            <p:cNvGrpSpPr/>
            <p:nvPr/>
          </p:nvGrpSpPr>
          <p:grpSpPr>
            <a:xfrm>
              <a:off x="6031394" y="2800065"/>
              <a:ext cx="92400" cy="411825"/>
              <a:chOff x="845575" y="2563700"/>
              <a:chExt cx="92400" cy="411825"/>
            </a:xfrm>
          </p:grpSpPr>
          <p:cxnSp>
            <p:nvCxnSpPr>
              <p:cNvPr id="289" name="Google Shape;289;p43"/>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90" name="Google Shape;290;p43"/>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1" name="Google Shape;291;p43"/>
            <p:cNvSpPr txBox="1"/>
            <p:nvPr/>
          </p:nvSpPr>
          <p:spPr>
            <a:xfrm>
              <a:off x="5707757" y="3216600"/>
              <a:ext cx="745800" cy="3714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JM" sz="1600" b="1" kern="0">
                  <a:solidFill>
                    <a:srgbClr val="000000"/>
                  </a:solidFill>
                  <a:latin typeface="Roboto"/>
                  <a:ea typeface="Roboto"/>
                  <a:cs typeface="Roboto"/>
                  <a:sym typeface="Roboto"/>
                </a:rPr>
                <a:t>2017</a:t>
              </a:r>
              <a:endParaRPr sz="1600" b="1" kern="0">
                <a:solidFill>
                  <a:srgbClr val="000000"/>
                </a:solidFill>
                <a:latin typeface="Roboto"/>
                <a:ea typeface="Roboto"/>
                <a:cs typeface="Roboto"/>
                <a:sym typeface="Roboto"/>
              </a:endParaRPr>
            </a:p>
          </p:txBody>
        </p:sp>
        <p:sp>
          <p:nvSpPr>
            <p:cNvPr id="292" name="Google Shape;292;p43"/>
            <p:cNvSpPr txBox="1"/>
            <p:nvPr/>
          </p:nvSpPr>
          <p:spPr>
            <a:xfrm>
              <a:off x="5978530" y="1548050"/>
              <a:ext cx="1683000" cy="943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JM" sz="1067" b="1" kern="0">
                  <a:solidFill>
                    <a:srgbClr val="000000"/>
                  </a:solidFill>
                  <a:latin typeface="Roboto"/>
                  <a:ea typeface="Roboto"/>
                  <a:cs typeface="Roboto"/>
                  <a:sym typeface="Roboto"/>
                </a:rPr>
                <a:t>Sectors Summit: Accelerating Work-based Learning</a:t>
              </a:r>
              <a:endParaRPr sz="1067" b="1" kern="0">
                <a:solidFill>
                  <a:srgbClr val="000000"/>
                </a:solidFill>
                <a:latin typeface="Roboto"/>
                <a:ea typeface="Roboto"/>
                <a:cs typeface="Roboto"/>
                <a:sym typeface="Roboto"/>
              </a:endParaRPr>
            </a:p>
            <a:p>
              <a:pPr defTabSz="1219170">
                <a:buClr>
                  <a:srgbClr val="000000"/>
                </a:buClr>
              </a:pPr>
              <a:endParaRPr sz="1067" b="1" kern="0">
                <a:solidFill>
                  <a:srgbClr val="000000"/>
                </a:solidFill>
                <a:latin typeface="Roboto"/>
                <a:ea typeface="Roboto"/>
                <a:cs typeface="Roboto"/>
                <a:sym typeface="Roboto"/>
              </a:endParaRPr>
            </a:p>
            <a:p>
              <a:pPr defTabSz="1219170">
                <a:spcAft>
                  <a:spcPts val="2133"/>
                </a:spcAft>
                <a:buClr>
                  <a:srgbClr val="000000"/>
                </a:buClr>
              </a:pPr>
              <a:r>
                <a:rPr lang="en-JM" sz="1067" kern="0">
                  <a:solidFill>
                    <a:srgbClr val="000000"/>
                  </a:solidFill>
                  <a:latin typeface="Roboto"/>
                  <a:ea typeface="Roboto"/>
                  <a:cs typeface="Roboto"/>
                  <a:sym typeface="Roboto"/>
                </a:rPr>
                <a:t>Statewide Summit is convened. Focus is on experiential or work-based learning. Coincides with progress from the Business Experiential Learning Commission.</a:t>
              </a:r>
              <a:endParaRPr sz="1067" b="1" kern="0">
                <a:solidFill>
                  <a:srgbClr val="000000"/>
                </a:solidFill>
                <a:latin typeface="Roboto"/>
                <a:ea typeface="Roboto"/>
                <a:cs typeface="Roboto"/>
                <a:sym typeface="Roboto"/>
              </a:endParaRPr>
            </a:p>
          </p:txBody>
        </p:sp>
      </p:grpSp>
      <p:grpSp>
        <p:nvGrpSpPr>
          <p:cNvPr id="293" name="Google Shape;293;p43"/>
          <p:cNvGrpSpPr/>
          <p:nvPr/>
        </p:nvGrpSpPr>
        <p:grpSpPr>
          <a:xfrm>
            <a:off x="8729062" y="2689061"/>
            <a:ext cx="2856588" cy="2325608"/>
            <a:chOff x="7003996" y="2702596"/>
            <a:chExt cx="2142441" cy="1744206"/>
          </a:xfrm>
        </p:grpSpPr>
        <p:sp>
          <p:nvSpPr>
            <p:cNvPr id="294" name="Google Shape;294;p43"/>
            <p:cNvSpPr/>
            <p:nvPr/>
          </p:nvSpPr>
          <p:spPr>
            <a:xfrm>
              <a:off x="7369837" y="3079475"/>
              <a:ext cx="1776600" cy="133500"/>
            </a:xfrm>
            <a:prstGeom prst="rect">
              <a:avLst/>
            </a:prstGeom>
            <a:solidFill>
              <a:srgbClr val="0944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5" name="Google Shape;295;p43"/>
            <p:cNvGrpSpPr/>
            <p:nvPr/>
          </p:nvGrpSpPr>
          <p:grpSpPr>
            <a:xfrm rot="10800000">
              <a:off x="7328221" y="3079467"/>
              <a:ext cx="92400" cy="411825"/>
              <a:chOff x="2070100" y="2563700"/>
              <a:chExt cx="92400" cy="411825"/>
            </a:xfrm>
          </p:grpSpPr>
          <p:cxnSp>
            <p:nvCxnSpPr>
              <p:cNvPr id="296" name="Google Shape;296;p43"/>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97" name="Google Shape;297;p43"/>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8" name="Google Shape;298;p43"/>
            <p:cNvSpPr txBox="1"/>
            <p:nvPr/>
          </p:nvSpPr>
          <p:spPr>
            <a:xfrm>
              <a:off x="7003996" y="2702596"/>
              <a:ext cx="745800" cy="3714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JM" sz="1600" b="1" kern="0">
                  <a:solidFill>
                    <a:srgbClr val="000000"/>
                  </a:solidFill>
                  <a:latin typeface="Roboto"/>
                  <a:ea typeface="Roboto"/>
                  <a:cs typeface="Roboto"/>
                  <a:sym typeface="Roboto"/>
                </a:rPr>
                <a:t>2022</a:t>
              </a:r>
              <a:endParaRPr sz="1600" b="1" kern="0">
                <a:solidFill>
                  <a:srgbClr val="000000"/>
                </a:solidFill>
                <a:latin typeface="Roboto"/>
                <a:ea typeface="Roboto"/>
                <a:cs typeface="Roboto"/>
                <a:sym typeface="Roboto"/>
              </a:endParaRPr>
            </a:p>
          </p:txBody>
        </p:sp>
        <p:sp>
          <p:nvSpPr>
            <p:cNvPr id="299" name="Google Shape;299;p43"/>
            <p:cNvSpPr txBox="1"/>
            <p:nvPr/>
          </p:nvSpPr>
          <p:spPr>
            <a:xfrm>
              <a:off x="7256967" y="3503002"/>
              <a:ext cx="1683000" cy="943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JM" sz="1067" b="1" kern="0">
                  <a:solidFill>
                    <a:srgbClr val="000000"/>
                  </a:solidFill>
                  <a:latin typeface="Roboto"/>
                  <a:ea typeface="Roboto"/>
                  <a:cs typeface="Roboto"/>
                  <a:sym typeface="Roboto"/>
                </a:rPr>
                <a:t>WildFig Evaluation</a:t>
              </a:r>
              <a:endParaRPr sz="1067" b="1" kern="0">
                <a:solidFill>
                  <a:srgbClr val="000000"/>
                </a:solidFill>
                <a:latin typeface="Roboto"/>
                <a:ea typeface="Roboto"/>
                <a:cs typeface="Roboto"/>
                <a:sym typeface="Roboto"/>
              </a:endParaRPr>
            </a:p>
            <a:p>
              <a:pPr defTabSz="1219170">
                <a:buClr>
                  <a:srgbClr val="000000"/>
                </a:buClr>
              </a:pPr>
              <a:endParaRPr sz="1067" b="1" kern="0">
                <a:solidFill>
                  <a:srgbClr val="000000"/>
                </a:solidFill>
                <a:latin typeface="Roboto"/>
                <a:ea typeface="Roboto"/>
                <a:cs typeface="Roboto"/>
                <a:sym typeface="Roboto"/>
              </a:endParaRPr>
            </a:p>
            <a:p>
              <a:pPr defTabSz="1219170">
                <a:spcAft>
                  <a:spcPts val="2133"/>
                </a:spcAft>
                <a:buClr>
                  <a:srgbClr val="000000"/>
                </a:buClr>
              </a:pPr>
              <a:r>
                <a:rPr lang="en-JM" sz="1067" kern="0">
                  <a:solidFill>
                    <a:srgbClr val="000000"/>
                  </a:solidFill>
                  <a:latin typeface="Roboto"/>
                  <a:ea typeface="Roboto"/>
                  <a:cs typeface="Roboto"/>
                  <a:sym typeface="Roboto"/>
                </a:rPr>
                <a:t>After over a decade of sector strategies in Colorado, Sectors Steering Committee calls for an external evaluation of state’s strategies. </a:t>
              </a:r>
              <a:endParaRPr sz="1067" b="1" kern="0">
                <a:solidFill>
                  <a:srgbClr val="000000"/>
                </a:solidFill>
                <a:latin typeface="Roboto"/>
                <a:ea typeface="Roboto"/>
                <a:cs typeface="Roboto"/>
                <a:sym typeface="Roboto"/>
              </a:endParaRPr>
            </a:p>
          </p:txBody>
        </p:sp>
      </p:grpSp>
      <p:sp>
        <p:nvSpPr>
          <p:cNvPr id="300" name="Google Shape;300;p43"/>
          <p:cNvSpPr txBox="1">
            <a:spLocks noGrp="1"/>
          </p:cNvSpPr>
          <p:nvPr>
            <p:ph type="title" idx="4294967295"/>
          </p:nvPr>
        </p:nvSpPr>
        <p:spPr>
          <a:xfrm>
            <a:off x="256300" y="167263"/>
            <a:ext cx="10972800" cy="1143200"/>
          </a:xfrm>
          <a:prstGeom prst="rect">
            <a:avLst/>
          </a:prstGeom>
          <a:noFill/>
          <a:ln>
            <a:noFill/>
          </a:ln>
        </p:spPr>
        <p:txBody>
          <a:bodyPr spcFirstLastPara="1" wrap="square" lIns="121900" tIns="60933" rIns="121900" bIns="60933" anchor="ctr" anchorCtr="0">
            <a:noAutofit/>
          </a:bodyPr>
          <a:lstStyle/>
          <a:p>
            <a:pPr>
              <a:buClr>
                <a:schemeClr val="dk1"/>
              </a:buClr>
              <a:buSzPts val="3200"/>
            </a:pPr>
            <a:r>
              <a:rPr lang="en-JM" sz="4267" b="1">
                <a:solidFill>
                  <a:schemeClr val="dk1"/>
                </a:solidFill>
              </a:rPr>
              <a:t>Background on Sector Partnerships</a:t>
            </a:r>
            <a:endParaRPr sz="4267" b="1">
              <a:solidFill>
                <a:schemeClr val="dk1"/>
              </a:solidFill>
            </a:endParaRPr>
          </a:p>
        </p:txBody>
      </p:sp>
      <p:grpSp>
        <p:nvGrpSpPr>
          <p:cNvPr id="301" name="Google Shape;301;p43"/>
          <p:cNvGrpSpPr/>
          <p:nvPr/>
        </p:nvGrpSpPr>
        <p:grpSpPr>
          <a:xfrm>
            <a:off x="2937850" y="1521069"/>
            <a:ext cx="4552845" cy="2219587"/>
            <a:chOff x="2660587" y="1826602"/>
            <a:chExt cx="3414634" cy="1664690"/>
          </a:xfrm>
        </p:grpSpPr>
        <p:sp>
          <p:nvSpPr>
            <p:cNvPr id="302" name="Google Shape;302;p43"/>
            <p:cNvSpPr/>
            <p:nvPr/>
          </p:nvSpPr>
          <p:spPr>
            <a:xfrm>
              <a:off x="4780421" y="3079475"/>
              <a:ext cx="1294800" cy="133500"/>
            </a:xfrm>
            <a:prstGeom prst="rect">
              <a:avLst/>
            </a:prstGeom>
            <a:solidFill>
              <a:srgbClr val="0944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3" name="Google Shape;303;p43"/>
            <p:cNvGrpSpPr/>
            <p:nvPr/>
          </p:nvGrpSpPr>
          <p:grpSpPr>
            <a:xfrm rot="10800000">
              <a:off x="4737413" y="3079467"/>
              <a:ext cx="92400" cy="411825"/>
              <a:chOff x="2070100" y="2563700"/>
              <a:chExt cx="92400" cy="411825"/>
            </a:xfrm>
          </p:grpSpPr>
          <p:cxnSp>
            <p:nvCxnSpPr>
              <p:cNvPr id="304" name="Google Shape;304;p43"/>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05" name="Google Shape;305;p43"/>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06" name="Google Shape;306;p43"/>
            <p:cNvSpPr txBox="1"/>
            <p:nvPr/>
          </p:nvSpPr>
          <p:spPr>
            <a:xfrm>
              <a:off x="2683997" y="1826602"/>
              <a:ext cx="1683000" cy="943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JM" sz="1067" b="1" kern="0">
                  <a:solidFill>
                    <a:srgbClr val="000000"/>
                  </a:solidFill>
                  <a:latin typeface="Roboto"/>
                  <a:ea typeface="Roboto"/>
                  <a:cs typeface="Roboto"/>
                  <a:sym typeface="Roboto"/>
                </a:rPr>
                <a:t>Sectors Summit: Growing the Talent Pipeline</a:t>
              </a:r>
              <a:endParaRPr sz="1067" b="1" kern="0">
                <a:solidFill>
                  <a:srgbClr val="000000"/>
                </a:solidFill>
                <a:latin typeface="Roboto"/>
                <a:ea typeface="Roboto"/>
                <a:cs typeface="Roboto"/>
                <a:sym typeface="Roboto"/>
              </a:endParaRPr>
            </a:p>
            <a:p>
              <a:pPr defTabSz="1219170">
                <a:buClr>
                  <a:srgbClr val="000000"/>
                </a:buClr>
              </a:pPr>
              <a:endParaRPr sz="1067" b="1" kern="0">
                <a:solidFill>
                  <a:srgbClr val="000000"/>
                </a:solidFill>
                <a:latin typeface="Roboto"/>
                <a:ea typeface="Roboto"/>
                <a:cs typeface="Roboto"/>
                <a:sym typeface="Roboto"/>
              </a:endParaRPr>
            </a:p>
            <a:p>
              <a:pPr defTabSz="1219170">
                <a:spcAft>
                  <a:spcPts val="2133"/>
                </a:spcAft>
                <a:buClr>
                  <a:srgbClr val="000000"/>
                </a:buClr>
              </a:pPr>
              <a:r>
                <a:rPr lang="en-JM" sz="1067" kern="0">
                  <a:solidFill>
                    <a:srgbClr val="000000"/>
                  </a:solidFill>
                  <a:latin typeface="Roboto"/>
                  <a:ea typeface="Roboto"/>
                  <a:cs typeface="Roboto"/>
                  <a:sym typeface="Roboto"/>
                </a:rPr>
                <a:t>Colorado hosts first Sectors Summit. First Next Gen Sector partnerships are launched. </a:t>
              </a:r>
              <a:endParaRPr sz="1067" b="1" kern="0">
                <a:solidFill>
                  <a:srgbClr val="000000"/>
                </a:solidFill>
                <a:latin typeface="Roboto"/>
                <a:ea typeface="Roboto"/>
                <a:cs typeface="Roboto"/>
                <a:sym typeface="Roboto"/>
              </a:endParaRPr>
            </a:p>
          </p:txBody>
        </p:sp>
        <p:sp>
          <p:nvSpPr>
            <p:cNvPr id="307" name="Google Shape;307;p43"/>
            <p:cNvSpPr txBox="1"/>
            <p:nvPr/>
          </p:nvSpPr>
          <p:spPr>
            <a:xfrm>
              <a:off x="2660587" y="2702596"/>
              <a:ext cx="745800" cy="371400"/>
            </a:xfrm>
            <a:prstGeom prst="rect">
              <a:avLst/>
            </a:prstGeom>
            <a:noFill/>
            <a:ln>
              <a:noFill/>
            </a:ln>
          </p:spPr>
          <p:txBody>
            <a:bodyPr spcFirstLastPara="1" wrap="square" lIns="121900" tIns="121900" rIns="121900" bIns="121900" anchor="t" anchorCtr="0">
              <a:noAutofit/>
            </a:bodyPr>
            <a:lstStyle/>
            <a:p>
              <a:pPr algn="ctr" defTabSz="1219170">
                <a:lnSpc>
                  <a:spcPct val="115000"/>
                </a:lnSpc>
                <a:spcAft>
                  <a:spcPts val="2133"/>
                </a:spcAft>
                <a:buClr>
                  <a:srgbClr val="000000"/>
                </a:buClr>
              </a:pPr>
              <a:r>
                <a:rPr lang="en-JM" sz="1600" b="1" kern="0">
                  <a:solidFill>
                    <a:srgbClr val="000000"/>
                  </a:solidFill>
                  <a:latin typeface="Roboto"/>
                  <a:ea typeface="Roboto"/>
                  <a:cs typeface="Roboto"/>
                  <a:sym typeface="Roboto"/>
                </a:rPr>
                <a:t>2013</a:t>
              </a:r>
              <a:endParaRPr sz="1600" b="1" kern="0">
                <a:solidFill>
                  <a:srgbClr val="000000"/>
                </a:solidFill>
                <a:latin typeface="Roboto"/>
                <a:ea typeface="Roboto"/>
                <a:cs typeface="Roboto"/>
                <a:sym typeface="Robo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4"/>
          <p:cNvSpPr txBox="1">
            <a:spLocks noGrp="1"/>
          </p:cNvSpPr>
          <p:nvPr>
            <p:ph type="body" idx="4294967295"/>
          </p:nvPr>
        </p:nvSpPr>
        <p:spPr>
          <a:xfrm>
            <a:off x="4964201" y="212400"/>
            <a:ext cx="7330500" cy="6433200"/>
          </a:xfrm>
          <a:prstGeom prst="rect">
            <a:avLst/>
          </a:prstGeom>
          <a:noFill/>
          <a:ln>
            <a:noFill/>
          </a:ln>
        </p:spPr>
        <p:txBody>
          <a:bodyPr spcFirstLastPara="1" wrap="square" lIns="91433" tIns="45700" rIns="91433" bIns="45700" anchor="ctr" anchorCtr="0">
            <a:normAutofit/>
          </a:bodyPr>
          <a:lstStyle/>
          <a:p>
            <a:pPr marL="0" indent="0">
              <a:lnSpc>
                <a:spcPct val="110000"/>
              </a:lnSpc>
              <a:buNone/>
            </a:pPr>
            <a:endParaRPr sz="1867">
              <a:solidFill>
                <a:srgbClr val="FFFFFF"/>
              </a:solidFill>
            </a:endParaRPr>
          </a:p>
          <a:p>
            <a:pPr marL="0" indent="0">
              <a:lnSpc>
                <a:spcPct val="110000"/>
              </a:lnSpc>
              <a:buNone/>
            </a:pPr>
            <a:endParaRPr sz="1867">
              <a:solidFill>
                <a:srgbClr val="FFFFFF"/>
              </a:solidFill>
            </a:endParaRPr>
          </a:p>
        </p:txBody>
      </p:sp>
      <p:sp>
        <p:nvSpPr>
          <p:cNvPr id="314" name="Google Shape;314;p44"/>
          <p:cNvSpPr txBox="1"/>
          <p:nvPr/>
        </p:nvSpPr>
        <p:spPr>
          <a:xfrm>
            <a:off x="388626" y="1494475"/>
            <a:ext cx="3669300" cy="5089200"/>
          </a:xfrm>
          <a:prstGeom prst="rect">
            <a:avLst/>
          </a:prstGeom>
          <a:noFill/>
          <a:ln>
            <a:noFill/>
          </a:ln>
        </p:spPr>
        <p:txBody>
          <a:bodyPr spcFirstLastPara="1" wrap="square" lIns="91433" tIns="91433" rIns="91433" bIns="91433" anchor="t" anchorCtr="0">
            <a:noAutofit/>
          </a:bodyPr>
          <a:lstStyle/>
          <a:p>
            <a:pPr marL="237061" indent="-237061" algn="ctr" defTabSz="1219170">
              <a:lnSpc>
                <a:spcPct val="110000"/>
              </a:lnSpc>
              <a:buClr>
                <a:srgbClr val="FFFFFF"/>
              </a:buClr>
              <a:buSzPts val="2400"/>
            </a:pPr>
            <a:endParaRPr sz="3600" kern="0">
              <a:solidFill>
                <a:srgbClr val="FFFFFF"/>
              </a:solidFill>
              <a:latin typeface="Open Sans"/>
              <a:ea typeface="Open Sans"/>
              <a:cs typeface="Open Sans"/>
              <a:sym typeface="Open Sans"/>
            </a:endParaRPr>
          </a:p>
          <a:p>
            <a:pPr marL="237061" indent="-237061" algn="ctr" defTabSz="1219170">
              <a:lnSpc>
                <a:spcPct val="110000"/>
              </a:lnSpc>
              <a:buClr>
                <a:srgbClr val="FFFFFF"/>
              </a:buClr>
              <a:buSzPts val="2400"/>
            </a:pPr>
            <a:r>
              <a:rPr lang="en-JM" sz="3600" b="1" kern="0">
                <a:solidFill>
                  <a:srgbClr val="FFFFFF"/>
                </a:solidFill>
                <a:latin typeface="Open Sans"/>
                <a:ea typeface="Open Sans"/>
                <a:cs typeface="Open Sans"/>
                <a:sym typeface="Open Sans"/>
              </a:rPr>
              <a:t>Why Next Gen Sector Partnerships?</a:t>
            </a:r>
            <a:endParaRPr sz="3600" b="1" kern="0">
              <a:solidFill>
                <a:srgbClr val="FFFFFF"/>
              </a:solidFill>
              <a:latin typeface="Open Sans"/>
              <a:ea typeface="Open Sans"/>
              <a:cs typeface="Open Sans"/>
              <a:sym typeface="Open Sans"/>
            </a:endParaRPr>
          </a:p>
          <a:p>
            <a:pPr marL="237061" indent="-237061" algn="ctr" defTabSz="1219170">
              <a:lnSpc>
                <a:spcPct val="110000"/>
              </a:lnSpc>
              <a:buClr>
                <a:srgbClr val="FFFFFF"/>
              </a:buClr>
              <a:buSzPts val="2400"/>
            </a:pPr>
            <a:endParaRPr sz="2933" kern="0">
              <a:solidFill>
                <a:srgbClr val="FFFFFF"/>
              </a:solidFill>
              <a:latin typeface="Open Sans"/>
              <a:ea typeface="Open Sans"/>
              <a:cs typeface="Open Sans"/>
              <a:sym typeface="Open Sans"/>
            </a:endParaRPr>
          </a:p>
          <a:p>
            <a:pPr marL="237061" indent="-237061" algn="ctr" defTabSz="1219170">
              <a:lnSpc>
                <a:spcPct val="110000"/>
              </a:lnSpc>
              <a:buClr>
                <a:srgbClr val="FFFFFF"/>
              </a:buClr>
              <a:buSzPts val="2400"/>
            </a:pPr>
            <a:r>
              <a:rPr lang="en-JM" sz="2933" kern="0">
                <a:solidFill>
                  <a:srgbClr val="FFFFFF"/>
                </a:solidFill>
                <a:latin typeface="Open Sans"/>
                <a:ea typeface="Open Sans"/>
                <a:cs typeface="Open Sans"/>
                <a:sym typeface="Open Sans"/>
              </a:rPr>
              <a:t>GOAL: </a:t>
            </a:r>
            <a:endParaRPr sz="2933" kern="0">
              <a:solidFill>
                <a:srgbClr val="FFFFFF"/>
              </a:solidFill>
              <a:latin typeface="Open Sans"/>
              <a:ea typeface="Open Sans"/>
              <a:cs typeface="Open Sans"/>
              <a:sym typeface="Open Sans"/>
            </a:endParaRPr>
          </a:p>
          <a:p>
            <a:pPr marL="237061" indent="-237061" algn="ctr" defTabSz="1219170">
              <a:lnSpc>
                <a:spcPct val="110000"/>
              </a:lnSpc>
              <a:buClr>
                <a:srgbClr val="FFFFFF"/>
              </a:buClr>
              <a:buSzPts val="2400"/>
            </a:pPr>
            <a:r>
              <a:rPr lang="en-JM" sz="2933" kern="0">
                <a:solidFill>
                  <a:srgbClr val="FFFFFF"/>
                </a:solidFill>
                <a:latin typeface="Open Sans"/>
                <a:ea typeface="Open Sans"/>
                <a:cs typeface="Open Sans"/>
                <a:sym typeface="Open Sans"/>
              </a:rPr>
              <a:t>Growing Good jobs for local people </a:t>
            </a:r>
            <a:endParaRPr sz="2933" kern="0">
              <a:solidFill>
                <a:srgbClr val="FFFFFF"/>
              </a:solidFill>
              <a:latin typeface="Open Sans"/>
              <a:ea typeface="Open Sans"/>
              <a:cs typeface="Open Sans"/>
              <a:sym typeface="Open Sans"/>
            </a:endParaRPr>
          </a:p>
        </p:txBody>
      </p:sp>
      <p:pic>
        <p:nvPicPr>
          <p:cNvPr id="315" name="Google Shape;315;p44"/>
          <p:cNvPicPr preferRelativeResize="0"/>
          <p:nvPr/>
        </p:nvPicPr>
        <p:blipFill>
          <a:blip r:embed="rId3">
            <a:alphaModFix/>
          </a:blip>
          <a:stretch>
            <a:fillRect/>
          </a:stretch>
        </p:blipFill>
        <p:spPr>
          <a:xfrm>
            <a:off x="4291801" y="1494475"/>
            <a:ext cx="7597199" cy="5151124"/>
          </a:xfrm>
          <a:prstGeom prst="rect">
            <a:avLst/>
          </a:prstGeom>
          <a:noFill/>
          <a:ln>
            <a:noFill/>
          </a:ln>
        </p:spPr>
      </p:pic>
      <p:sp>
        <p:nvSpPr>
          <p:cNvPr id="316" name="Google Shape;316;p44"/>
          <p:cNvSpPr txBox="1"/>
          <p:nvPr/>
        </p:nvSpPr>
        <p:spPr>
          <a:xfrm>
            <a:off x="6371533" y="6140433"/>
            <a:ext cx="4164000" cy="47194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JM" sz="1467" kern="0">
                <a:solidFill>
                  <a:srgbClr val="000000"/>
                </a:solidFill>
                <a:latin typeface="Arial"/>
                <a:cs typeface="Arial"/>
                <a:sym typeface="Arial"/>
              </a:rPr>
              <a:t>Source: Institute for Networked Communities</a:t>
            </a:r>
            <a:endParaRPr sz="1467" kern="0">
              <a:solidFill>
                <a:srgbClr val="000000"/>
              </a:solidFill>
              <a:latin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5"/>
          <p:cNvSpPr txBox="1"/>
          <p:nvPr/>
        </p:nvSpPr>
        <p:spPr>
          <a:xfrm>
            <a:off x="799900" y="1407367"/>
            <a:ext cx="4700400" cy="4866420"/>
          </a:xfrm>
          <a:prstGeom prst="rect">
            <a:avLst/>
          </a:prstGeom>
          <a:noFill/>
          <a:ln>
            <a:noFill/>
          </a:ln>
        </p:spPr>
        <p:txBody>
          <a:bodyPr spcFirstLastPara="1" wrap="square" lIns="121900" tIns="121900" rIns="121900" bIns="121900" anchor="t" anchorCtr="0">
            <a:spAutoFit/>
          </a:bodyPr>
          <a:lstStyle/>
          <a:p>
            <a:pPr marL="304792" indent="-304792" defTabSz="1219170">
              <a:lnSpc>
                <a:spcPct val="115000"/>
              </a:lnSpc>
              <a:spcBef>
                <a:spcPts val="667"/>
              </a:spcBef>
              <a:buClr>
                <a:srgbClr val="000000"/>
              </a:buClr>
              <a:buSzPts val="1200"/>
              <a:buFont typeface="Open Sans"/>
              <a:buChar char="●"/>
            </a:pPr>
            <a:r>
              <a:rPr lang="en-JM" sz="1600" kern="0" dirty="0">
                <a:solidFill>
                  <a:srgbClr val="000000"/>
                </a:solidFill>
                <a:latin typeface="Open Sans"/>
                <a:ea typeface="Open Sans"/>
                <a:cs typeface="Open Sans"/>
                <a:sym typeface="Open Sans"/>
              </a:rPr>
              <a:t>Provides a state-level framework to align programs and resources.</a:t>
            </a:r>
            <a:endParaRPr sz="1600" kern="0" dirty="0">
              <a:solidFill>
                <a:srgbClr val="000000"/>
              </a:solidFill>
              <a:latin typeface="Open Sans"/>
              <a:ea typeface="Open Sans"/>
              <a:cs typeface="Open Sans"/>
              <a:sym typeface="Open Sans"/>
            </a:endParaRPr>
          </a:p>
          <a:p>
            <a:pPr marL="304792" indent="-304792" defTabSz="1219170">
              <a:lnSpc>
                <a:spcPct val="115000"/>
              </a:lnSpc>
              <a:buClr>
                <a:srgbClr val="000000"/>
              </a:buClr>
              <a:buSzPts val="1200"/>
              <a:buFont typeface="Open Sans"/>
              <a:buChar char="●"/>
            </a:pPr>
            <a:r>
              <a:rPr lang="en-JM" sz="1600" kern="0" dirty="0">
                <a:solidFill>
                  <a:srgbClr val="000000"/>
                </a:solidFill>
                <a:latin typeface="Open Sans"/>
                <a:ea typeface="Open Sans"/>
                <a:cs typeface="Open Sans"/>
                <a:sym typeface="Open Sans"/>
              </a:rPr>
              <a:t>Proactively integrates sector strategies as a core way of doing business.</a:t>
            </a:r>
            <a:endParaRPr sz="1600" kern="0" dirty="0">
              <a:solidFill>
                <a:srgbClr val="000000"/>
              </a:solidFill>
              <a:latin typeface="Open Sans"/>
              <a:ea typeface="Open Sans"/>
              <a:cs typeface="Open Sans"/>
              <a:sym typeface="Open Sans"/>
            </a:endParaRPr>
          </a:p>
          <a:p>
            <a:pPr marL="304792" indent="-304792" defTabSz="1219170">
              <a:lnSpc>
                <a:spcPct val="115000"/>
              </a:lnSpc>
              <a:buClr>
                <a:srgbClr val="000000"/>
              </a:buClr>
              <a:buSzPts val="1200"/>
              <a:buFont typeface="Open Sans"/>
              <a:buChar char="●"/>
            </a:pPr>
            <a:r>
              <a:rPr lang="en-JM" sz="1600" kern="0" dirty="0">
                <a:solidFill>
                  <a:srgbClr val="000000"/>
                </a:solidFill>
                <a:latin typeface="Open Sans"/>
                <a:ea typeface="Open Sans"/>
                <a:cs typeface="Open Sans"/>
                <a:sym typeface="Open Sans"/>
              </a:rPr>
              <a:t>Utilizes a public-private steering committee that fosters business leadership.</a:t>
            </a:r>
            <a:endParaRPr sz="1600" kern="0" dirty="0">
              <a:solidFill>
                <a:srgbClr val="000000"/>
              </a:solidFill>
              <a:latin typeface="Open Sans"/>
              <a:ea typeface="Open Sans"/>
              <a:cs typeface="Open Sans"/>
              <a:sym typeface="Open Sans"/>
            </a:endParaRPr>
          </a:p>
          <a:p>
            <a:pPr marL="304792" indent="-304792" defTabSz="1219170">
              <a:lnSpc>
                <a:spcPct val="115000"/>
              </a:lnSpc>
              <a:buClr>
                <a:srgbClr val="000000"/>
              </a:buClr>
              <a:buSzPts val="1200"/>
              <a:buFont typeface="Open Sans"/>
              <a:buChar char="●"/>
            </a:pPr>
            <a:r>
              <a:rPr lang="en-JM" sz="1600" kern="0" dirty="0">
                <a:solidFill>
                  <a:srgbClr val="000000"/>
                </a:solidFill>
                <a:latin typeface="Open Sans"/>
                <a:ea typeface="Open Sans"/>
                <a:cs typeface="Open Sans"/>
                <a:sym typeface="Open Sans"/>
              </a:rPr>
              <a:t>Recognizes existing work and build upon regional differences and strengths.</a:t>
            </a:r>
            <a:endParaRPr sz="1600" kern="0" dirty="0">
              <a:solidFill>
                <a:srgbClr val="000000"/>
              </a:solidFill>
              <a:latin typeface="Open Sans"/>
              <a:ea typeface="Open Sans"/>
              <a:cs typeface="Open Sans"/>
              <a:sym typeface="Open Sans"/>
            </a:endParaRPr>
          </a:p>
          <a:p>
            <a:pPr marL="304792" indent="-304792" defTabSz="1219170">
              <a:lnSpc>
                <a:spcPct val="115000"/>
              </a:lnSpc>
              <a:buClr>
                <a:srgbClr val="000000"/>
              </a:buClr>
              <a:buSzPts val="1200"/>
              <a:buFont typeface="Open Sans"/>
              <a:buChar char="●"/>
            </a:pPr>
            <a:r>
              <a:rPr lang="en-JM" sz="1600" kern="0" dirty="0">
                <a:solidFill>
                  <a:srgbClr val="000000"/>
                </a:solidFill>
                <a:latin typeface="Open Sans"/>
                <a:ea typeface="Open Sans"/>
                <a:cs typeface="Open Sans"/>
                <a:sym typeface="Open Sans"/>
              </a:rPr>
              <a:t>Promotes promising practices working to grow and sustain public/private partnerships statewide and nationally.</a:t>
            </a:r>
            <a:endParaRPr sz="1600" kern="0" dirty="0">
              <a:solidFill>
                <a:srgbClr val="000000"/>
              </a:solidFill>
              <a:latin typeface="Open Sans"/>
              <a:ea typeface="Open Sans"/>
              <a:cs typeface="Open Sans"/>
              <a:sym typeface="Open Sans"/>
            </a:endParaRPr>
          </a:p>
          <a:p>
            <a:pPr marL="304792" indent="-304792" defTabSz="1219170">
              <a:lnSpc>
                <a:spcPct val="115000"/>
              </a:lnSpc>
              <a:buClr>
                <a:srgbClr val="000000"/>
              </a:buClr>
              <a:buSzPts val="1200"/>
              <a:buFont typeface="Open Sans"/>
              <a:buChar char="●"/>
            </a:pPr>
            <a:r>
              <a:rPr lang="en-JM" sz="1600" kern="0" dirty="0">
                <a:solidFill>
                  <a:srgbClr val="000000"/>
                </a:solidFill>
                <a:latin typeface="Open Sans"/>
                <a:ea typeface="Open Sans"/>
                <a:cs typeface="Open Sans"/>
                <a:sym typeface="Open Sans"/>
              </a:rPr>
              <a:t>Provides technical assistance and support to regions and industries.</a:t>
            </a:r>
            <a:endParaRPr sz="1600" kern="0" dirty="0">
              <a:solidFill>
                <a:srgbClr val="000000"/>
              </a:solidFill>
              <a:latin typeface="Open Sans"/>
              <a:ea typeface="Open Sans"/>
              <a:cs typeface="Open Sans"/>
              <a:sym typeface="Open Sans"/>
            </a:endParaRPr>
          </a:p>
          <a:p>
            <a:pPr marL="304792" indent="-304792" defTabSz="1219170">
              <a:lnSpc>
                <a:spcPct val="115000"/>
              </a:lnSpc>
              <a:buClr>
                <a:srgbClr val="000000"/>
              </a:buClr>
              <a:buSzPts val="1200"/>
              <a:buFont typeface="Open Sans"/>
              <a:buChar char="●"/>
            </a:pPr>
            <a:r>
              <a:rPr lang="en-JM" sz="1600" kern="0" dirty="0">
                <a:solidFill>
                  <a:srgbClr val="000000"/>
                </a:solidFill>
                <a:latin typeface="Open Sans"/>
                <a:ea typeface="Open Sans"/>
                <a:cs typeface="Open Sans"/>
                <a:sym typeface="Open Sans"/>
              </a:rPr>
              <a:t>Incentivizes partnerships developing innovative solutions to their local workforce needs</a:t>
            </a:r>
            <a:endParaRPr sz="2267" kern="0" dirty="0">
              <a:solidFill>
                <a:srgbClr val="000000"/>
              </a:solidFill>
              <a:latin typeface="Arial"/>
              <a:cs typeface="Arial"/>
              <a:sym typeface="Arial"/>
            </a:endParaRPr>
          </a:p>
        </p:txBody>
      </p:sp>
      <p:sp>
        <p:nvSpPr>
          <p:cNvPr id="323" name="Google Shape;323;p45"/>
          <p:cNvSpPr txBox="1"/>
          <p:nvPr/>
        </p:nvSpPr>
        <p:spPr>
          <a:xfrm>
            <a:off x="6049633" y="1407367"/>
            <a:ext cx="5184400" cy="5382010"/>
          </a:xfrm>
          <a:prstGeom prst="rect">
            <a:avLst/>
          </a:prstGeom>
          <a:noFill/>
          <a:ln>
            <a:noFill/>
          </a:ln>
        </p:spPr>
        <p:txBody>
          <a:bodyPr spcFirstLastPara="1" wrap="square" lIns="121900" tIns="121900" rIns="121900" bIns="121900" anchor="t" anchorCtr="0">
            <a:spAutoFit/>
          </a:bodyPr>
          <a:lstStyle/>
          <a:p>
            <a:pPr marL="461422" indent="-258227" defTabSz="1219170">
              <a:lnSpc>
                <a:spcPct val="115000"/>
              </a:lnSpc>
              <a:spcBef>
                <a:spcPts val="667"/>
              </a:spcBef>
              <a:buClr>
                <a:srgbClr val="000000"/>
              </a:buClr>
              <a:buSzPts val="1200"/>
              <a:buFont typeface="Open Sans"/>
              <a:buChar char="●"/>
            </a:pPr>
            <a:r>
              <a:rPr lang="en-JM" sz="1600" kern="0" dirty="0">
                <a:solidFill>
                  <a:srgbClr val="000000"/>
                </a:solidFill>
                <a:latin typeface="Open Sans"/>
                <a:ea typeface="Open Sans"/>
                <a:cs typeface="Open Sans"/>
                <a:sym typeface="Open Sans"/>
              </a:rPr>
              <a:t>Convenes partnerships</a:t>
            </a:r>
            <a:endParaRPr sz="1600" kern="0" dirty="0">
              <a:solidFill>
                <a:srgbClr val="000000"/>
              </a:solidFill>
              <a:latin typeface="Open Sans"/>
              <a:ea typeface="Open Sans"/>
              <a:cs typeface="Open Sans"/>
              <a:sym typeface="Open Sans"/>
            </a:endParaRPr>
          </a:p>
          <a:p>
            <a:pPr marL="461422" indent="-258227" defTabSz="1219170">
              <a:lnSpc>
                <a:spcPct val="115000"/>
              </a:lnSpc>
              <a:buClr>
                <a:srgbClr val="000000"/>
              </a:buClr>
              <a:buSzPts val="1200"/>
              <a:buFont typeface="Open Sans"/>
              <a:buChar char="●"/>
            </a:pPr>
            <a:r>
              <a:rPr lang="en-JM" sz="1600" kern="0" dirty="0">
                <a:solidFill>
                  <a:srgbClr val="000000"/>
                </a:solidFill>
                <a:latin typeface="Open Sans"/>
                <a:ea typeface="Open Sans"/>
                <a:cs typeface="Open Sans"/>
                <a:sym typeface="Open Sans"/>
              </a:rPr>
              <a:t>Utilizes and customizes the sector partnership framework to drive action across regional  system partners. </a:t>
            </a:r>
            <a:endParaRPr sz="1600" kern="0" dirty="0">
              <a:solidFill>
                <a:srgbClr val="000000"/>
              </a:solidFill>
              <a:latin typeface="Open Sans"/>
              <a:ea typeface="Open Sans"/>
              <a:cs typeface="Open Sans"/>
              <a:sym typeface="Open Sans"/>
            </a:endParaRPr>
          </a:p>
          <a:p>
            <a:pPr marL="461422" indent="-258227" defTabSz="1219170">
              <a:lnSpc>
                <a:spcPct val="115000"/>
              </a:lnSpc>
              <a:buClr>
                <a:srgbClr val="000000"/>
              </a:buClr>
              <a:buSzPts val="1200"/>
              <a:buFont typeface="Open Sans"/>
              <a:buChar char="●"/>
            </a:pPr>
            <a:r>
              <a:rPr lang="en-JM" sz="1600" kern="0" dirty="0">
                <a:solidFill>
                  <a:srgbClr val="000000"/>
                </a:solidFill>
                <a:latin typeface="Open Sans"/>
                <a:ea typeface="Open Sans"/>
                <a:cs typeface="Open Sans"/>
                <a:sym typeface="Open Sans"/>
              </a:rPr>
              <a:t>Proactively integrates industry-led sector strategies as a core way of doing business.</a:t>
            </a:r>
            <a:endParaRPr sz="1600" kern="0" dirty="0">
              <a:solidFill>
                <a:srgbClr val="000000"/>
              </a:solidFill>
              <a:latin typeface="Open Sans"/>
              <a:ea typeface="Open Sans"/>
              <a:cs typeface="Open Sans"/>
              <a:sym typeface="Open Sans"/>
            </a:endParaRPr>
          </a:p>
          <a:p>
            <a:pPr marL="461422" indent="-258227" defTabSz="1219170">
              <a:lnSpc>
                <a:spcPct val="115000"/>
              </a:lnSpc>
              <a:buClr>
                <a:srgbClr val="000000"/>
              </a:buClr>
              <a:buSzPts val="1200"/>
              <a:buFont typeface="Open Sans"/>
              <a:buChar char="●"/>
            </a:pPr>
            <a:r>
              <a:rPr lang="en-JM" sz="1600" kern="0" dirty="0">
                <a:solidFill>
                  <a:srgbClr val="000000"/>
                </a:solidFill>
                <a:latin typeface="Open Sans"/>
                <a:ea typeface="Open Sans"/>
                <a:cs typeface="Open Sans"/>
                <a:sym typeface="Open Sans"/>
              </a:rPr>
              <a:t>Builds a core team of public partners that foster support for business led priorities.</a:t>
            </a:r>
            <a:endParaRPr sz="1600" kern="0" dirty="0">
              <a:solidFill>
                <a:srgbClr val="000000"/>
              </a:solidFill>
              <a:latin typeface="Open Sans"/>
              <a:ea typeface="Open Sans"/>
              <a:cs typeface="Open Sans"/>
              <a:sym typeface="Open Sans"/>
            </a:endParaRPr>
          </a:p>
          <a:p>
            <a:pPr marL="461422" indent="-258227" defTabSz="1219170">
              <a:lnSpc>
                <a:spcPct val="115000"/>
              </a:lnSpc>
              <a:buClr>
                <a:srgbClr val="000000"/>
              </a:buClr>
              <a:buSzPts val="1200"/>
              <a:buFont typeface="Open Sans"/>
              <a:buChar char="●"/>
            </a:pPr>
            <a:r>
              <a:rPr lang="en-JM" sz="1600" kern="0" dirty="0">
                <a:solidFill>
                  <a:srgbClr val="000000"/>
                </a:solidFill>
                <a:latin typeface="Open Sans"/>
                <a:ea typeface="Open Sans"/>
                <a:cs typeface="Open Sans"/>
                <a:sym typeface="Open Sans"/>
              </a:rPr>
              <a:t>Recognizes the value of frameworks and sharing across the state while adapting for regional differences and strengths.</a:t>
            </a:r>
            <a:endParaRPr sz="1600" kern="0" dirty="0">
              <a:solidFill>
                <a:srgbClr val="000000"/>
              </a:solidFill>
              <a:latin typeface="Open Sans"/>
              <a:ea typeface="Open Sans"/>
              <a:cs typeface="Open Sans"/>
              <a:sym typeface="Open Sans"/>
            </a:endParaRPr>
          </a:p>
          <a:p>
            <a:pPr marL="461422" indent="-258227" defTabSz="1219170">
              <a:lnSpc>
                <a:spcPct val="115000"/>
              </a:lnSpc>
              <a:buClr>
                <a:srgbClr val="000000"/>
              </a:buClr>
              <a:buSzPts val="1200"/>
              <a:buFont typeface="Open Sans"/>
              <a:buChar char="●"/>
            </a:pPr>
            <a:r>
              <a:rPr lang="en-JM" sz="1600" kern="0" dirty="0">
                <a:solidFill>
                  <a:srgbClr val="000000"/>
                </a:solidFill>
                <a:latin typeface="Open Sans"/>
                <a:ea typeface="Open Sans"/>
                <a:cs typeface="Open Sans"/>
                <a:sym typeface="Open Sans"/>
              </a:rPr>
              <a:t>Utilizes Technical Assistance and shares promising practices with other regions and Industries.</a:t>
            </a:r>
            <a:endParaRPr sz="1600" kern="0" dirty="0">
              <a:solidFill>
                <a:srgbClr val="000000"/>
              </a:solidFill>
              <a:latin typeface="Open Sans"/>
              <a:ea typeface="Open Sans"/>
              <a:cs typeface="Open Sans"/>
              <a:sym typeface="Open Sans"/>
            </a:endParaRPr>
          </a:p>
          <a:p>
            <a:pPr marL="461422" indent="-258227" defTabSz="1219170">
              <a:lnSpc>
                <a:spcPct val="115000"/>
              </a:lnSpc>
              <a:buClr>
                <a:srgbClr val="000000"/>
              </a:buClr>
              <a:buSzPts val="1200"/>
              <a:buFont typeface="Open Sans"/>
              <a:buChar char="●"/>
            </a:pPr>
            <a:r>
              <a:rPr lang="en-JM" sz="1600" kern="0" dirty="0">
                <a:solidFill>
                  <a:srgbClr val="000000"/>
                </a:solidFill>
                <a:latin typeface="Open Sans"/>
                <a:ea typeface="Open Sans"/>
                <a:cs typeface="Open Sans"/>
                <a:sym typeface="Open Sans"/>
              </a:rPr>
              <a:t>Tests innovative solutions to regional and local workforce challenges  </a:t>
            </a:r>
            <a:endParaRPr sz="1600" kern="0" dirty="0">
              <a:solidFill>
                <a:srgbClr val="000000"/>
              </a:solidFill>
              <a:latin typeface="Open Sans"/>
              <a:ea typeface="Open Sans"/>
              <a:cs typeface="Open Sans"/>
              <a:sym typeface="Open Sans"/>
            </a:endParaRPr>
          </a:p>
          <a:p>
            <a:pPr defTabSz="1219170">
              <a:spcBef>
                <a:spcPts val="1333"/>
              </a:spcBef>
              <a:buClr>
                <a:srgbClr val="000000"/>
              </a:buClr>
            </a:pPr>
            <a:endParaRPr sz="2267" kern="0" dirty="0">
              <a:solidFill>
                <a:srgbClr val="000000"/>
              </a:solidFill>
              <a:latin typeface="Arial"/>
              <a:cs typeface="Arial"/>
              <a:sym typeface="Arial"/>
            </a:endParaRPr>
          </a:p>
        </p:txBody>
      </p:sp>
      <p:sp>
        <p:nvSpPr>
          <p:cNvPr id="324" name="Google Shape;324;p45"/>
          <p:cNvSpPr txBox="1"/>
          <p:nvPr/>
        </p:nvSpPr>
        <p:spPr>
          <a:xfrm>
            <a:off x="595733" y="977875"/>
            <a:ext cx="4599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JM" sz="1867" b="1" kern="0">
                <a:solidFill>
                  <a:srgbClr val="000000"/>
                </a:solidFill>
                <a:latin typeface="Arial"/>
                <a:cs typeface="Arial"/>
                <a:sym typeface="Arial"/>
              </a:rPr>
              <a:t>State</a:t>
            </a:r>
            <a:endParaRPr sz="1867" b="1" kern="0">
              <a:solidFill>
                <a:srgbClr val="000000"/>
              </a:solidFill>
              <a:latin typeface="Arial"/>
              <a:cs typeface="Arial"/>
              <a:sym typeface="Arial"/>
            </a:endParaRPr>
          </a:p>
        </p:txBody>
      </p:sp>
      <p:sp>
        <p:nvSpPr>
          <p:cNvPr id="325" name="Google Shape;325;p45"/>
          <p:cNvSpPr txBox="1"/>
          <p:nvPr/>
        </p:nvSpPr>
        <p:spPr>
          <a:xfrm>
            <a:off x="6257633" y="1007175"/>
            <a:ext cx="4599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JM" sz="1867" b="1" kern="0">
                <a:solidFill>
                  <a:srgbClr val="000000"/>
                </a:solidFill>
                <a:latin typeface="Arial"/>
                <a:cs typeface="Arial"/>
                <a:sym typeface="Arial"/>
              </a:rPr>
              <a:t>Regional &amp; Local Partners</a:t>
            </a:r>
            <a:endParaRPr sz="1867" b="1" kern="0">
              <a:solidFill>
                <a:srgbClr val="000000"/>
              </a:solidFill>
              <a:latin typeface="Arial"/>
              <a:cs typeface="Arial"/>
              <a:sym typeface="Arial"/>
            </a:endParaRPr>
          </a:p>
        </p:txBody>
      </p:sp>
      <p:sp>
        <p:nvSpPr>
          <p:cNvPr id="326" name="Google Shape;326;p45"/>
          <p:cNvSpPr txBox="1">
            <a:spLocks noGrp="1"/>
          </p:cNvSpPr>
          <p:nvPr>
            <p:ph type="title" idx="4294967295"/>
          </p:nvPr>
        </p:nvSpPr>
        <p:spPr>
          <a:xfrm>
            <a:off x="609600" y="167263"/>
            <a:ext cx="10972800" cy="1143000"/>
          </a:xfrm>
          <a:prstGeom prst="rect">
            <a:avLst/>
          </a:prstGeom>
          <a:noFill/>
          <a:ln>
            <a:noFill/>
          </a:ln>
        </p:spPr>
        <p:txBody>
          <a:bodyPr spcFirstLastPara="1" wrap="square" lIns="121900" tIns="60933" rIns="121900" bIns="60933" anchor="ctr" anchorCtr="0">
            <a:noAutofit/>
          </a:bodyPr>
          <a:lstStyle/>
          <a:p>
            <a:pPr>
              <a:buClr>
                <a:schemeClr val="dk1"/>
              </a:buClr>
              <a:buSzPts val="3200"/>
            </a:pPr>
            <a:r>
              <a:rPr lang="en-JM" sz="4267" b="1">
                <a:solidFill>
                  <a:schemeClr val="dk1"/>
                </a:solidFill>
              </a:rPr>
              <a:t>Roles of the State and Local Boards</a:t>
            </a:r>
            <a:endParaRPr sz="4267"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13" name="Google Shape;213;p21"/>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a:ln>
                  <a:noFill/>
                </a:ln>
                <a:solidFill>
                  <a:srgbClr val="757C83"/>
                </a:solidFill>
                <a:effectLst/>
                <a:uLnTx/>
                <a:uFillTx/>
                <a:latin typeface="IBM Plex Sans"/>
                <a:sym typeface="IBM Plex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a:t>
            </a:fld>
            <a:endParaRPr kumimoji="0" sz="1600" b="0" i="0" u="none" strike="noStrike" kern="0" cap="none" spc="0" normalizeH="0" baseline="0" noProof="0">
              <a:ln>
                <a:noFill/>
              </a:ln>
              <a:solidFill>
                <a:srgbClr val="757C83"/>
              </a:solidFill>
              <a:effectLst/>
              <a:uLnTx/>
              <a:uFillTx/>
              <a:latin typeface="IBM Plex Sans"/>
              <a:sym typeface="IBM Plex Sans"/>
            </a:endParaRPr>
          </a:p>
        </p:txBody>
      </p:sp>
      <p:sp>
        <p:nvSpPr>
          <p:cNvPr id="18" name="Google Shape;157;p15">
            <a:extLst>
              <a:ext uri="{FF2B5EF4-FFF2-40B4-BE49-F238E27FC236}">
                <a16:creationId xmlns:a16="http://schemas.microsoft.com/office/drawing/2014/main" id="{6BD01E84-BFCA-4DE5-8970-9C9133FDFD1D}"/>
              </a:ext>
            </a:extLst>
          </p:cNvPr>
          <p:cNvSpPr txBox="1">
            <a:spLocks/>
          </p:cNvSpPr>
          <p:nvPr/>
        </p:nvSpPr>
        <p:spPr>
          <a:xfrm>
            <a:off x="914401" y="2737979"/>
            <a:ext cx="10495632" cy="2222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buClr>
                <a:srgbClr val="000000"/>
              </a:buClr>
              <a:buSzTx/>
              <a:buFont typeface="Arial"/>
              <a:buNone/>
              <a:tabLst/>
              <a:defRPr/>
            </a:pPr>
            <a:r>
              <a:rPr kumimoji="0" lang="en-US" sz="8800" b="0" i="0" u="none" strike="noStrike" kern="0" cap="none" spc="0" normalizeH="0" baseline="0" noProof="0" dirty="0">
                <a:ln>
                  <a:noFill/>
                </a:ln>
                <a:solidFill>
                  <a:schemeClr val="accent5"/>
                </a:solidFill>
                <a:effectLst/>
                <a:uLnTx/>
                <a:uFillTx/>
                <a:latin typeface="Barlow semibold" panose="00000700000000000000" pitchFamily="2" charset="0"/>
                <a:ea typeface="Dotum" panose="020B0600000101010101" pitchFamily="34" charset="-127"/>
                <a:cs typeface="Arial"/>
                <a:sym typeface="Arial"/>
              </a:rPr>
              <a:t>Call to Order</a:t>
            </a:r>
          </a:p>
          <a:p>
            <a:pPr marL="0" marR="0" lvl="0" indent="0" algn="ctr" defTabSz="1219170" rtl="0" eaLnBrk="1" fontAlgn="auto" latinLnBrk="0" hangingPunct="1">
              <a:lnSpc>
                <a:spcPct val="100000"/>
              </a:lnSpc>
              <a:spcBef>
                <a:spcPts val="0"/>
              </a:spcBef>
              <a:buClr>
                <a:srgbClr val="000000"/>
              </a:buClr>
              <a:buSzTx/>
              <a:buFont typeface="Arial"/>
              <a:buNone/>
              <a:tabLst/>
              <a:defRPr/>
            </a:pPr>
            <a:r>
              <a:rPr lang="en-US" sz="3200" kern="0" dirty="0">
                <a:solidFill>
                  <a:schemeClr val="accent5"/>
                </a:solidFill>
                <a:latin typeface="Barlow semibold" panose="00000700000000000000" pitchFamily="2" charset="0"/>
                <a:ea typeface="Dotum" panose="020B0600000101010101" pitchFamily="34" charset="-127"/>
              </a:rPr>
              <a:t> </a:t>
            </a:r>
            <a:endParaRPr kumimoji="0" lang="en-US" sz="3200" b="0" i="0" u="none" strike="noStrike" kern="0" cap="none" spc="0" normalizeH="0" baseline="0" noProof="0" dirty="0">
              <a:ln>
                <a:noFill/>
              </a:ln>
              <a:solidFill>
                <a:schemeClr val="accent5"/>
              </a:solidFill>
              <a:effectLst/>
              <a:uLnTx/>
              <a:uFillTx/>
              <a:latin typeface="Barlow semibold" panose="00000700000000000000" pitchFamily="2" charset="0"/>
              <a:ea typeface="Dotum" panose="020B0600000101010101" pitchFamily="34" charset="-127"/>
              <a:cs typeface="Arial"/>
              <a:sym typeface="Arial"/>
            </a:endParaRPr>
          </a:p>
          <a:p>
            <a:pPr marL="0" marR="0" lvl="0" indent="0" defTabSz="1219170" rtl="0" eaLnBrk="1" fontAlgn="auto" latinLnBrk="0" hangingPunct="1">
              <a:lnSpc>
                <a:spcPct val="100000"/>
              </a:lnSpc>
              <a:spcBef>
                <a:spcPts val="0"/>
              </a:spcBef>
              <a:buClr>
                <a:srgbClr val="000000"/>
              </a:buClr>
              <a:buSzTx/>
              <a:buFont typeface="Arial"/>
              <a:buNone/>
              <a:tabLst/>
              <a:defRPr/>
            </a:pPr>
            <a:r>
              <a:rPr lang="en-US" sz="4800" kern="0" dirty="0">
                <a:solidFill>
                  <a:schemeClr val="accent5"/>
                </a:solidFill>
                <a:latin typeface="Barlow semibold" panose="00000700000000000000" pitchFamily="2" charset="0"/>
                <a:ea typeface="Dotum" panose="020B0600000101010101" pitchFamily="34" charset="-127"/>
              </a:rPr>
              <a:t>Laura Beeth</a:t>
            </a:r>
          </a:p>
          <a:p>
            <a:pPr marL="0" marR="0" lvl="0" indent="0" defTabSz="1219170" rtl="0" eaLnBrk="1" fontAlgn="auto" latinLnBrk="0" hangingPunct="1">
              <a:lnSpc>
                <a:spcPct val="100000"/>
              </a:lnSpc>
              <a:spcBef>
                <a:spcPts val="0"/>
              </a:spcBef>
              <a:buClr>
                <a:srgbClr val="000000"/>
              </a:buClr>
              <a:buSzTx/>
              <a:buFont typeface="Arial"/>
              <a:buNone/>
              <a:tabLst/>
              <a:defRPr/>
            </a:pPr>
            <a:r>
              <a:rPr lang="en-US" sz="4800" kern="0" dirty="0">
                <a:solidFill>
                  <a:schemeClr val="accent5"/>
                </a:solidFill>
                <a:latin typeface="Barlow semibold" panose="00000700000000000000" pitchFamily="2" charset="0"/>
                <a:ea typeface="Dotum" panose="020B0600000101010101" pitchFamily="34" charset="-127"/>
              </a:rPr>
              <a:t>GWDB Chair</a:t>
            </a:r>
          </a:p>
          <a:p>
            <a:pPr marL="0" marR="0" lvl="0" indent="0" defTabSz="1219170" rtl="0" eaLnBrk="1" fontAlgn="auto" latinLnBrk="0" hangingPunct="1">
              <a:lnSpc>
                <a:spcPct val="100000"/>
              </a:lnSpc>
              <a:spcBef>
                <a:spcPts val="0"/>
              </a:spcBef>
              <a:buClr>
                <a:srgbClr val="000000"/>
              </a:buClr>
              <a:buSzTx/>
              <a:buFont typeface="Arial"/>
              <a:buNone/>
              <a:tabLst/>
              <a:defRPr/>
            </a:pPr>
            <a:r>
              <a:rPr lang="en-US" sz="4800" kern="0" dirty="0">
                <a:solidFill>
                  <a:schemeClr val="accent5"/>
                </a:solidFill>
                <a:latin typeface="Barlow semibold" panose="00000700000000000000" pitchFamily="2" charset="0"/>
                <a:ea typeface="Dotum" panose="020B0600000101010101" pitchFamily="34" charset="-127"/>
              </a:rPr>
              <a:t>					   	</a:t>
            </a:r>
          </a:p>
        </p:txBody>
      </p:sp>
      <p:pic>
        <p:nvPicPr>
          <p:cNvPr id="2" name="Picture 1" descr="A picture containing text&#10;&#10;Description automatically generated">
            <a:extLst>
              <a:ext uri="{FF2B5EF4-FFF2-40B4-BE49-F238E27FC236}">
                <a16:creationId xmlns:a16="http://schemas.microsoft.com/office/drawing/2014/main" id="{FEEC83FF-D437-42E9-952C-6AB970B06C23}"/>
              </a:ext>
            </a:extLst>
          </p:cNvPr>
          <p:cNvPicPr>
            <a:picLocks noChangeAspect="1"/>
          </p:cNvPicPr>
          <p:nvPr/>
        </p:nvPicPr>
        <p:blipFill>
          <a:blip r:embed="rId3"/>
          <a:stretch>
            <a:fillRect/>
          </a:stretch>
        </p:blipFill>
        <p:spPr>
          <a:xfrm>
            <a:off x="6980549" y="767567"/>
            <a:ext cx="4226284" cy="1395191"/>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FD090564-8CFF-C2A2-4899-03D4179C6ECE}"/>
              </a:ext>
            </a:extLst>
          </p:cNvPr>
          <p:cNvPicPr>
            <a:picLocks noChangeAspect="1"/>
          </p:cNvPicPr>
          <p:nvPr/>
        </p:nvPicPr>
        <p:blipFill rotWithShape="1">
          <a:blip r:embed="rId4">
            <a:extLst>
              <a:ext uri="{28A0092B-C50C-407E-A947-70E740481C1C}">
                <a14:useLocalDpi xmlns:a14="http://schemas.microsoft.com/office/drawing/2010/main" val="0"/>
              </a:ext>
            </a:extLst>
          </a:blip>
          <a:srcRect l="3257" t="11222" r="6362" b="16509"/>
          <a:stretch/>
        </p:blipFill>
        <p:spPr>
          <a:xfrm>
            <a:off x="1461331" y="1023254"/>
            <a:ext cx="4787069" cy="1139504"/>
          </a:xfrm>
          <a:prstGeom prst="rect">
            <a:avLst/>
          </a:prstGeom>
        </p:spPr>
      </p:pic>
      <p:sp>
        <p:nvSpPr>
          <p:cNvPr id="4" name="TextBox 3">
            <a:extLst>
              <a:ext uri="{FF2B5EF4-FFF2-40B4-BE49-F238E27FC236}">
                <a16:creationId xmlns:a16="http://schemas.microsoft.com/office/drawing/2014/main" id="{744510E8-AAE7-EE5B-C227-15E04F3FC547}"/>
              </a:ext>
            </a:extLst>
          </p:cNvPr>
          <p:cNvSpPr txBox="1"/>
          <p:nvPr/>
        </p:nvSpPr>
        <p:spPr>
          <a:xfrm>
            <a:off x="6498771" y="4637314"/>
            <a:ext cx="5355772" cy="1569660"/>
          </a:xfrm>
          <a:prstGeom prst="rect">
            <a:avLst/>
          </a:prstGeom>
          <a:noFill/>
        </p:spPr>
        <p:txBody>
          <a:bodyPr wrap="square" rtlCol="0">
            <a:spAutoFit/>
          </a:bodyPr>
          <a:lstStyle/>
          <a:p>
            <a:r>
              <a:rPr lang="en-US" sz="4800" kern="0" dirty="0">
                <a:solidFill>
                  <a:schemeClr val="accent5"/>
                </a:solidFill>
                <a:latin typeface="Barlow semibold" panose="00000700000000000000" pitchFamily="2" charset="0"/>
                <a:ea typeface="Dotum" panose="020B0600000101010101" pitchFamily="34" charset="-127"/>
              </a:rPr>
              <a:t>Com. Scott Schulte</a:t>
            </a:r>
          </a:p>
          <a:p>
            <a:r>
              <a:rPr lang="en-US" sz="4800" dirty="0">
                <a:solidFill>
                  <a:schemeClr val="accent5"/>
                </a:solidFill>
                <a:latin typeface="Barlow semibold" panose="00000700000000000000" pitchFamily="2" charset="0"/>
              </a:rPr>
              <a:t>MAWB Chair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6"/>
          <p:cNvSpPr txBox="1">
            <a:spLocks noGrp="1"/>
          </p:cNvSpPr>
          <p:nvPr>
            <p:ph type="body" idx="1"/>
          </p:nvPr>
        </p:nvSpPr>
        <p:spPr>
          <a:xfrm>
            <a:off x="609600" y="1333667"/>
            <a:ext cx="11076400" cy="4550000"/>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JM" sz="2533" dirty="0">
                <a:solidFill>
                  <a:schemeClr val="dk1"/>
                </a:solidFill>
              </a:rPr>
              <a:t>The purpose of the Sectors Steering Committee is to play an integral role in CWDC’s work by providing strategic guidance on how to best ensure that we remain an </a:t>
            </a:r>
            <a:r>
              <a:rPr lang="en-JM" sz="2533" b="1" dirty="0">
                <a:solidFill>
                  <a:schemeClr val="dk1"/>
                </a:solidFill>
              </a:rPr>
              <a:t>industry-led</a:t>
            </a:r>
            <a:r>
              <a:rPr lang="en-JM" sz="2533" dirty="0">
                <a:solidFill>
                  <a:schemeClr val="dk1"/>
                </a:solidFill>
              </a:rPr>
              <a:t> economic and talent development system in Colorado.</a:t>
            </a:r>
            <a:endParaRPr sz="2533" dirty="0">
              <a:solidFill>
                <a:schemeClr val="dk1"/>
              </a:solidFill>
            </a:endParaRPr>
          </a:p>
          <a:p>
            <a:pPr marL="0" indent="0">
              <a:buClr>
                <a:schemeClr val="dk1"/>
              </a:buClr>
              <a:buSzPts val="1100"/>
              <a:buNone/>
            </a:pPr>
            <a:endParaRPr sz="2533" dirty="0">
              <a:solidFill>
                <a:schemeClr val="dk1"/>
              </a:solidFill>
            </a:endParaRPr>
          </a:p>
          <a:p>
            <a:pPr marL="0" indent="0">
              <a:buClr>
                <a:schemeClr val="dk1"/>
              </a:buClr>
              <a:buSzPts val="1100"/>
              <a:buNone/>
            </a:pPr>
            <a:r>
              <a:rPr lang="en-JM" sz="2533" b="1" dirty="0">
                <a:solidFill>
                  <a:schemeClr val="dk1"/>
                </a:solidFill>
              </a:rPr>
              <a:t>Strategic Value</a:t>
            </a:r>
            <a:endParaRPr sz="2533" b="1" dirty="0">
              <a:solidFill>
                <a:schemeClr val="dk1"/>
              </a:solidFill>
            </a:endParaRPr>
          </a:p>
          <a:p>
            <a:pPr marL="0" indent="0">
              <a:buClr>
                <a:schemeClr val="dk1"/>
              </a:buClr>
              <a:buSzPts val="1100"/>
              <a:buNone/>
            </a:pPr>
            <a:r>
              <a:rPr lang="en-JM" sz="2533" dirty="0">
                <a:solidFill>
                  <a:schemeClr val="dk1"/>
                </a:solidFill>
              </a:rPr>
              <a:t>Convene on a sustaining basis to set the direction of initiatives and programs that need to be industry-led in our state to drive alignment and scale across agencies and partners.</a:t>
            </a:r>
            <a:endParaRPr sz="2533" dirty="0"/>
          </a:p>
        </p:txBody>
      </p:sp>
      <p:sp>
        <p:nvSpPr>
          <p:cNvPr id="333" name="Google Shape;333;p46"/>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JM" kern="0">
                <a:solidFill>
                  <a:srgbClr val="FFFFFF"/>
                </a:solidFill>
              </a:rPr>
              <a:pPr defTabSz="1219170">
                <a:buClr>
                  <a:srgbClr val="000000"/>
                </a:buClr>
              </a:pPr>
              <a:t>20</a:t>
            </a:fld>
            <a:endParaRPr kern="0">
              <a:solidFill>
                <a:srgbClr val="FFFFFF"/>
              </a:solidFill>
            </a:endParaRPr>
          </a:p>
        </p:txBody>
      </p:sp>
      <p:sp>
        <p:nvSpPr>
          <p:cNvPr id="334" name="Google Shape;334;p46"/>
          <p:cNvSpPr txBox="1">
            <a:spLocks noGrp="1"/>
          </p:cNvSpPr>
          <p:nvPr>
            <p:ph type="title"/>
          </p:nvPr>
        </p:nvSpPr>
        <p:spPr>
          <a:xfrm>
            <a:off x="613500" y="340900"/>
            <a:ext cx="10523600" cy="881600"/>
          </a:xfrm>
          <a:prstGeom prst="rect">
            <a:avLst/>
          </a:prstGeom>
        </p:spPr>
        <p:txBody>
          <a:bodyPr spcFirstLastPara="1" wrap="square" lIns="121900" tIns="121900" rIns="121900" bIns="121900" anchor="ctr" anchorCtr="0">
            <a:noAutofit/>
          </a:bodyPr>
          <a:lstStyle/>
          <a:p>
            <a:pPr>
              <a:buClr>
                <a:schemeClr val="dk1"/>
              </a:buClr>
            </a:pPr>
            <a:r>
              <a:rPr lang="en-JM" sz="4667">
                <a:solidFill>
                  <a:srgbClr val="262626"/>
                </a:solidFill>
              </a:rPr>
              <a:t>Sector Steering Committee </a:t>
            </a:r>
            <a:r>
              <a:rPr lang="en-JM" sz="4667">
                <a:solidFill>
                  <a:srgbClr val="3D85C6"/>
                </a:solidFill>
              </a:rPr>
              <a:t>Purpose</a:t>
            </a:r>
            <a:endParaRPr sz="3600">
              <a:solidFill>
                <a:srgbClr val="3D85C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JM" kern="0">
                <a:solidFill>
                  <a:srgbClr val="FFFFFF"/>
                </a:solidFill>
              </a:rPr>
              <a:pPr defTabSz="1219170">
                <a:buClr>
                  <a:srgbClr val="000000"/>
                </a:buClr>
              </a:pPr>
              <a:t>21</a:t>
            </a:fld>
            <a:endParaRPr kern="0">
              <a:solidFill>
                <a:srgbClr val="FFFFFF"/>
              </a:solidFill>
            </a:endParaRPr>
          </a:p>
        </p:txBody>
      </p:sp>
      <p:sp>
        <p:nvSpPr>
          <p:cNvPr id="341" name="Google Shape;341;p47"/>
          <p:cNvSpPr txBox="1">
            <a:spLocks noGrp="1"/>
          </p:cNvSpPr>
          <p:nvPr>
            <p:ph type="title"/>
          </p:nvPr>
        </p:nvSpPr>
        <p:spPr>
          <a:xfrm>
            <a:off x="613500" y="340900"/>
            <a:ext cx="10160000" cy="844400"/>
          </a:xfrm>
          <a:prstGeom prst="rect">
            <a:avLst/>
          </a:prstGeom>
        </p:spPr>
        <p:txBody>
          <a:bodyPr spcFirstLastPara="1" wrap="square" lIns="121900" tIns="121900" rIns="121900" bIns="121900" anchor="ctr" anchorCtr="0">
            <a:noAutofit/>
          </a:bodyPr>
          <a:lstStyle/>
          <a:p>
            <a:endParaRPr sz="5867">
              <a:solidFill>
                <a:srgbClr val="262626"/>
              </a:solidFill>
              <a:latin typeface="Arial"/>
              <a:ea typeface="Arial"/>
              <a:cs typeface="Arial"/>
              <a:sym typeface="Arial"/>
            </a:endParaRPr>
          </a:p>
          <a:p>
            <a:pPr>
              <a:buClr>
                <a:schemeClr val="dk1"/>
              </a:buClr>
            </a:pPr>
            <a:r>
              <a:rPr lang="en-JM" sz="5867">
                <a:solidFill>
                  <a:srgbClr val="262626"/>
                </a:solidFill>
              </a:rPr>
              <a:t>Committee Member </a:t>
            </a:r>
            <a:r>
              <a:rPr lang="en-JM" sz="5867">
                <a:solidFill>
                  <a:srgbClr val="0070C0"/>
                </a:solidFill>
              </a:rPr>
              <a:t>Roles</a:t>
            </a:r>
            <a:endParaRPr sz="5867">
              <a:solidFill>
                <a:srgbClr val="0070C0"/>
              </a:solidFill>
            </a:endParaRPr>
          </a:p>
          <a:p>
            <a:pPr marL="457189" indent="-457189">
              <a:lnSpc>
                <a:spcPct val="115000"/>
              </a:lnSpc>
            </a:pPr>
            <a:r>
              <a:rPr lang="en-JM" sz="1867">
                <a:solidFill>
                  <a:schemeClr val="lt1"/>
                </a:solidFill>
                <a:latin typeface="Arial"/>
                <a:ea typeface="Arial"/>
                <a:cs typeface="Arial"/>
                <a:sym typeface="Arial"/>
              </a:rPr>
              <a:t>Inform and Educate</a:t>
            </a:r>
            <a:endParaRPr sz="1867">
              <a:solidFill>
                <a:schemeClr val="lt1"/>
              </a:solidFill>
              <a:latin typeface="Arial"/>
              <a:ea typeface="Arial"/>
              <a:cs typeface="Arial"/>
              <a:sym typeface="Arial"/>
            </a:endParaRPr>
          </a:p>
          <a:p>
            <a:pPr marL="457189" indent="-457189">
              <a:lnSpc>
                <a:spcPct val="115000"/>
              </a:lnSpc>
            </a:pPr>
            <a:endParaRPr sz="1867">
              <a:solidFill>
                <a:schemeClr val="lt1"/>
              </a:solidFill>
              <a:latin typeface="Arial"/>
              <a:ea typeface="Arial"/>
              <a:cs typeface="Arial"/>
              <a:sym typeface="Arial"/>
            </a:endParaRPr>
          </a:p>
          <a:p>
            <a:endParaRPr/>
          </a:p>
        </p:txBody>
      </p:sp>
      <p:sp>
        <p:nvSpPr>
          <p:cNvPr id="342" name="Google Shape;342;p47"/>
          <p:cNvSpPr txBox="1"/>
          <p:nvPr/>
        </p:nvSpPr>
        <p:spPr>
          <a:xfrm>
            <a:off x="790233" y="1971900"/>
            <a:ext cx="2514800" cy="4118400"/>
          </a:xfrm>
          <a:prstGeom prst="rect">
            <a:avLst/>
          </a:prstGeom>
          <a:solidFill>
            <a:srgbClr val="FFFFFF"/>
          </a:solidFill>
          <a:ln w="9525" cap="flat" cmpd="sng">
            <a:solidFill>
              <a:srgbClr val="0B5394"/>
            </a:solidFill>
            <a:prstDash val="solid"/>
            <a:round/>
            <a:headEnd type="none" w="sm" len="sm"/>
            <a:tailEnd type="none" w="sm" len="sm"/>
          </a:ln>
        </p:spPr>
        <p:txBody>
          <a:bodyPr spcFirstLastPara="1" wrap="square" lIns="121900" tIns="121900" rIns="121900" bIns="121900" anchor="t" anchorCtr="0">
            <a:noAutofit/>
          </a:bodyPr>
          <a:lstStyle/>
          <a:p>
            <a:pPr defTabSz="1219170">
              <a:lnSpc>
                <a:spcPct val="115000"/>
              </a:lnSpc>
              <a:buClr>
                <a:srgbClr val="000000"/>
              </a:buClr>
            </a:pPr>
            <a:r>
              <a:rPr lang="en-JM" sz="1600" kern="0">
                <a:solidFill>
                  <a:srgbClr val="000000"/>
                </a:solidFill>
                <a:latin typeface="Calibri"/>
                <a:ea typeface="Calibri"/>
                <a:cs typeface="Calibri"/>
                <a:sym typeface="Calibri"/>
              </a:rPr>
              <a:t>Convene business members from sectors with top jobs twice a year to discuss and advise existing sector strategies  and talent pipeline efforts underway in Colorado.</a:t>
            </a:r>
            <a:endParaRPr sz="1600" kern="0">
              <a:solidFill>
                <a:srgbClr val="000000"/>
              </a:solidFill>
              <a:latin typeface="Calibri"/>
              <a:ea typeface="Calibri"/>
              <a:cs typeface="Calibri"/>
              <a:sym typeface="Calibri"/>
            </a:endParaRPr>
          </a:p>
          <a:p>
            <a:pPr defTabSz="1219170">
              <a:lnSpc>
                <a:spcPct val="115000"/>
              </a:lnSpc>
              <a:spcBef>
                <a:spcPts val="1333"/>
              </a:spcBef>
              <a:spcAft>
                <a:spcPts val="1333"/>
              </a:spcAft>
              <a:buClr>
                <a:srgbClr val="000000"/>
              </a:buClr>
            </a:pPr>
            <a:r>
              <a:rPr lang="en-JM" sz="1600" kern="0">
                <a:solidFill>
                  <a:srgbClr val="000000"/>
                </a:solidFill>
                <a:latin typeface="Calibri"/>
                <a:ea typeface="Calibri"/>
                <a:cs typeface="Calibri"/>
                <a:sym typeface="Calibri"/>
              </a:rPr>
              <a:t>Make strategic connections across key sectors strategies and support the industry-led work of CWDC.  </a:t>
            </a:r>
            <a:endParaRPr sz="1600" kern="0">
              <a:solidFill>
                <a:srgbClr val="000000"/>
              </a:solidFill>
              <a:latin typeface="Calibri"/>
              <a:ea typeface="Calibri"/>
              <a:cs typeface="Calibri"/>
              <a:sym typeface="Calibri"/>
            </a:endParaRPr>
          </a:p>
        </p:txBody>
      </p:sp>
      <p:sp>
        <p:nvSpPr>
          <p:cNvPr id="343" name="Google Shape;343;p47"/>
          <p:cNvSpPr txBox="1"/>
          <p:nvPr/>
        </p:nvSpPr>
        <p:spPr>
          <a:xfrm>
            <a:off x="3773700" y="1971900"/>
            <a:ext cx="2342800" cy="41184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defTabSz="1219170">
              <a:lnSpc>
                <a:spcPct val="115000"/>
              </a:lnSpc>
              <a:buClr>
                <a:srgbClr val="000000"/>
              </a:buClr>
              <a:buSzPts val="1100"/>
            </a:pPr>
            <a:r>
              <a:rPr lang="en-JM" sz="1467" kern="0">
                <a:solidFill>
                  <a:srgbClr val="000000"/>
                </a:solidFill>
                <a:latin typeface="Calibri"/>
                <a:ea typeface="Calibri"/>
                <a:cs typeface="Calibri"/>
                <a:sym typeface="Calibri"/>
              </a:rPr>
              <a:t>Act as the voice of employers and local communities to help policy makers and education and training providers understand the needs, challenges and opportunities of businesses in Colorado.  </a:t>
            </a:r>
            <a:endParaRPr sz="1467" kern="0">
              <a:solidFill>
                <a:srgbClr val="000000"/>
              </a:solidFill>
              <a:latin typeface="Calibri"/>
              <a:ea typeface="Calibri"/>
              <a:cs typeface="Calibri"/>
              <a:sym typeface="Calibri"/>
            </a:endParaRPr>
          </a:p>
          <a:p>
            <a:pPr defTabSz="1219170">
              <a:lnSpc>
                <a:spcPct val="110000"/>
              </a:lnSpc>
              <a:spcBef>
                <a:spcPts val="1333"/>
              </a:spcBef>
              <a:buClr>
                <a:srgbClr val="262626"/>
              </a:buClr>
              <a:buSzPts val="1600"/>
            </a:pPr>
            <a:endParaRPr sz="1867" kern="0">
              <a:solidFill>
                <a:srgbClr val="262626"/>
              </a:solidFill>
              <a:latin typeface="Open Sans"/>
              <a:ea typeface="Open Sans"/>
              <a:cs typeface="Open Sans"/>
              <a:sym typeface="Open Sans"/>
            </a:endParaRPr>
          </a:p>
        </p:txBody>
      </p:sp>
      <p:sp>
        <p:nvSpPr>
          <p:cNvPr id="344" name="Google Shape;344;p47"/>
          <p:cNvSpPr txBox="1"/>
          <p:nvPr/>
        </p:nvSpPr>
        <p:spPr>
          <a:xfrm>
            <a:off x="6419967" y="1971900"/>
            <a:ext cx="2342800" cy="4176800"/>
          </a:xfrm>
          <a:prstGeom prst="rect">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pPr defTabSz="1219170">
              <a:lnSpc>
                <a:spcPct val="115000"/>
              </a:lnSpc>
              <a:buClr>
                <a:srgbClr val="000000"/>
              </a:buClr>
              <a:buSzPts val="1100"/>
            </a:pPr>
            <a:r>
              <a:rPr lang="en-JM" sz="1467" kern="0" dirty="0">
                <a:solidFill>
                  <a:srgbClr val="000000"/>
                </a:solidFill>
                <a:latin typeface="Calibri"/>
                <a:ea typeface="Calibri"/>
                <a:cs typeface="Calibri"/>
                <a:sym typeface="Calibri"/>
              </a:rPr>
              <a:t>Advocate for the flexible use of government monies to allow stakeholder use of innovative solutions to address employers’ talent development needs. </a:t>
            </a:r>
            <a:endParaRPr sz="1467" kern="0" dirty="0">
              <a:solidFill>
                <a:srgbClr val="000000"/>
              </a:solidFill>
              <a:latin typeface="Calibri"/>
              <a:ea typeface="Calibri"/>
              <a:cs typeface="Calibri"/>
              <a:sym typeface="Calibri"/>
            </a:endParaRPr>
          </a:p>
          <a:p>
            <a:pPr defTabSz="1219170">
              <a:spcBef>
                <a:spcPts val="1333"/>
              </a:spcBef>
              <a:buClr>
                <a:srgbClr val="000000"/>
              </a:buClr>
            </a:pPr>
            <a:endParaRPr sz="2000" kern="0" dirty="0">
              <a:solidFill>
                <a:srgbClr val="262626"/>
              </a:solidFill>
              <a:latin typeface="Open Sans"/>
              <a:ea typeface="Open Sans"/>
              <a:cs typeface="Open Sans"/>
              <a:sym typeface="Open Sans"/>
            </a:endParaRPr>
          </a:p>
        </p:txBody>
      </p:sp>
      <p:sp>
        <p:nvSpPr>
          <p:cNvPr id="345" name="Google Shape;345;p47"/>
          <p:cNvSpPr txBox="1"/>
          <p:nvPr/>
        </p:nvSpPr>
        <p:spPr>
          <a:xfrm>
            <a:off x="9066233" y="1971900"/>
            <a:ext cx="2342800" cy="4176800"/>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pPr defTabSz="1219170">
              <a:lnSpc>
                <a:spcPct val="115000"/>
              </a:lnSpc>
              <a:buClr>
                <a:srgbClr val="000000"/>
              </a:buClr>
            </a:pPr>
            <a:r>
              <a:rPr lang="en-JM" sz="1467" kern="0">
                <a:solidFill>
                  <a:srgbClr val="000000"/>
                </a:solidFill>
                <a:latin typeface="Calibri"/>
                <a:ea typeface="Calibri"/>
                <a:cs typeface="Calibri"/>
                <a:sym typeface="Calibri"/>
              </a:rPr>
              <a:t>Guide CWDC’s sector strategy and industry-led approaches by informing strategy, suggesting funding allocations and identifying policy and procedure changes as needed to remove barriers or better support alignment to industry needs in Colorado.</a:t>
            </a:r>
            <a:endParaRPr sz="2000" kern="0">
              <a:solidFill>
                <a:srgbClr val="262626"/>
              </a:solidFill>
              <a:latin typeface="Open Sans"/>
              <a:ea typeface="Open Sans"/>
              <a:cs typeface="Open Sans"/>
              <a:sym typeface="Open Sans"/>
            </a:endParaRPr>
          </a:p>
        </p:txBody>
      </p:sp>
      <p:sp>
        <p:nvSpPr>
          <p:cNvPr id="346" name="Google Shape;346;p47"/>
          <p:cNvSpPr txBox="1"/>
          <p:nvPr/>
        </p:nvSpPr>
        <p:spPr>
          <a:xfrm>
            <a:off x="790233" y="1316200"/>
            <a:ext cx="2428800" cy="524800"/>
          </a:xfrm>
          <a:prstGeom prst="rect">
            <a:avLst/>
          </a:prstGeom>
          <a:solidFill>
            <a:srgbClr val="1671BB"/>
          </a:solidFill>
          <a:ln>
            <a:noFill/>
          </a:ln>
        </p:spPr>
        <p:txBody>
          <a:bodyPr spcFirstLastPara="1" wrap="square" lIns="121900" tIns="121900" rIns="121900" bIns="121900" anchor="t" anchorCtr="0">
            <a:noAutofit/>
          </a:bodyPr>
          <a:lstStyle/>
          <a:p>
            <a:pPr algn="ctr" defTabSz="1219170">
              <a:buClr>
                <a:srgbClr val="000000"/>
              </a:buClr>
              <a:buSzPts val="1100"/>
            </a:pPr>
            <a:r>
              <a:rPr lang="en-JM" sz="1867" kern="0">
                <a:solidFill>
                  <a:srgbClr val="FFFFFF"/>
                </a:solidFill>
                <a:latin typeface="Open Sans"/>
                <a:ea typeface="Open Sans"/>
                <a:cs typeface="Open Sans"/>
                <a:sym typeface="Open Sans"/>
              </a:rPr>
              <a:t>Convene</a:t>
            </a:r>
            <a:endParaRPr sz="1867" kern="0">
              <a:solidFill>
                <a:srgbClr val="000000"/>
              </a:solidFill>
              <a:latin typeface="Open Sans"/>
              <a:ea typeface="Open Sans"/>
              <a:cs typeface="Open Sans"/>
              <a:sym typeface="Open Sans"/>
            </a:endParaRPr>
          </a:p>
          <a:p>
            <a:pPr marL="457189" indent="-457189" defTabSz="1219170">
              <a:lnSpc>
                <a:spcPct val="115000"/>
              </a:lnSpc>
              <a:buClr>
                <a:srgbClr val="FFFFFF"/>
              </a:buClr>
              <a:buSzPts val="1600"/>
            </a:pPr>
            <a:endParaRPr sz="1867" kern="0">
              <a:solidFill>
                <a:srgbClr val="FFFFFF"/>
              </a:solidFill>
              <a:latin typeface="Open Sans"/>
              <a:ea typeface="Open Sans"/>
              <a:cs typeface="Open Sans"/>
              <a:sym typeface="Open Sans"/>
            </a:endParaRPr>
          </a:p>
        </p:txBody>
      </p:sp>
      <p:sp>
        <p:nvSpPr>
          <p:cNvPr id="347" name="Google Shape;347;p47"/>
          <p:cNvSpPr txBox="1"/>
          <p:nvPr/>
        </p:nvSpPr>
        <p:spPr>
          <a:xfrm>
            <a:off x="3773700" y="1316200"/>
            <a:ext cx="2342800" cy="524800"/>
          </a:xfrm>
          <a:prstGeom prst="rect">
            <a:avLst/>
          </a:prstGeom>
          <a:solidFill>
            <a:srgbClr val="1671BB"/>
          </a:solidFill>
          <a:ln>
            <a:noFill/>
          </a:ln>
        </p:spPr>
        <p:txBody>
          <a:bodyPr spcFirstLastPara="1" wrap="square" lIns="121900" tIns="121900" rIns="121900" bIns="121900" anchor="t" anchorCtr="0">
            <a:noAutofit/>
          </a:bodyPr>
          <a:lstStyle/>
          <a:p>
            <a:pPr algn="ctr" defTabSz="1219170">
              <a:buClr>
                <a:srgbClr val="000000"/>
              </a:buClr>
            </a:pPr>
            <a:r>
              <a:rPr lang="en-JM" sz="1733" kern="0">
                <a:solidFill>
                  <a:srgbClr val="FFFFFF"/>
                </a:solidFill>
                <a:latin typeface="Open Sans"/>
                <a:ea typeface="Open Sans"/>
                <a:cs typeface="Open Sans"/>
                <a:sym typeface="Open Sans"/>
              </a:rPr>
              <a:t>Inform and educate</a:t>
            </a:r>
            <a:endParaRPr sz="1733" kern="0">
              <a:solidFill>
                <a:srgbClr val="000000"/>
              </a:solidFill>
              <a:latin typeface="Open Sans"/>
              <a:ea typeface="Open Sans"/>
              <a:cs typeface="Open Sans"/>
              <a:sym typeface="Open Sans"/>
            </a:endParaRPr>
          </a:p>
        </p:txBody>
      </p:sp>
      <p:sp>
        <p:nvSpPr>
          <p:cNvPr id="348" name="Google Shape;348;p47"/>
          <p:cNvSpPr txBox="1"/>
          <p:nvPr/>
        </p:nvSpPr>
        <p:spPr>
          <a:xfrm>
            <a:off x="6419967" y="1316200"/>
            <a:ext cx="2342800" cy="524800"/>
          </a:xfrm>
          <a:prstGeom prst="rect">
            <a:avLst/>
          </a:prstGeom>
          <a:solidFill>
            <a:srgbClr val="1671BB"/>
          </a:solidFill>
          <a:ln>
            <a:noFill/>
          </a:ln>
        </p:spPr>
        <p:txBody>
          <a:bodyPr spcFirstLastPara="1" wrap="square" lIns="121900" tIns="121900" rIns="121900" bIns="121900" anchor="t" anchorCtr="0">
            <a:noAutofit/>
          </a:bodyPr>
          <a:lstStyle/>
          <a:p>
            <a:pPr algn="ctr" defTabSz="1219170">
              <a:buClr>
                <a:srgbClr val="000000"/>
              </a:buClr>
            </a:pPr>
            <a:r>
              <a:rPr lang="en-JM" sz="1867" kern="0">
                <a:solidFill>
                  <a:srgbClr val="FFFFFF"/>
                </a:solidFill>
                <a:latin typeface="Open Sans"/>
                <a:ea typeface="Open Sans"/>
                <a:cs typeface="Open Sans"/>
                <a:sym typeface="Open Sans"/>
              </a:rPr>
              <a:t>Advocate</a:t>
            </a:r>
            <a:endParaRPr sz="1867" kern="0">
              <a:solidFill>
                <a:srgbClr val="FFFFFF"/>
              </a:solidFill>
              <a:latin typeface="Open Sans"/>
              <a:ea typeface="Open Sans"/>
              <a:cs typeface="Open Sans"/>
              <a:sym typeface="Open Sans"/>
            </a:endParaRPr>
          </a:p>
        </p:txBody>
      </p:sp>
      <p:sp>
        <p:nvSpPr>
          <p:cNvPr id="349" name="Google Shape;349;p47"/>
          <p:cNvSpPr txBox="1"/>
          <p:nvPr/>
        </p:nvSpPr>
        <p:spPr>
          <a:xfrm>
            <a:off x="9066233" y="1316200"/>
            <a:ext cx="2342800" cy="524800"/>
          </a:xfrm>
          <a:prstGeom prst="rect">
            <a:avLst/>
          </a:prstGeom>
          <a:solidFill>
            <a:srgbClr val="1671BB"/>
          </a:solidFill>
          <a:ln>
            <a:noFill/>
          </a:ln>
        </p:spPr>
        <p:txBody>
          <a:bodyPr spcFirstLastPara="1" wrap="square" lIns="121900" tIns="121900" rIns="121900" bIns="121900" anchor="t" anchorCtr="0">
            <a:noAutofit/>
          </a:bodyPr>
          <a:lstStyle/>
          <a:p>
            <a:pPr algn="ctr" defTabSz="1219170">
              <a:buClr>
                <a:srgbClr val="000000"/>
              </a:buClr>
            </a:pPr>
            <a:r>
              <a:rPr lang="en-JM" sz="1867" kern="0">
                <a:solidFill>
                  <a:srgbClr val="FFFFFF"/>
                </a:solidFill>
                <a:latin typeface="Open Sans"/>
                <a:ea typeface="Open Sans"/>
                <a:cs typeface="Open Sans"/>
                <a:sym typeface="Open Sans"/>
              </a:rPr>
              <a:t>Recommend</a:t>
            </a:r>
            <a:endParaRPr sz="1867" kern="0">
              <a:solidFill>
                <a:srgbClr val="FFFFF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8"/>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JM" kern="0">
                <a:solidFill>
                  <a:srgbClr val="FFFFFF"/>
                </a:solidFill>
              </a:rPr>
              <a:pPr defTabSz="1219170">
                <a:buClr>
                  <a:srgbClr val="000000"/>
                </a:buClr>
              </a:pPr>
              <a:t>22</a:t>
            </a:fld>
            <a:endParaRPr kern="0">
              <a:solidFill>
                <a:srgbClr val="FFFFFF"/>
              </a:solidFill>
            </a:endParaRPr>
          </a:p>
        </p:txBody>
      </p:sp>
      <p:sp>
        <p:nvSpPr>
          <p:cNvPr id="356" name="Google Shape;356;p48"/>
          <p:cNvSpPr txBox="1">
            <a:spLocks noGrp="1"/>
          </p:cNvSpPr>
          <p:nvPr>
            <p:ph type="title"/>
          </p:nvPr>
        </p:nvSpPr>
        <p:spPr>
          <a:xfrm>
            <a:off x="489433" y="361833"/>
            <a:ext cx="10160000" cy="658400"/>
          </a:xfrm>
          <a:prstGeom prst="rect">
            <a:avLst/>
          </a:prstGeom>
        </p:spPr>
        <p:txBody>
          <a:bodyPr spcFirstLastPara="1" wrap="square" lIns="121900" tIns="121900" rIns="121900" bIns="121900" anchor="ctr" anchorCtr="0">
            <a:noAutofit/>
          </a:bodyPr>
          <a:lstStyle/>
          <a:p>
            <a:r>
              <a:rPr lang="en-JM" sz="4400"/>
              <a:t>Business Innovation Strategies Unit</a:t>
            </a:r>
            <a:endParaRPr sz="3867"/>
          </a:p>
        </p:txBody>
      </p:sp>
      <p:sp>
        <p:nvSpPr>
          <p:cNvPr id="357" name="Google Shape;357;p48"/>
          <p:cNvSpPr txBox="1"/>
          <p:nvPr/>
        </p:nvSpPr>
        <p:spPr>
          <a:xfrm>
            <a:off x="541800" y="1177301"/>
            <a:ext cx="11208000" cy="332452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JM" sz="2267" b="1" kern="0" dirty="0">
                <a:solidFill>
                  <a:srgbClr val="000000"/>
                </a:solidFill>
                <a:latin typeface="Open Sans"/>
                <a:ea typeface="Open Sans"/>
                <a:cs typeface="Open Sans"/>
                <a:sym typeface="Open Sans"/>
              </a:rPr>
              <a:t>Supports Sector Partnerships throughout the State of Colorado through a variety of means and mechanisms. Support / Resources include, but are not limited to: </a:t>
            </a:r>
            <a:endParaRPr sz="2267" b="1" kern="0" dirty="0">
              <a:solidFill>
                <a:srgbClr val="000000"/>
              </a:solidFill>
              <a:latin typeface="Open Sans"/>
              <a:ea typeface="Open Sans"/>
              <a:cs typeface="Open Sans"/>
              <a:sym typeface="Open Sans"/>
            </a:endParaRPr>
          </a:p>
          <a:p>
            <a:pPr marL="609585" indent="-448722" defTabSz="1219170">
              <a:buClr>
                <a:srgbClr val="000000"/>
              </a:buClr>
              <a:buSzPts val="1700"/>
              <a:buFont typeface="Open Sans"/>
              <a:buChar char="●"/>
            </a:pPr>
            <a:r>
              <a:rPr lang="en-JM" sz="2267" kern="0" dirty="0">
                <a:solidFill>
                  <a:srgbClr val="000000"/>
                </a:solidFill>
                <a:latin typeface="Open Sans"/>
                <a:ea typeface="Open Sans"/>
                <a:cs typeface="Open Sans"/>
                <a:sym typeface="Open Sans"/>
              </a:rPr>
              <a:t>Present current funding or resources to partnership</a:t>
            </a:r>
            <a:endParaRPr sz="2267" kern="0" dirty="0">
              <a:solidFill>
                <a:srgbClr val="000000"/>
              </a:solidFill>
              <a:latin typeface="Open Sans"/>
              <a:ea typeface="Open Sans"/>
              <a:cs typeface="Open Sans"/>
              <a:sym typeface="Open Sans"/>
            </a:endParaRPr>
          </a:p>
          <a:p>
            <a:pPr marL="609585" indent="-448722" defTabSz="1219170">
              <a:buClr>
                <a:srgbClr val="000000"/>
              </a:buClr>
              <a:buSzPts val="1700"/>
              <a:buFont typeface="Open Sans"/>
              <a:buChar char="●"/>
            </a:pPr>
            <a:r>
              <a:rPr lang="en-JM" sz="2267" kern="0" dirty="0">
                <a:solidFill>
                  <a:srgbClr val="000000"/>
                </a:solidFill>
                <a:latin typeface="Open Sans"/>
                <a:ea typeface="Open Sans"/>
                <a:cs typeface="Open Sans"/>
                <a:sym typeface="Open Sans"/>
              </a:rPr>
              <a:t>Present work-based learning programs</a:t>
            </a:r>
            <a:endParaRPr sz="2267" kern="0" dirty="0">
              <a:solidFill>
                <a:srgbClr val="000000"/>
              </a:solidFill>
              <a:latin typeface="Open Sans"/>
              <a:ea typeface="Open Sans"/>
              <a:cs typeface="Open Sans"/>
              <a:sym typeface="Open Sans"/>
            </a:endParaRPr>
          </a:p>
          <a:p>
            <a:pPr marL="609585" indent="-448722" defTabSz="1219170">
              <a:buClr>
                <a:srgbClr val="000000"/>
              </a:buClr>
              <a:buSzPts val="1700"/>
              <a:buFont typeface="Open Sans"/>
              <a:buChar char="●"/>
            </a:pPr>
            <a:r>
              <a:rPr lang="en-JM" sz="2267" kern="0" dirty="0">
                <a:solidFill>
                  <a:srgbClr val="000000"/>
                </a:solidFill>
                <a:latin typeface="Open Sans"/>
                <a:ea typeface="Open Sans"/>
                <a:cs typeface="Open Sans"/>
                <a:sym typeface="Open Sans"/>
              </a:rPr>
              <a:t>Connect partnership to State agencies, i.e. ODEIT, CDE, CDHE, DOLA, DORA and more</a:t>
            </a:r>
            <a:endParaRPr sz="2267" kern="0" dirty="0">
              <a:solidFill>
                <a:srgbClr val="000000"/>
              </a:solidFill>
              <a:latin typeface="Open Sans"/>
              <a:ea typeface="Open Sans"/>
              <a:cs typeface="Open Sans"/>
              <a:sym typeface="Open Sans"/>
            </a:endParaRPr>
          </a:p>
          <a:p>
            <a:pPr marL="609585" indent="-448722" defTabSz="1219170">
              <a:buClr>
                <a:srgbClr val="000000"/>
              </a:buClr>
              <a:buSzPts val="1700"/>
              <a:buFont typeface="Open Sans"/>
              <a:buChar char="●"/>
            </a:pPr>
            <a:r>
              <a:rPr lang="en-JM" sz="2267" kern="0" dirty="0">
                <a:solidFill>
                  <a:srgbClr val="000000"/>
                </a:solidFill>
                <a:latin typeface="Open Sans"/>
                <a:ea typeface="Open Sans"/>
                <a:cs typeface="Open Sans"/>
                <a:sym typeface="Open Sans"/>
              </a:rPr>
              <a:t>Provide opportunity to collaborate around strategies</a:t>
            </a:r>
            <a:endParaRPr sz="2267" kern="0" dirty="0">
              <a:solidFill>
                <a:srgbClr val="000000"/>
              </a:solidFill>
              <a:latin typeface="Open Sans"/>
              <a:ea typeface="Open Sans"/>
              <a:cs typeface="Open Sans"/>
              <a:sym typeface="Open Sans"/>
            </a:endParaRPr>
          </a:p>
          <a:p>
            <a:pPr marL="1219170" defTabSz="1219170">
              <a:buClr>
                <a:srgbClr val="000000"/>
              </a:buClr>
            </a:pPr>
            <a:endParaRPr sz="1867" kern="0" dirty="0">
              <a:solidFill>
                <a:srgbClr val="000000"/>
              </a:solidFill>
              <a:latin typeface="Open Sans"/>
              <a:ea typeface="Open Sans"/>
              <a:cs typeface="Open Sans"/>
              <a:sym typeface="Open Sans"/>
            </a:endParaRPr>
          </a:p>
        </p:txBody>
      </p:sp>
      <p:sp>
        <p:nvSpPr>
          <p:cNvPr id="358" name="Google Shape;358;p48"/>
          <p:cNvSpPr txBox="1"/>
          <p:nvPr/>
        </p:nvSpPr>
        <p:spPr>
          <a:xfrm>
            <a:off x="1748667" y="4313601"/>
            <a:ext cx="8072400" cy="984845"/>
          </a:xfrm>
          <a:prstGeom prst="rect">
            <a:avLst/>
          </a:prstGeom>
          <a:solidFill>
            <a:srgbClr val="B4A7D6"/>
          </a:solidFill>
          <a:ln>
            <a:noFill/>
          </a:ln>
        </p:spPr>
        <p:txBody>
          <a:bodyPr spcFirstLastPara="1" wrap="square" lIns="121900" tIns="121900" rIns="121900" bIns="121900" anchor="t" anchorCtr="0">
            <a:spAutoFit/>
          </a:bodyPr>
          <a:lstStyle/>
          <a:p>
            <a:pPr defTabSz="1219170">
              <a:buClr>
                <a:srgbClr val="000000"/>
              </a:buClr>
            </a:pPr>
            <a:r>
              <a:rPr lang="en-JM" sz="1600" b="1" kern="0">
                <a:solidFill>
                  <a:srgbClr val="FFFFFF"/>
                </a:solidFill>
                <a:latin typeface="Open Sans"/>
                <a:ea typeface="Open Sans"/>
                <a:cs typeface="Open Sans"/>
                <a:sym typeface="Open Sans"/>
              </a:rPr>
              <a:t>An example of a recent partnership for local: Presented Work Based Learning Initiatives program to Northern Colorado, Manufacturing Partnership in November 2023</a:t>
            </a:r>
            <a:endParaRPr sz="1600" b="1" kern="0">
              <a:solidFill>
                <a:srgbClr val="FFFFF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9"/>
          <p:cNvSpPr txBox="1">
            <a:spLocks noGrp="1"/>
          </p:cNvSpPr>
          <p:nvPr>
            <p:ph type="body" idx="1"/>
          </p:nvPr>
        </p:nvSpPr>
        <p:spPr>
          <a:xfrm>
            <a:off x="613500" y="999300"/>
            <a:ext cx="11076400" cy="1222800"/>
          </a:xfrm>
          <a:prstGeom prst="rect">
            <a:avLst/>
          </a:prstGeom>
        </p:spPr>
        <p:txBody>
          <a:bodyPr spcFirstLastPara="1" wrap="square" lIns="121900" tIns="121900" rIns="121900" bIns="121900" anchor="t" anchorCtr="0">
            <a:noAutofit/>
          </a:bodyPr>
          <a:lstStyle/>
          <a:p>
            <a:pPr marL="0" indent="0">
              <a:lnSpc>
                <a:spcPct val="100000"/>
              </a:lnSpc>
              <a:buNone/>
            </a:pPr>
            <a:r>
              <a:rPr lang="en-JM" sz="2133" b="1">
                <a:solidFill>
                  <a:srgbClr val="004989"/>
                </a:solidFill>
              </a:rPr>
              <a:t>Aerospace Sector Partnership</a:t>
            </a:r>
            <a:endParaRPr sz="2133" b="1">
              <a:solidFill>
                <a:srgbClr val="004989"/>
              </a:solidFill>
            </a:endParaRPr>
          </a:p>
          <a:p>
            <a:pPr marL="0" indent="0">
              <a:lnSpc>
                <a:spcPct val="100000"/>
              </a:lnSpc>
              <a:buNone/>
            </a:pPr>
            <a:r>
              <a:rPr lang="en-JM" sz="1600">
                <a:solidFill>
                  <a:srgbClr val="222222"/>
                </a:solidFill>
              </a:rPr>
              <a:t>The Aerospace Sector Partnership is an industry-led, workforce, education and economic development collaborative designed to meet the hiring, retention, and training needs identified by the Aerospace companies in the greater denver metro area. </a:t>
            </a:r>
            <a:endParaRPr sz="1867">
              <a:solidFill>
                <a:srgbClr val="222222"/>
              </a:solidFill>
            </a:endParaRPr>
          </a:p>
          <a:p>
            <a:pPr indent="0">
              <a:lnSpc>
                <a:spcPct val="100000"/>
              </a:lnSpc>
              <a:buNone/>
            </a:pPr>
            <a:endParaRPr/>
          </a:p>
        </p:txBody>
      </p:sp>
      <p:sp>
        <p:nvSpPr>
          <p:cNvPr id="365" name="Google Shape;365;p49"/>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JM" kern="0">
                <a:solidFill>
                  <a:srgbClr val="FFFFFF"/>
                </a:solidFill>
              </a:rPr>
              <a:pPr defTabSz="1219170">
                <a:buClr>
                  <a:srgbClr val="000000"/>
                </a:buClr>
              </a:pPr>
              <a:t>23</a:t>
            </a:fld>
            <a:endParaRPr kern="0">
              <a:solidFill>
                <a:srgbClr val="FFFFFF"/>
              </a:solidFill>
            </a:endParaRPr>
          </a:p>
        </p:txBody>
      </p:sp>
      <p:sp>
        <p:nvSpPr>
          <p:cNvPr id="366" name="Google Shape;366;p49"/>
          <p:cNvSpPr txBox="1">
            <a:spLocks noGrp="1"/>
          </p:cNvSpPr>
          <p:nvPr>
            <p:ph type="title"/>
          </p:nvPr>
        </p:nvSpPr>
        <p:spPr>
          <a:xfrm>
            <a:off x="613500" y="340900"/>
            <a:ext cx="10160000" cy="658400"/>
          </a:xfrm>
          <a:prstGeom prst="rect">
            <a:avLst/>
          </a:prstGeom>
        </p:spPr>
        <p:txBody>
          <a:bodyPr spcFirstLastPara="1" wrap="square" lIns="121900" tIns="121900" rIns="121900" bIns="121900" anchor="ctr" anchorCtr="0">
            <a:noAutofit/>
          </a:bodyPr>
          <a:lstStyle/>
          <a:p>
            <a:pPr>
              <a:buClr>
                <a:schemeClr val="dk1"/>
              </a:buClr>
              <a:buSzPts val="1100"/>
            </a:pPr>
            <a:r>
              <a:rPr lang="en-JM" sz="4400"/>
              <a:t>Local Sector Strategy Example</a:t>
            </a:r>
            <a:endParaRPr/>
          </a:p>
        </p:txBody>
      </p:sp>
      <p:sp>
        <p:nvSpPr>
          <p:cNvPr id="367" name="Google Shape;367;p49"/>
          <p:cNvSpPr txBox="1"/>
          <p:nvPr/>
        </p:nvSpPr>
        <p:spPr>
          <a:xfrm>
            <a:off x="613500" y="2222100"/>
            <a:ext cx="10225200" cy="49240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JM" sz="1600" kern="0">
                <a:solidFill>
                  <a:srgbClr val="000000"/>
                </a:solidFill>
                <a:latin typeface="Open Sans"/>
                <a:ea typeface="Open Sans"/>
                <a:cs typeface="Open Sans"/>
                <a:sym typeface="Open Sans"/>
              </a:rPr>
              <a:t>Supporting Opportunity Now Grant Application and Innovative work around security clearance process</a:t>
            </a:r>
            <a:endParaRPr sz="1600" kern="0">
              <a:solidFill>
                <a:srgbClr val="000000"/>
              </a:solidFill>
              <a:latin typeface="Open Sans"/>
              <a:ea typeface="Open Sans"/>
              <a:cs typeface="Open Sans"/>
              <a:sym typeface="Open Sans"/>
            </a:endParaRPr>
          </a:p>
        </p:txBody>
      </p:sp>
      <p:sp>
        <p:nvSpPr>
          <p:cNvPr id="368" name="Google Shape;368;p49"/>
          <p:cNvSpPr txBox="1"/>
          <p:nvPr/>
        </p:nvSpPr>
        <p:spPr>
          <a:xfrm>
            <a:off x="550700" y="2986401"/>
            <a:ext cx="8684400" cy="295538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467" b="1" kern="0">
              <a:solidFill>
                <a:srgbClr val="000000"/>
              </a:solidFill>
              <a:latin typeface="Open Sans"/>
              <a:ea typeface="Open Sans"/>
              <a:cs typeface="Open Sans"/>
              <a:sym typeface="Open Sans"/>
            </a:endParaRPr>
          </a:p>
          <a:p>
            <a:pPr marL="609585" indent="-397923" defTabSz="1219170">
              <a:buClr>
                <a:srgbClr val="000000"/>
              </a:buClr>
              <a:buSzPts val="1100"/>
              <a:buFont typeface="Open Sans"/>
              <a:buChar char="●"/>
            </a:pPr>
            <a:r>
              <a:rPr lang="en-JM" sz="1467" kern="0">
                <a:solidFill>
                  <a:srgbClr val="000000"/>
                </a:solidFill>
                <a:latin typeface="Open Sans"/>
                <a:ea typeface="Open Sans"/>
                <a:cs typeface="Open Sans"/>
                <a:sym typeface="Open Sans"/>
              </a:rPr>
              <a:t>Arapahoe/Douglas Works! Convener</a:t>
            </a:r>
            <a:endParaRPr sz="1467" kern="0">
              <a:solidFill>
                <a:srgbClr val="000000"/>
              </a:solidFill>
              <a:latin typeface="Open Sans"/>
              <a:ea typeface="Open Sans"/>
              <a:cs typeface="Open Sans"/>
              <a:sym typeface="Open Sans"/>
            </a:endParaRPr>
          </a:p>
          <a:p>
            <a:pPr marL="609585" indent="-397923" defTabSz="1219170">
              <a:buClr>
                <a:srgbClr val="000000"/>
              </a:buClr>
              <a:buSzPts val="1100"/>
              <a:buFont typeface="Open Sans"/>
              <a:buChar char="●"/>
            </a:pPr>
            <a:r>
              <a:rPr lang="en-JM" sz="1467" kern="0">
                <a:solidFill>
                  <a:srgbClr val="000000"/>
                </a:solidFill>
                <a:latin typeface="Open Sans"/>
                <a:ea typeface="Open Sans"/>
                <a:cs typeface="Open Sans"/>
                <a:sym typeface="Open Sans"/>
              </a:rPr>
              <a:t>3 Industry Chairs - Lockheed Martin, Astroscale and Centennial Software Solutions </a:t>
            </a:r>
            <a:endParaRPr sz="1467" kern="0">
              <a:solidFill>
                <a:srgbClr val="000000"/>
              </a:solidFill>
              <a:latin typeface="Open Sans"/>
              <a:ea typeface="Open Sans"/>
              <a:cs typeface="Open Sans"/>
              <a:sym typeface="Open Sans"/>
            </a:endParaRPr>
          </a:p>
          <a:p>
            <a:pPr marL="609585" indent="-397923" defTabSz="1219170">
              <a:buClr>
                <a:srgbClr val="000000"/>
              </a:buClr>
              <a:buSzPts val="1100"/>
              <a:buFont typeface="Open Sans"/>
              <a:buChar char="●"/>
            </a:pPr>
            <a:r>
              <a:rPr lang="en-JM" sz="1467" kern="0">
                <a:solidFill>
                  <a:srgbClr val="000000"/>
                </a:solidFill>
                <a:latin typeface="Open Sans"/>
                <a:ea typeface="Open Sans"/>
                <a:cs typeface="Open Sans"/>
                <a:sym typeface="Open Sans"/>
              </a:rPr>
              <a:t>Strong Industry Engagement - Blue Origin, Booz-Allen-Hamilton, York Space Systems, ULA, Boeing, Leidos, Northrup Grumman, Raytheon, Sierra Space, Ball Aerospace and NASA</a:t>
            </a:r>
            <a:endParaRPr sz="1467" kern="0">
              <a:solidFill>
                <a:srgbClr val="000000"/>
              </a:solidFill>
              <a:latin typeface="Open Sans"/>
              <a:ea typeface="Open Sans"/>
              <a:cs typeface="Open Sans"/>
              <a:sym typeface="Open Sans"/>
            </a:endParaRPr>
          </a:p>
          <a:p>
            <a:pPr marL="609585" indent="-397923" defTabSz="1219170">
              <a:buClr>
                <a:srgbClr val="000000"/>
              </a:buClr>
              <a:buSzPts val="1100"/>
              <a:buFont typeface="Open Sans"/>
              <a:buChar char="●"/>
            </a:pPr>
            <a:r>
              <a:rPr lang="en-JM" sz="1467" kern="0">
                <a:solidFill>
                  <a:srgbClr val="000000"/>
                </a:solidFill>
                <a:latin typeface="Open Sans"/>
                <a:ea typeface="Open Sans"/>
                <a:cs typeface="Open Sans"/>
                <a:sym typeface="Open Sans"/>
              </a:rPr>
              <a:t>State and Local Education (HE &amp; K-12)</a:t>
            </a:r>
            <a:endParaRPr sz="1467" kern="0">
              <a:solidFill>
                <a:srgbClr val="000000"/>
              </a:solidFill>
              <a:latin typeface="Open Sans"/>
              <a:ea typeface="Open Sans"/>
              <a:cs typeface="Open Sans"/>
              <a:sym typeface="Open Sans"/>
            </a:endParaRPr>
          </a:p>
          <a:p>
            <a:pPr marL="609585" indent="-397923" defTabSz="1219170">
              <a:buClr>
                <a:srgbClr val="000000"/>
              </a:buClr>
              <a:buSzPts val="1100"/>
              <a:buFont typeface="Open Sans"/>
              <a:buChar char="●"/>
            </a:pPr>
            <a:r>
              <a:rPr lang="en-JM" sz="1467" kern="0">
                <a:solidFill>
                  <a:srgbClr val="000000"/>
                </a:solidFill>
                <a:latin typeface="Open Sans"/>
                <a:ea typeface="Open Sans"/>
                <a:cs typeface="Open Sans"/>
                <a:sym typeface="Open Sans"/>
              </a:rPr>
              <a:t>Colorado OEDIT </a:t>
            </a:r>
            <a:endParaRPr sz="1467" kern="0">
              <a:solidFill>
                <a:srgbClr val="000000"/>
              </a:solidFill>
              <a:latin typeface="Open Sans"/>
              <a:ea typeface="Open Sans"/>
              <a:cs typeface="Open Sans"/>
              <a:sym typeface="Open Sans"/>
            </a:endParaRPr>
          </a:p>
          <a:p>
            <a:pPr marL="609585" indent="-397923" defTabSz="1219170">
              <a:buClr>
                <a:srgbClr val="000000"/>
              </a:buClr>
              <a:buSzPts val="1100"/>
              <a:buFont typeface="Open Sans"/>
              <a:buChar char="●"/>
            </a:pPr>
            <a:r>
              <a:rPr lang="en-JM" sz="1467" kern="0">
                <a:solidFill>
                  <a:srgbClr val="000000"/>
                </a:solidFill>
                <a:latin typeface="Open Sans"/>
                <a:ea typeface="Open Sans"/>
                <a:cs typeface="Open Sans"/>
                <a:sym typeface="Open Sans"/>
              </a:rPr>
              <a:t>Local Economic Development</a:t>
            </a:r>
            <a:endParaRPr sz="1467" kern="0">
              <a:solidFill>
                <a:srgbClr val="000000"/>
              </a:solidFill>
              <a:latin typeface="Open Sans"/>
              <a:ea typeface="Open Sans"/>
              <a:cs typeface="Open Sans"/>
              <a:sym typeface="Open Sans"/>
            </a:endParaRPr>
          </a:p>
          <a:p>
            <a:pPr marL="609585" indent="-397923" defTabSz="1219170">
              <a:buClr>
                <a:srgbClr val="000000"/>
              </a:buClr>
              <a:buSzPts val="1100"/>
              <a:buFont typeface="Open Sans"/>
              <a:buChar char="●"/>
            </a:pPr>
            <a:r>
              <a:rPr lang="en-JM" sz="1467" kern="0">
                <a:solidFill>
                  <a:srgbClr val="000000"/>
                </a:solidFill>
                <a:latin typeface="Open Sans"/>
                <a:ea typeface="Open Sans"/>
                <a:cs typeface="Open Sans"/>
                <a:sym typeface="Open Sans"/>
              </a:rPr>
              <a:t>Municipalities  </a:t>
            </a:r>
            <a:endParaRPr sz="1467" kern="0">
              <a:solidFill>
                <a:srgbClr val="000000"/>
              </a:solidFill>
              <a:latin typeface="Open Sans"/>
              <a:ea typeface="Open Sans"/>
              <a:cs typeface="Open Sans"/>
              <a:sym typeface="Open Sans"/>
            </a:endParaRPr>
          </a:p>
          <a:p>
            <a:pPr marL="609585" indent="-397923" defTabSz="1219170">
              <a:buClr>
                <a:srgbClr val="000000"/>
              </a:buClr>
              <a:buSzPts val="1100"/>
              <a:buFont typeface="Open Sans"/>
              <a:buChar char="●"/>
            </a:pPr>
            <a:r>
              <a:rPr lang="en-JM" sz="1467" kern="0">
                <a:solidFill>
                  <a:srgbClr val="000000"/>
                </a:solidFill>
                <a:latin typeface="Open Sans"/>
                <a:ea typeface="Open Sans"/>
                <a:cs typeface="Open Sans"/>
                <a:sym typeface="Open Sans"/>
              </a:rPr>
              <a:t>CDLE </a:t>
            </a:r>
            <a:endParaRPr sz="1467" kern="0">
              <a:solidFill>
                <a:srgbClr val="000000"/>
              </a:solidFill>
              <a:latin typeface="Open Sans"/>
              <a:ea typeface="Open Sans"/>
              <a:cs typeface="Open Sans"/>
              <a:sym typeface="Open Sans"/>
            </a:endParaRPr>
          </a:p>
          <a:p>
            <a:pPr marL="609585" indent="-397923" defTabSz="1219170">
              <a:buClr>
                <a:srgbClr val="000000"/>
              </a:buClr>
              <a:buSzPts val="1100"/>
              <a:buFont typeface="Open Sans"/>
              <a:buChar char="●"/>
            </a:pPr>
            <a:r>
              <a:rPr lang="en-JM" sz="1467" kern="0">
                <a:solidFill>
                  <a:srgbClr val="000000"/>
                </a:solidFill>
                <a:latin typeface="Open Sans"/>
                <a:ea typeface="Open Sans"/>
                <a:cs typeface="Open Sans"/>
                <a:sym typeface="Open Sans"/>
              </a:rPr>
              <a:t>Library System</a:t>
            </a:r>
            <a:endParaRPr sz="1467" kern="0">
              <a:solidFill>
                <a:srgbClr val="000000"/>
              </a:solidFill>
              <a:latin typeface="Open Sans"/>
              <a:ea typeface="Open Sans"/>
              <a:cs typeface="Open Sans"/>
              <a:sym typeface="Open Sans"/>
            </a:endParaRPr>
          </a:p>
          <a:p>
            <a:pPr marL="609585" indent="-397923" defTabSz="1219170">
              <a:buClr>
                <a:srgbClr val="000000"/>
              </a:buClr>
              <a:buSzPts val="1100"/>
              <a:buFont typeface="Open Sans"/>
              <a:buChar char="●"/>
            </a:pPr>
            <a:r>
              <a:rPr lang="en-JM" sz="1467" kern="0">
                <a:solidFill>
                  <a:srgbClr val="000000"/>
                </a:solidFill>
                <a:latin typeface="Open Sans"/>
                <a:ea typeface="Open Sans"/>
                <a:cs typeface="Open Sans"/>
                <a:sym typeface="Open Sans"/>
              </a:rPr>
              <a:t>Community Based Organization</a:t>
            </a:r>
            <a:endParaRPr sz="1467" kern="0">
              <a:solidFill>
                <a:srgbClr val="000000"/>
              </a:solidFill>
              <a:latin typeface="Arial"/>
              <a:cs typeface="Arial"/>
              <a:sym typeface="Arial"/>
            </a:endParaRPr>
          </a:p>
        </p:txBody>
      </p:sp>
      <p:pic>
        <p:nvPicPr>
          <p:cNvPr id="369" name="Google Shape;369;p49"/>
          <p:cNvPicPr preferRelativeResize="0"/>
          <p:nvPr/>
        </p:nvPicPr>
        <p:blipFill>
          <a:blip r:embed="rId3">
            <a:alphaModFix/>
          </a:blip>
          <a:stretch>
            <a:fillRect/>
          </a:stretch>
        </p:blipFill>
        <p:spPr>
          <a:xfrm>
            <a:off x="7601268" y="4315395"/>
            <a:ext cx="3237433" cy="2017739"/>
          </a:xfrm>
          <a:prstGeom prst="rect">
            <a:avLst/>
          </a:prstGeom>
          <a:noFill/>
          <a:ln>
            <a:noFill/>
          </a:ln>
        </p:spPr>
      </p:pic>
      <p:sp>
        <p:nvSpPr>
          <p:cNvPr id="370" name="Google Shape;370;p49"/>
          <p:cNvSpPr txBox="1"/>
          <p:nvPr/>
        </p:nvSpPr>
        <p:spPr>
          <a:xfrm>
            <a:off x="733033" y="2756400"/>
            <a:ext cx="5486400" cy="533504"/>
          </a:xfrm>
          <a:prstGeom prst="rect">
            <a:avLst/>
          </a:prstGeom>
          <a:solidFill>
            <a:srgbClr val="6D9EEB"/>
          </a:solidFill>
          <a:ln>
            <a:noFill/>
          </a:ln>
        </p:spPr>
        <p:txBody>
          <a:bodyPr spcFirstLastPara="1" wrap="square" lIns="121900" tIns="121900" rIns="121900" bIns="121900" anchor="t" anchorCtr="0">
            <a:spAutoFit/>
          </a:bodyPr>
          <a:lstStyle/>
          <a:p>
            <a:pPr defTabSz="1219170">
              <a:buClr>
                <a:srgbClr val="000000"/>
              </a:buClr>
              <a:buSzPts val="1100"/>
            </a:pPr>
            <a:r>
              <a:rPr lang="en-JM" sz="1867" b="1" kern="0">
                <a:solidFill>
                  <a:srgbClr val="FFFFFF"/>
                </a:solidFill>
                <a:latin typeface="Open Sans"/>
                <a:ea typeface="Open Sans"/>
                <a:cs typeface="Open Sans"/>
                <a:sym typeface="Open Sans"/>
              </a:rPr>
              <a:t>Partners Involved in the Sector Partnership:</a:t>
            </a:r>
            <a:endParaRPr sz="2267" kern="0">
              <a:solidFill>
                <a:srgbClr val="FFFFFF"/>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0"/>
          <p:cNvSpPr txBox="1">
            <a:spLocks noGrp="1"/>
          </p:cNvSpPr>
          <p:nvPr>
            <p:ph type="body" idx="1"/>
          </p:nvPr>
        </p:nvSpPr>
        <p:spPr>
          <a:xfrm>
            <a:off x="364067" y="1016767"/>
            <a:ext cx="11707600" cy="1467200"/>
          </a:xfrm>
          <a:prstGeom prst="rect">
            <a:avLst/>
          </a:prstGeom>
        </p:spPr>
        <p:txBody>
          <a:bodyPr spcFirstLastPara="1" wrap="square" lIns="121900" tIns="121900" rIns="121900" bIns="121900" anchor="t" anchorCtr="0">
            <a:noAutofit/>
          </a:bodyPr>
          <a:lstStyle/>
          <a:p>
            <a:pPr marL="0" indent="0">
              <a:buNone/>
            </a:pPr>
            <a:r>
              <a:rPr lang="en-JM" sz="2133" b="1">
                <a:solidFill>
                  <a:srgbClr val="38761D"/>
                </a:solidFill>
              </a:rPr>
              <a:t>The Greater Metro Denver Healthcare Partnership </a:t>
            </a:r>
            <a:endParaRPr sz="2133" b="1">
              <a:solidFill>
                <a:srgbClr val="38761D"/>
              </a:solidFill>
            </a:endParaRPr>
          </a:p>
          <a:p>
            <a:pPr marL="0" indent="0">
              <a:buNone/>
            </a:pPr>
            <a:r>
              <a:rPr lang="en-JM" sz="1600"/>
              <a:t>The Greater Metro Denver Healthcare Partnership (Partnership) is an industry-led, workforce, education and economic development collaborative  designed to meet the hiring, retention, and training needs identified by six of the largest hospital systems and ambulatory care facilities in the Greater Metro Denver area. </a:t>
            </a:r>
            <a:endParaRPr sz="1600"/>
          </a:p>
          <a:p>
            <a:pPr marL="0" indent="0">
              <a:buClr>
                <a:schemeClr val="dk1"/>
              </a:buClr>
              <a:buSzPts val="1100"/>
              <a:buNone/>
            </a:pPr>
            <a:endParaRPr sz="1333"/>
          </a:p>
          <a:p>
            <a:pPr marL="0" indent="0">
              <a:buNone/>
            </a:pPr>
            <a:endParaRPr sz="800"/>
          </a:p>
        </p:txBody>
      </p:sp>
      <p:sp>
        <p:nvSpPr>
          <p:cNvPr id="377" name="Google Shape;377;p50"/>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JM" kern="0">
                <a:solidFill>
                  <a:srgbClr val="FFFFFF"/>
                </a:solidFill>
              </a:rPr>
              <a:pPr defTabSz="1219170">
                <a:buClr>
                  <a:srgbClr val="000000"/>
                </a:buClr>
              </a:pPr>
              <a:t>24</a:t>
            </a:fld>
            <a:endParaRPr kern="0">
              <a:solidFill>
                <a:srgbClr val="FFFFFF"/>
              </a:solidFill>
            </a:endParaRPr>
          </a:p>
        </p:txBody>
      </p:sp>
      <p:sp>
        <p:nvSpPr>
          <p:cNvPr id="378" name="Google Shape;378;p50"/>
          <p:cNvSpPr txBox="1">
            <a:spLocks noGrp="1"/>
          </p:cNvSpPr>
          <p:nvPr>
            <p:ph type="title"/>
          </p:nvPr>
        </p:nvSpPr>
        <p:spPr>
          <a:xfrm>
            <a:off x="321967" y="358367"/>
            <a:ext cx="10160000" cy="658400"/>
          </a:xfrm>
          <a:prstGeom prst="rect">
            <a:avLst/>
          </a:prstGeom>
        </p:spPr>
        <p:txBody>
          <a:bodyPr spcFirstLastPara="1" wrap="square" lIns="121900" tIns="121900" rIns="121900" bIns="121900" anchor="ctr" anchorCtr="0">
            <a:noAutofit/>
          </a:bodyPr>
          <a:lstStyle/>
          <a:p>
            <a:r>
              <a:rPr lang="en-JM" sz="4400"/>
              <a:t>Local Sector Strategy Example</a:t>
            </a:r>
            <a:endParaRPr sz="4400"/>
          </a:p>
        </p:txBody>
      </p:sp>
      <p:sp>
        <p:nvSpPr>
          <p:cNvPr id="379" name="Google Shape;379;p50"/>
          <p:cNvSpPr txBox="1"/>
          <p:nvPr/>
        </p:nvSpPr>
        <p:spPr>
          <a:xfrm>
            <a:off x="4760433" y="2870851"/>
            <a:ext cx="3582400" cy="2174466"/>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100"/>
            </a:pPr>
            <a:r>
              <a:rPr lang="en-JM" sz="1333" b="1" kern="0">
                <a:solidFill>
                  <a:srgbClr val="000000"/>
                </a:solidFill>
                <a:latin typeface="Open Sans"/>
                <a:ea typeface="Open Sans"/>
                <a:cs typeface="Open Sans"/>
                <a:sym typeface="Open Sans"/>
              </a:rPr>
              <a:t>Business/Industry Partners:</a:t>
            </a:r>
            <a:endParaRPr sz="1333" b="1"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Children’s Hospital Colorado</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Centura Health System</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Denver Health</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HealthONE System</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Kaiser Permanente</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Lutheran/Exempla </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University of Colorado Hospital</a:t>
            </a:r>
            <a:endParaRPr sz="1333" kern="0">
              <a:solidFill>
                <a:srgbClr val="000000"/>
              </a:solidFill>
              <a:latin typeface="Open Sans"/>
              <a:ea typeface="Open Sans"/>
              <a:cs typeface="Open Sans"/>
              <a:sym typeface="Open Sans"/>
            </a:endParaRPr>
          </a:p>
          <a:p>
            <a:pPr defTabSz="1219170">
              <a:buClr>
                <a:srgbClr val="000000"/>
              </a:buClr>
            </a:pPr>
            <a:endParaRPr sz="1867" kern="0">
              <a:solidFill>
                <a:srgbClr val="000000"/>
              </a:solidFill>
              <a:latin typeface="Open Sans"/>
              <a:ea typeface="Open Sans"/>
              <a:cs typeface="Open Sans"/>
              <a:sym typeface="Open Sans"/>
            </a:endParaRPr>
          </a:p>
        </p:txBody>
      </p:sp>
      <p:sp>
        <p:nvSpPr>
          <p:cNvPr id="380" name="Google Shape;380;p50"/>
          <p:cNvSpPr txBox="1"/>
          <p:nvPr/>
        </p:nvSpPr>
        <p:spPr>
          <a:xfrm>
            <a:off x="8285200" y="2870868"/>
            <a:ext cx="3906800" cy="217446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JM" sz="1333" b="1" kern="0">
                <a:solidFill>
                  <a:srgbClr val="000000"/>
                </a:solidFill>
                <a:latin typeface="Open Sans"/>
                <a:ea typeface="Open Sans"/>
                <a:cs typeface="Open Sans"/>
                <a:sym typeface="Open Sans"/>
              </a:rPr>
              <a:t>Workforce Partners:</a:t>
            </a:r>
            <a:endParaRPr sz="1333" b="1"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Adams County Workforce Center</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Arapahoe/Douglas Works!</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Denver Office of Workforce and Economic Development</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Jefferson County Workforce and Business Center</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Colorado Urban Workforce Alliance</a:t>
            </a:r>
            <a:endParaRPr sz="1333" kern="0">
              <a:solidFill>
                <a:srgbClr val="000000"/>
              </a:solidFill>
              <a:latin typeface="Open Sans"/>
              <a:ea typeface="Open Sans"/>
              <a:cs typeface="Open Sans"/>
              <a:sym typeface="Open Sans"/>
            </a:endParaRPr>
          </a:p>
          <a:p>
            <a:pPr defTabSz="1219170">
              <a:buClr>
                <a:srgbClr val="000000"/>
              </a:buClr>
            </a:pPr>
            <a:endParaRPr sz="1867" kern="0">
              <a:solidFill>
                <a:srgbClr val="000000"/>
              </a:solidFill>
              <a:latin typeface="Open Sans"/>
              <a:ea typeface="Open Sans"/>
              <a:cs typeface="Open Sans"/>
              <a:sym typeface="Open Sans"/>
            </a:endParaRPr>
          </a:p>
        </p:txBody>
      </p:sp>
      <p:sp>
        <p:nvSpPr>
          <p:cNvPr id="381" name="Google Shape;381;p50"/>
          <p:cNvSpPr txBox="1"/>
          <p:nvPr/>
        </p:nvSpPr>
        <p:spPr>
          <a:xfrm>
            <a:off x="4843567" y="4713367"/>
            <a:ext cx="4297200" cy="233867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JM" sz="1333" b="1" kern="0">
                <a:solidFill>
                  <a:srgbClr val="000000"/>
                </a:solidFill>
                <a:latin typeface="Open Sans"/>
                <a:ea typeface="Open Sans"/>
                <a:cs typeface="Open Sans"/>
                <a:sym typeface="Open Sans"/>
              </a:rPr>
              <a:t>Education Partners:</a:t>
            </a:r>
            <a:endParaRPr sz="1333" b="1"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Metro State University</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Colorado Center for Medical Laboratory Science</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Adams County Education Consortium</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Arapahoe Community College</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Front Range Community College</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Area health Education Center</a:t>
            </a:r>
            <a:endParaRPr sz="1333" kern="0">
              <a:solidFill>
                <a:srgbClr val="000000"/>
              </a:solidFill>
              <a:latin typeface="Open Sans"/>
              <a:ea typeface="Open Sans"/>
              <a:cs typeface="Open Sans"/>
              <a:sym typeface="Open Sans"/>
            </a:endParaRPr>
          </a:p>
          <a:p>
            <a:pPr defTabSz="1219170">
              <a:buClr>
                <a:srgbClr val="000000"/>
              </a:buClr>
            </a:pPr>
            <a:endParaRPr sz="1467" b="1" kern="0">
              <a:solidFill>
                <a:srgbClr val="000000"/>
              </a:solidFill>
              <a:latin typeface="Arial"/>
              <a:cs typeface="Arial"/>
              <a:sym typeface="Arial"/>
            </a:endParaRPr>
          </a:p>
          <a:p>
            <a:pPr defTabSz="1219170">
              <a:buClr>
                <a:srgbClr val="000000"/>
              </a:buClr>
            </a:pPr>
            <a:endParaRPr sz="1467" b="1" kern="0">
              <a:solidFill>
                <a:srgbClr val="000000"/>
              </a:solidFill>
              <a:latin typeface="Arial"/>
              <a:cs typeface="Arial"/>
              <a:sym typeface="Arial"/>
            </a:endParaRPr>
          </a:p>
        </p:txBody>
      </p:sp>
      <p:sp>
        <p:nvSpPr>
          <p:cNvPr id="382" name="Google Shape;382;p50"/>
          <p:cNvSpPr txBox="1"/>
          <p:nvPr/>
        </p:nvSpPr>
        <p:spPr>
          <a:xfrm>
            <a:off x="460800" y="2870868"/>
            <a:ext cx="4623600" cy="291274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JM" sz="1333" b="1" kern="0">
                <a:solidFill>
                  <a:srgbClr val="000000"/>
                </a:solidFill>
                <a:latin typeface="Open Sans"/>
                <a:ea typeface="Open Sans"/>
                <a:cs typeface="Open Sans"/>
                <a:sym typeface="Open Sans"/>
              </a:rPr>
              <a:t>Economic Development Partners: </a:t>
            </a:r>
            <a:endParaRPr sz="1333" b="1"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Aurora Chamber of Commerce</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Denver Office of Economic Development</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Denver South Economic Development </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Partnership</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Adams County Economic Development</a:t>
            </a:r>
            <a:endParaRPr sz="1333" kern="0">
              <a:solidFill>
                <a:srgbClr val="000000"/>
              </a:solidFill>
              <a:latin typeface="Open Sans"/>
              <a:ea typeface="Open Sans"/>
              <a:cs typeface="Open Sans"/>
              <a:sym typeface="Open Sans"/>
            </a:endParaRPr>
          </a:p>
          <a:p>
            <a:pPr defTabSz="1219170">
              <a:buClr>
                <a:srgbClr val="000000"/>
              </a:buClr>
            </a:pPr>
            <a:endParaRPr sz="1333" u="sng" kern="0">
              <a:solidFill>
                <a:srgbClr val="000000"/>
              </a:solidFill>
              <a:latin typeface="Open Sans"/>
              <a:ea typeface="Open Sans"/>
              <a:cs typeface="Open Sans"/>
              <a:sym typeface="Open Sans"/>
            </a:endParaRPr>
          </a:p>
          <a:p>
            <a:pPr defTabSz="1219170">
              <a:buClr>
                <a:srgbClr val="000000"/>
              </a:buClr>
            </a:pPr>
            <a:endParaRPr sz="1333" u="sng" kern="0">
              <a:solidFill>
                <a:srgbClr val="000000"/>
              </a:solidFill>
              <a:latin typeface="Open Sans"/>
              <a:ea typeface="Open Sans"/>
              <a:cs typeface="Open Sans"/>
              <a:sym typeface="Open Sans"/>
            </a:endParaRPr>
          </a:p>
          <a:p>
            <a:pPr defTabSz="1219170">
              <a:buClr>
                <a:srgbClr val="000000"/>
              </a:buClr>
            </a:pPr>
            <a:endParaRPr sz="1333" u="sng" kern="0">
              <a:solidFill>
                <a:srgbClr val="000000"/>
              </a:solidFill>
              <a:latin typeface="Open Sans"/>
              <a:ea typeface="Open Sans"/>
              <a:cs typeface="Open Sans"/>
              <a:sym typeface="Open Sans"/>
            </a:endParaRPr>
          </a:p>
          <a:p>
            <a:pPr defTabSz="1219170">
              <a:buClr>
                <a:srgbClr val="000000"/>
              </a:buClr>
            </a:pPr>
            <a:r>
              <a:rPr lang="en-JM" sz="1333" b="1" kern="0">
                <a:solidFill>
                  <a:srgbClr val="000000"/>
                </a:solidFill>
                <a:latin typeface="Open Sans"/>
                <a:ea typeface="Open Sans"/>
                <a:cs typeface="Open Sans"/>
                <a:sym typeface="Open Sans"/>
              </a:rPr>
              <a:t>Association Partners:</a:t>
            </a:r>
            <a:endParaRPr sz="1333" b="1"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Denver Area Healthcare Recruiters Association</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Association of Operating Room Nurses</a:t>
            </a:r>
            <a:endParaRPr sz="1333" kern="0">
              <a:solidFill>
                <a:srgbClr val="000000"/>
              </a:solidFill>
              <a:latin typeface="Open Sans"/>
              <a:ea typeface="Open Sans"/>
              <a:cs typeface="Open Sans"/>
              <a:sym typeface="Open Sans"/>
            </a:endParaRPr>
          </a:p>
          <a:p>
            <a:pPr marL="609585" indent="-389457" defTabSz="1219170">
              <a:buClr>
                <a:srgbClr val="000000"/>
              </a:buClr>
              <a:buSzPts val="1000"/>
              <a:buFont typeface="Open Sans"/>
              <a:buChar char="●"/>
            </a:pPr>
            <a:r>
              <a:rPr lang="en-JM" sz="1333" kern="0">
                <a:solidFill>
                  <a:srgbClr val="000000"/>
                </a:solidFill>
                <a:latin typeface="Open Sans"/>
                <a:ea typeface="Open Sans"/>
                <a:cs typeface="Open Sans"/>
                <a:sym typeface="Open Sans"/>
              </a:rPr>
              <a:t>Colorado Center for Nursing Excellence</a:t>
            </a:r>
            <a:endParaRPr sz="1333" kern="0">
              <a:solidFill>
                <a:srgbClr val="000000"/>
              </a:solidFill>
              <a:latin typeface="Open Sans"/>
              <a:ea typeface="Open Sans"/>
              <a:cs typeface="Open Sans"/>
              <a:sym typeface="Open Sans"/>
            </a:endParaRPr>
          </a:p>
        </p:txBody>
      </p:sp>
      <p:sp>
        <p:nvSpPr>
          <p:cNvPr id="383" name="Google Shape;383;p50"/>
          <p:cNvSpPr txBox="1"/>
          <p:nvPr/>
        </p:nvSpPr>
        <p:spPr>
          <a:xfrm>
            <a:off x="460800" y="2389600"/>
            <a:ext cx="5371200" cy="533504"/>
          </a:xfrm>
          <a:prstGeom prst="rect">
            <a:avLst/>
          </a:prstGeom>
          <a:solidFill>
            <a:srgbClr val="93C47D"/>
          </a:solidFill>
          <a:ln>
            <a:noFill/>
          </a:ln>
        </p:spPr>
        <p:txBody>
          <a:bodyPr spcFirstLastPara="1" wrap="square" lIns="121900" tIns="121900" rIns="121900" bIns="121900" anchor="t" anchorCtr="0">
            <a:spAutoFit/>
          </a:bodyPr>
          <a:lstStyle/>
          <a:p>
            <a:pPr defTabSz="1219170">
              <a:buClr>
                <a:srgbClr val="000000"/>
              </a:buClr>
            </a:pPr>
            <a:r>
              <a:rPr lang="en-JM" sz="1867" b="1" kern="0">
                <a:solidFill>
                  <a:srgbClr val="FFFFFF"/>
                </a:solidFill>
                <a:latin typeface="Open Sans"/>
                <a:ea typeface="Open Sans"/>
                <a:cs typeface="Open Sans"/>
                <a:sym typeface="Open Sans"/>
              </a:rPr>
              <a:t>Partners Involved in Sector Partnership</a:t>
            </a:r>
            <a:endParaRPr sz="1867" b="1" kern="0">
              <a:solidFill>
                <a:srgbClr val="FFFFF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1"/>
          <p:cNvSpPr txBox="1">
            <a:spLocks noGrp="1"/>
          </p:cNvSpPr>
          <p:nvPr>
            <p:ph type="body" idx="1"/>
          </p:nvPr>
        </p:nvSpPr>
        <p:spPr>
          <a:xfrm>
            <a:off x="577033" y="999300"/>
            <a:ext cx="11076400" cy="615600"/>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JM" sz="1867" b="1">
                <a:solidFill>
                  <a:srgbClr val="38761D"/>
                </a:solidFill>
              </a:rPr>
              <a:t>The Greater Metro Denver Healthcare Partnership Continued:</a:t>
            </a:r>
            <a:endParaRPr/>
          </a:p>
        </p:txBody>
      </p:sp>
      <p:sp>
        <p:nvSpPr>
          <p:cNvPr id="390" name="Google Shape;390;p51"/>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JM" kern="0">
                <a:solidFill>
                  <a:srgbClr val="FFFFFF"/>
                </a:solidFill>
              </a:rPr>
              <a:pPr defTabSz="1219170">
                <a:buClr>
                  <a:srgbClr val="000000"/>
                </a:buClr>
              </a:pPr>
              <a:t>25</a:t>
            </a:fld>
            <a:endParaRPr kern="0">
              <a:solidFill>
                <a:srgbClr val="FFFFFF"/>
              </a:solidFill>
            </a:endParaRPr>
          </a:p>
        </p:txBody>
      </p:sp>
      <p:sp>
        <p:nvSpPr>
          <p:cNvPr id="391" name="Google Shape;391;p51"/>
          <p:cNvSpPr txBox="1">
            <a:spLocks noGrp="1"/>
          </p:cNvSpPr>
          <p:nvPr>
            <p:ph type="title"/>
          </p:nvPr>
        </p:nvSpPr>
        <p:spPr>
          <a:xfrm>
            <a:off x="535133" y="340900"/>
            <a:ext cx="10160000" cy="658400"/>
          </a:xfrm>
          <a:prstGeom prst="rect">
            <a:avLst/>
          </a:prstGeom>
        </p:spPr>
        <p:txBody>
          <a:bodyPr spcFirstLastPara="1" wrap="square" lIns="121900" tIns="121900" rIns="121900" bIns="121900" anchor="ctr" anchorCtr="0">
            <a:noAutofit/>
          </a:bodyPr>
          <a:lstStyle/>
          <a:p>
            <a:pPr>
              <a:buClr>
                <a:schemeClr val="dk1"/>
              </a:buClr>
              <a:buSzPts val="1100"/>
            </a:pPr>
            <a:r>
              <a:rPr lang="en-JM" sz="4267"/>
              <a:t>Local Sector Strategy Example</a:t>
            </a:r>
            <a:endParaRPr/>
          </a:p>
        </p:txBody>
      </p:sp>
      <p:sp>
        <p:nvSpPr>
          <p:cNvPr id="392" name="Google Shape;392;p51"/>
          <p:cNvSpPr txBox="1"/>
          <p:nvPr/>
        </p:nvSpPr>
        <p:spPr>
          <a:xfrm>
            <a:off x="828633" y="3638200"/>
            <a:ext cx="10100800" cy="237958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JM" sz="1733" b="1" kern="0">
                <a:solidFill>
                  <a:srgbClr val="000000"/>
                </a:solidFill>
                <a:latin typeface="Arial"/>
                <a:cs typeface="Arial"/>
                <a:sym typeface="Arial"/>
              </a:rPr>
              <a:t>Vetted Data – Neutral/Objective Discussion</a:t>
            </a:r>
            <a:endParaRPr sz="1733" b="1" kern="0">
              <a:solidFill>
                <a:srgbClr val="000000"/>
              </a:solidFill>
              <a:latin typeface="Arial"/>
              <a:cs typeface="Arial"/>
              <a:sym typeface="Arial"/>
            </a:endParaRPr>
          </a:p>
          <a:p>
            <a:pPr marL="609585" indent="-414856" defTabSz="1219170">
              <a:buClr>
                <a:srgbClr val="000000"/>
              </a:buClr>
              <a:buSzPts val="1300"/>
              <a:buFont typeface="Arial"/>
              <a:buChar char="●"/>
            </a:pPr>
            <a:r>
              <a:rPr lang="en-JM" sz="1733" kern="0">
                <a:solidFill>
                  <a:srgbClr val="000000"/>
                </a:solidFill>
                <a:latin typeface="Arial"/>
                <a:cs typeface="Arial"/>
                <a:sym typeface="Arial"/>
              </a:rPr>
              <a:t>Industry Profile</a:t>
            </a:r>
            <a:endParaRPr sz="1733" kern="0">
              <a:solidFill>
                <a:srgbClr val="000000"/>
              </a:solidFill>
              <a:latin typeface="Arial"/>
              <a:cs typeface="Arial"/>
              <a:sym typeface="Arial"/>
            </a:endParaRPr>
          </a:p>
          <a:p>
            <a:pPr marL="609585" indent="-414856" defTabSz="1219170">
              <a:buClr>
                <a:srgbClr val="000000"/>
              </a:buClr>
              <a:buSzPts val="1300"/>
              <a:buFont typeface="Arial"/>
              <a:buChar char="●"/>
            </a:pPr>
            <a:r>
              <a:rPr lang="en-JM" sz="1733" kern="0">
                <a:solidFill>
                  <a:srgbClr val="000000"/>
                </a:solidFill>
                <a:latin typeface="Arial"/>
                <a:cs typeface="Arial"/>
                <a:sym typeface="Arial"/>
              </a:rPr>
              <a:t>Regional Growth Projections</a:t>
            </a:r>
            <a:endParaRPr sz="1733" kern="0">
              <a:solidFill>
                <a:srgbClr val="000000"/>
              </a:solidFill>
              <a:latin typeface="Arial"/>
              <a:cs typeface="Arial"/>
              <a:sym typeface="Arial"/>
            </a:endParaRPr>
          </a:p>
          <a:p>
            <a:pPr marL="609585" indent="-414856" defTabSz="1219170">
              <a:buClr>
                <a:srgbClr val="000000"/>
              </a:buClr>
              <a:buSzPts val="1300"/>
              <a:buFont typeface="Arial"/>
              <a:buChar char="●"/>
            </a:pPr>
            <a:r>
              <a:rPr lang="en-JM" sz="1733" kern="0">
                <a:solidFill>
                  <a:srgbClr val="000000"/>
                </a:solidFill>
                <a:latin typeface="Arial"/>
                <a:cs typeface="Arial"/>
                <a:sym typeface="Arial"/>
              </a:rPr>
              <a:t>Top Regional Employers</a:t>
            </a:r>
            <a:endParaRPr sz="1733" kern="0">
              <a:solidFill>
                <a:srgbClr val="000000"/>
              </a:solidFill>
              <a:latin typeface="Arial"/>
              <a:cs typeface="Arial"/>
              <a:sym typeface="Arial"/>
            </a:endParaRPr>
          </a:p>
          <a:p>
            <a:pPr marL="609585" indent="-414856" defTabSz="1219170">
              <a:buClr>
                <a:srgbClr val="000000"/>
              </a:buClr>
              <a:buSzPts val="1300"/>
              <a:buFont typeface="Arial"/>
              <a:buChar char="●"/>
            </a:pPr>
            <a:r>
              <a:rPr lang="en-JM" sz="1733" kern="0">
                <a:solidFill>
                  <a:srgbClr val="000000"/>
                </a:solidFill>
                <a:latin typeface="Arial"/>
                <a:cs typeface="Arial"/>
                <a:sym typeface="Arial"/>
              </a:rPr>
              <a:t>Competitive Wage Analysis</a:t>
            </a:r>
            <a:endParaRPr sz="1733" kern="0">
              <a:solidFill>
                <a:srgbClr val="000000"/>
              </a:solidFill>
              <a:latin typeface="Arial"/>
              <a:cs typeface="Arial"/>
              <a:sym typeface="Arial"/>
            </a:endParaRPr>
          </a:p>
          <a:p>
            <a:pPr marL="609585" indent="-414856" defTabSz="1219170">
              <a:buClr>
                <a:srgbClr val="000000"/>
              </a:buClr>
              <a:buSzPts val="1300"/>
              <a:buFont typeface="Arial"/>
              <a:buChar char="●"/>
            </a:pPr>
            <a:r>
              <a:rPr lang="en-JM" sz="1733" kern="0">
                <a:solidFill>
                  <a:srgbClr val="000000"/>
                </a:solidFill>
                <a:latin typeface="Arial"/>
                <a:cs typeface="Arial"/>
                <a:sym typeface="Arial"/>
              </a:rPr>
              <a:t>Saturation Rates</a:t>
            </a:r>
            <a:endParaRPr sz="1733" kern="0">
              <a:solidFill>
                <a:srgbClr val="000000"/>
              </a:solidFill>
              <a:latin typeface="Arial"/>
              <a:cs typeface="Arial"/>
              <a:sym typeface="Arial"/>
            </a:endParaRPr>
          </a:p>
          <a:p>
            <a:pPr marL="609585" indent="-414856" defTabSz="1219170">
              <a:buClr>
                <a:srgbClr val="000000"/>
              </a:buClr>
              <a:buSzPts val="1300"/>
              <a:buFont typeface="Arial"/>
              <a:buChar char="●"/>
            </a:pPr>
            <a:r>
              <a:rPr lang="en-JM" sz="1733" kern="0">
                <a:solidFill>
                  <a:srgbClr val="000000"/>
                </a:solidFill>
                <a:latin typeface="Arial"/>
                <a:cs typeface="Arial"/>
                <a:sym typeface="Arial"/>
              </a:rPr>
              <a:t>Skills Gap</a:t>
            </a:r>
            <a:endParaRPr sz="1733" kern="0">
              <a:solidFill>
                <a:srgbClr val="000000"/>
              </a:solidFill>
              <a:latin typeface="Arial"/>
              <a:cs typeface="Arial"/>
              <a:sym typeface="Arial"/>
            </a:endParaRPr>
          </a:p>
          <a:p>
            <a:pPr marL="609585" indent="-414856" defTabSz="1219170">
              <a:buClr>
                <a:srgbClr val="000000"/>
              </a:buClr>
              <a:buSzPts val="1300"/>
              <a:buFont typeface="Arial"/>
              <a:buChar char="●"/>
            </a:pPr>
            <a:r>
              <a:rPr lang="en-JM" sz="1733" kern="0">
                <a:solidFill>
                  <a:srgbClr val="000000"/>
                </a:solidFill>
                <a:latin typeface="Arial"/>
                <a:cs typeface="Arial"/>
                <a:sym typeface="Arial"/>
              </a:rPr>
              <a:t>Critical Occupations</a:t>
            </a:r>
            <a:endParaRPr sz="1733" kern="0">
              <a:solidFill>
                <a:srgbClr val="000000"/>
              </a:solidFill>
              <a:latin typeface="Arial"/>
              <a:cs typeface="Arial"/>
              <a:sym typeface="Arial"/>
            </a:endParaRPr>
          </a:p>
        </p:txBody>
      </p:sp>
      <p:sp>
        <p:nvSpPr>
          <p:cNvPr id="393" name="Google Shape;393;p51"/>
          <p:cNvSpPr txBox="1"/>
          <p:nvPr/>
        </p:nvSpPr>
        <p:spPr>
          <a:xfrm>
            <a:off x="733000" y="1834333"/>
            <a:ext cx="10396800" cy="209136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JM" sz="1733" b="1" kern="0">
                <a:solidFill>
                  <a:srgbClr val="000000"/>
                </a:solidFill>
                <a:latin typeface="Arial"/>
                <a:cs typeface="Arial"/>
                <a:sym typeface="Arial"/>
              </a:rPr>
              <a:t>Subject Matter Experts from Business/Industry</a:t>
            </a:r>
            <a:r>
              <a:rPr lang="en-JM" sz="1733" kern="0">
                <a:solidFill>
                  <a:srgbClr val="000000"/>
                </a:solidFill>
                <a:latin typeface="Arial"/>
                <a:cs typeface="Arial"/>
                <a:sym typeface="Arial"/>
              </a:rPr>
              <a:t> drive the occupations to focus on training and the most critical occupations: </a:t>
            </a:r>
            <a:endParaRPr sz="1733" kern="0">
              <a:solidFill>
                <a:srgbClr val="000000"/>
              </a:solidFill>
              <a:latin typeface="Arial"/>
              <a:cs typeface="Arial"/>
              <a:sym typeface="Arial"/>
            </a:endParaRPr>
          </a:p>
          <a:p>
            <a:pPr marL="609585" indent="-414856" defTabSz="1219170">
              <a:buClr>
                <a:srgbClr val="000000"/>
              </a:buClr>
              <a:buSzPts val="1300"/>
              <a:buFont typeface="Arial"/>
              <a:buChar char="●"/>
            </a:pPr>
            <a:r>
              <a:rPr lang="en-JM" sz="1733" kern="0">
                <a:solidFill>
                  <a:srgbClr val="000000"/>
                </a:solidFill>
                <a:latin typeface="Arial"/>
                <a:cs typeface="Arial"/>
                <a:sym typeface="Arial"/>
              </a:rPr>
              <a:t>Nursing, Medical Technologist, Medical Laboratory Technician and Surgical Technician</a:t>
            </a:r>
            <a:endParaRPr sz="1733" kern="0">
              <a:solidFill>
                <a:srgbClr val="000000"/>
              </a:solidFill>
              <a:latin typeface="Arial"/>
              <a:cs typeface="Arial"/>
              <a:sym typeface="Arial"/>
            </a:endParaRPr>
          </a:p>
          <a:p>
            <a:pPr marL="609585" indent="-414856" defTabSz="1219170">
              <a:buClr>
                <a:srgbClr val="000000"/>
              </a:buClr>
              <a:buSzPts val="1300"/>
              <a:buFont typeface="Arial"/>
              <a:buChar char="●"/>
            </a:pPr>
            <a:r>
              <a:rPr lang="en-JM" sz="1733" b="1" kern="0">
                <a:solidFill>
                  <a:srgbClr val="004989"/>
                </a:solidFill>
                <a:latin typeface="Arial"/>
                <a:cs typeface="Arial"/>
                <a:sym typeface="Arial"/>
              </a:rPr>
              <a:t>Registered Apprenticeships</a:t>
            </a:r>
            <a:r>
              <a:rPr lang="en-JM" sz="1733" kern="0">
                <a:solidFill>
                  <a:srgbClr val="000000"/>
                </a:solidFill>
                <a:latin typeface="Arial"/>
                <a:cs typeface="Arial"/>
                <a:sym typeface="Arial"/>
              </a:rPr>
              <a:t>: </a:t>
            </a:r>
            <a:endParaRPr sz="1733" kern="0">
              <a:solidFill>
                <a:srgbClr val="000000"/>
              </a:solidFill>
              <a:latin typeface="Arial"/>
              <a:cs typeface="Arial"/>
              <a:sym typeface="Arial"/>
            </a:endParaRPr>
          </a:p>
          <a:p>
            <a:pPr marL="1219170" lvl="1" indent="-414856" defTabSz="1219170">
              <a:buClr>
                <a:srgbClr val="000000"/>
              </a:buClr>
              <a:buSzPts val="1300"/>
              <a:buFont typeface="Arial"/>
              <a:buChar char="○"/>
            </a:pPr>
            <a:r>
              <a:rPr lang="en-JM" sz="1733" kern="0">
                <a:solidFill>
                  <a:srgbClr val="000000"/>
                </a:solidFill>
                <a:highlight>
                  <a:srgbClr val="FFFFFF"/>
                </a:highlight>
                <a:latin typeface="Arial"/>
                <a:cs typeface="Arial"/>
                <a:sym typeface="Arial"/>
              </a:rPr>
              <a:t>Medical Assistant Apprenticeship Program</a:t>
            </a:r>
            <a:endParaRPr sz="1733" kern="0">
              <a:solidFill>
                <a:srgbClr val="000000"/>
              </a:solidFill>
              <a:highlight>
                <a:srgbClr val="FFFFFF"/>
              </a:highlight>
              <a:latin typeface="Arial"/>
              <a:cs typeface="Arial"/>
              <a:sym typeface="Arial"/>
            </a:endParaRPr>
          </a:p>
          <a:p>
            <a:pPr marL="1219170" lvl="1" indent="-414856" defTabSz="1219170">
              <a:lnSpc>
                <a:spcPct val="115000"/>
              </a:lnSpc>
              <a:buClr>
                <a:srgbClr val="000000"/>
              </a:buClr>
              <a:buSzPts val="1300"/>
              <a:buFont typeface="Arial"/>
              <a:buChar char="○"/>
            </a:pPr>
            <a:r>
              <a:rPr lang="en-JM" sz="1733" kern="0">
                <a:solidFill>
                  <a:srgbClr val="000000"/>
                </a:solidFill>
                <a:highlight>
                  <a:srgbClr val="FFFFFF"/>
                </a:highlight>
                <a:latin typeface="Arial"/>
                <a:cs typeface="Arial"/>
                <a:sym typeface="Arial"/>
              </a:rPr>
              <a:t>Medical Laboratory Technician Apprenticeship Program</a:t>
            </a:r>
            <a:endParaRPr sz="1733" kern="0">
              <a:solidFill>
                <a:srgbClr val="000000"/>
              </a:solidFill>
              <a:highlight>
                <a:srgbClr val="FFFFFF"/>
              </a:highlight>
              <a:latin typeface="Arial"/>
              <a:cs typeface="Arial"/>
              <a:sym typeface="Arial"/>
            </a:endParaRPr>
          </a:p>
          <a:p>
            <a:pPr defTabSz="1219170">
              <a:buClr>
                <a:srgbClr val="000000"/>
              </a:buClr>
            </a:pPr>
            <a:endParaRPr sz="1333" kern="0">
              <a:solidFill>
                <a:srgbClr val="000000"/>
              </a:solidFill>
              <a:latin typeface="Arial"/>
              <a:cs typeface="Arial"/>
              <a:sym typeface="Arial"/>
            </a:endParaRPr>
          </a:p>
        </p:txBody>
      </p:sp>
      <p:sp>
        <p:nvSpPr>
          <p:cNvPr id="394" name="Google Shape;394;p51"/>
          <p:cNvSpPr txBox="1"/>
          <p:nvPr/>
        </p:nvSpPr>
        <p:spPr>
          <a:xfrm>
            <a:off x="733000" y="1415900"/>
            <a:ext cx="4826800" cy="533504"/>
          </a:xfrm>
          <a:prstGeom prst="rect">
            <a:avLst/>
          </a:prstGeom>
          <a:solidFill>
            <a:srgbClr val="93C47D"/>
          </a:solidFill>
          <a:ln>
            <a:noFill/>
          </a:ln>
        </p:spPr>
        <p:txBody>
          <a:bodyPr spcFirstLastPara="1" wrap="square" lIns="121900" tIns="121900" rIns="121900" bIns="121900" anchor="t" anchorCtr="0">
            <a:spAutoFit/>
          </a:bodyPr>
          <a:lstStyle/>
          <a:p>
            <a:pPr defTabSz="1219170">
              <a:buClr>
                <a:srgbClr val="000000"/>
              </a:buClr>
            </a:pPr>
            <a:r>
              <a:rPr lang="en-JM" sz="1867" b="1" kern="0">
                <a:solidFill>
                  <a:srgbClr val="FFFFFF"/>
                </a:solidFill>
                <a:latin typeface="Open Sans"/>
                <a:ea typeface="Open Sans"/>
                <a:cs typeface="Open Sans"/>
                <a:sym typeface="Open Sans"/>
              </a:rPr>
              <a:t>Strategies Created for Success</a:t>
            </a:r>
            <a:endParaRPr sz="1867" b="1" kern="0">
              <a:solidFill>
                <a:srgbClr val="FFFFF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2"/>
          <p:cNvSpPr txBox="1">
            <a:spLocks noGrp="1"/>
          </p:cNvSpPr>
          <p:nvPr>
            <p:ph type="title"/>
          </p:nvPr>
        </p:nvSpPr>
        <p:spPr>
          <a:xfrm>
            <a:off x="838200" y="365126"/>
            <a:ext cx="10515600" cy="1325700"/>
          </a:xfrm>
          <a:prstGeom prst="rect">
            <a:avLst/>
          </a:prstGeom>
          <a:noFill/>
          <a:ln>
            <a:noFill/>
          </a:ln>
        </p:spPr>
        <p:txBody>
          <a:bodyPr spcFirstLastPara="1" wrap="square" lIns="91433" tIns="45700" rIns="91433" bIns="45700" anchor="ctr" anchorCtr="0">
            <a:normAutofit/>
          </a:bodyPr>
          <a:lstStyle/>
          <a:p>
            <a:pPr>
              <a:buSzPct val="38888"/>
            </a:pPr>
            <a:r>
              <a:rPr lang="en-JM"/>
              <a:t>A Snapshot of Sector Partnership Success</a:t>
            </a:r>
            <a:endParaRPr/>
          </a:p>
        </p:txBody>
      </p:sp>
      <p:sp>
        <p:nvSpPr>
          <p:cNvPr id="401" name="Google Shape;401;p52"/>
          <p:cNvSpPr txBox="1">
            <a:spLocks noGrp="1"/>
          </p:cNvSpPr>
          <p:nvPr>
            <p:ph type="body" idx="1"/>
          </p:nvPr>
        </p:nvSpPr>
        <p:spPr>
          <a:xfrm>
            <a:off x="838200" y="1825625"/>
            <a:ext cx="10515600" cy="4351200"/>
          </a:xfrm>
          <a:prstGeom prst="rect">
            <a:avLst/>
          </a:prstGeom>
          <a:noFill/>
          <a:ln>
            <a:noFill/>
          </a:ln>
        </p:spPr>
        <p:txBody>
          <a:bodyPr spcFirstLastPara="1" wrap="square" lIns="91433" tIns="45700" rIns="91433" bIns="45700" anchor="t" anchorCtr="0">
            <a:normAutofit/>
          </a:bodyPr>
          <a:lstStyle/>
          <a:p>
            <a:pPr marL="0" indent="0">
              <a:buNone/>
            </a:pPr>
            <a:r>
              <a:rPr lang="en-JM" b="1"/>
              <a:t>Colorado Tree Care SP: </a:t>
            </a:r>
            <a:r>
              <a:rPr lang="en-JM"/>
              <a:t>First cohort of Arborist Journeyworkers graduated from the apprenticeship program at Front Range CC in 2022. </a:t>
            </a:r>
            <a:endParaRPr/>
          </a:p>
          <a:p>
            <a:pPr marL="0" indent="0">
              <a:buNone/>
            </a:pPr>
            <a:endParaRPr sz="1867"/>
          </a:p>
          <a:p>
            <a:pPr marL="0" indent="0">
              <a:buNone/>
            </a:pPr>
            <a:r>
              <a:rPr lang="en-JM" b="1"/>
              <a:t>South Central Tech SP: </a:t>
            </a:r>
            <a:r>
              <a:rPr lang="en-JM"/>
              <a:t>Creation of a co-working space and incubator and Pax8’s move to Fremont County The Workforce Innovation. </a:t>
            </a:r>
            <a:endParaRPr/>
          </a:p>
          <a:p>
            <a:pPr marL="0" indent="0">
              <a:buNone/>
            </a:pPr>
            <a:endParaRPr sz="1867"/>
          </a:p>
          <a:p>
            <a:pPr marL="0" indent="0">
              <a:buNone/>
            </a:pPr>
            <a:r>
              <a:rPr lang="en-JM" b="1"/>
              <a:t>Mesa County Manufacturing SP: </a:t>
            </a:r>
            <a:r>
              <a:rPr lang="en-JM"/>
              <a:t>Program created in 2019 provides base-level training for job seekers and up-scaling skills for current workers, serving up to 200 students a year. </a:t>
            </a:r>
            <a:endParaRPr/>
          </a:p>
        </p:txBody>
      </p:sp>
      <p:sp>
        <p:nvSpPr>
          <p:cNvPr id="402" name="Google Shape;402;p52"/>
          <p:cNvSpPr txBox="1">
            <a:spLocks noGrp="1"/>
          </p:cNvSpPr>
          <p:nvPr>
            <p:ph type="ftr" idx="11"/>
          </p:nvPr>
        </p:nvSpPr>
        <p:spPr>
          <a:xfrm>
            <a:off x="555723" y="6391644"/>
            <a:ext cx="3608205"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JM" sz="1867" kern="0">
                <a:solidFill>
                  <a:srgbClr val="000000"/>
                </a:solidFill>
                <a:latin typeface="Arial"/>
                <a:cs typeface="Arial"/>
                <a:sym typeface="Arial"/>
              </a:rPr>
              <a:t>www.wildfigpartners.com</a:t>
            </a:r>
            <a:endParaRPr sz="1867" kern="0">
              <a:solidFill>
                <a:srgbClr val="000000"/>
              </a:solidFill>
              <a:latin typeface="Arial"/>
              <a:cs typeface="Arial"/>
              <a:sym typeface="Arial"/>
            </a:endParaRPr>
          </a:p>
        </p:txBody>
      </p:sp>
      <p:grpSp>
        <p:nvGrpSpPr>
          <p:cNvPr id="403" name="Google Shape;403;p52"/>
          <p:cNvGrpSpPr/>
          <p:nvPr/>
        </p:nvGrpSpPr>
        <p:grpSpPr>
          <a:xfrm>
            <a:off x="10567021" y="6147900"/>
            <a:ext cx="654519" cy="539261"/>
            <a:chOff x="8450980" y="5623413"/>
            <a:chExt cx="654519" cy="539261"/>
          </a:xfrm>
        </p:grpSpPr>
        <p:pic>
          <p:nvPicPr>
            <p:cNvPr id="404" name="Google Shape;404;p52" descr="A picture containing text, silhouette&#10;&#10;Description automatically generated"/>
            <p:cNvPicPr preferRelativeResize="0"/>
            <p:nvPr/>
          </p:nvPicPr>
          <p:blipFill rotWithShape="1">
            <a:blip r:embed="rId3">
              <a:alphaModFix/>
            </a:blip>
            <a:srcRect/>
            <a:stretch/>
          </p:blipFill>
          <p:spPr>
            <a:xfrm>
              <a:off x="8450980" y="5623413"/>
              <a:ext cx="578719" cy="539261"/>
            </a:xfrm>
            <a:prstGeom prst="rect">
              <a:avLst/>
            </a:prstGeom>
            <a:noFill/>
            <a:ln>
              <a:noFill/>
            </a:ln>
          </p:spPr>
        </p:pic>
        <p:sp>
          <p:nvSpPr>
            <p:cNvPr id="405" name="Google Shape;405;p52"/>
            <p:cNvSpPr/>
            <p:nvPr/>
          </p:nvSpPr>
          <p:spPr>
            <a:xfrm>
              <a:off x="8797491" y="6015789"/>
              <a:ext cx="308008" cy="146885"/>
            </a:xfrm>
            <a:prstGeom prst="rect">
              <a:avLst/>
            </a:prstGeom>
            <a:solidFill>
              <a:schemeClr val="lt1"/>
            </a:solidFill>
            <a:ln>
              <a:noFill/>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grpSp>
      <p:cxnSp>
        <p:nvCxnSpPr>
          <p:cNvPr id="406" name="Google Shape;406;p52"/>
          <p:cNvCxnSpPr/>
          <p:nvPr/>
        </p:nvCxnSpPr>
        <p:spPr>
          <a:xfrm>
            <a:off x="424206" y="6391645"/>
            <a:ext cx="10001839" cy="14337"/>
          </a:xfrm>
          <a:prstGeom prst="straightConnector1">
            <a:avLst/>
          </a:prstGeom>
          <a:noFill/>
          <a:ln w="9525" cap="flat" cmpd="sng">
            <a:solidFill>
              <a:srgbClr val="A9A9A9"/>
            </a:solidFill>
            <a:prstDash val="solid"/>
            <a:round/>
            <a:headEnd type="none" w="sm" len="sm"/>
            <a:tailEnd type="none" w="sm" len="sm"/>
          </a:ln>
        </p:spPr>
      </p:cxnSp>
      <p:cxnSp>
        <p:nvCxnSpPr>
          <p:cNvPr id="407" name="Google Shape;407;p52"/>
          <p:cNvCxnSpPr/>
          <p:nvPr/>
        </p:nvCxnSpPr>
        <p:spPr>
          <a:xfrm>
            <a:off x="11221539" y="6405981"/>
            <a:ext cx="545184" cy="0"/>
          </a:xfrm>
          <a:prstGeom prst="straightConnector1">
            <a:avLst/>
          </a:prstGeom>
          <a:noFill/>
          <a:ln w="9525" cap="flat" cmpd="sng">
            <a:solidFill>
              <a:srgbClr val="A9A9A9"/>
            </a:solidFill>
            <a:prstDash val="solid"/>
            <a:round/>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3"/>
          <p:cNvSpPr txBox="1">
            <a:spLocks noGrp="1"/>
          </p:cNvSpPr>
          <p:nvPr>
            <p:ph type="title"/>
          </p:nvPr>
        </p:nvSpPr>
        <p:spPr>
          <a:xfrm>
            <a:off x="415600" y="593367"/>
            <a:ext cx="11360800" cy="763600"/>
          </a:xfrm>
          <a:prstGeom prst="rect">
            <a:avLst/>
          </a:prstGeom>
        </p:spPr>
        <p:txBody>
          <a:bodyPr spcFirstLastPara="1" wrap="square" lIns="121900" tIns="121900" rIns="121900" bIns="121900" anchor="ctr" anchorCtr="0">
            <a:noAutofit/>
          </a:bodyPr>
          <a:lstStyle/>
          <a:p>
            <a:pPr>
              <a:buNone/>
            </a:pPr>
            <a:r>
              <a:rPr lang="en-JM"/>
              <a:t>Key Performance Indicators</a:t>
            </a:r>
            <a:endParaRPr/>
          </a:p>
        </p:txBody>
      </p:sp>
      <p:sp>
        <p:nvSpPr>
          <p:cNvPr id="414" name="Google Shape;414;p53"/>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JM" kern="0">
                <a:solidFill>
                  <a:srgbClr val="FFFFFF"/>
                </a:solidFill>
              </a:rPr>
              <a:pPr defTabSz="1219170">
                <a:buClr>
                  <a:srgbClr val="000000"/>
                </a:buClr>
              </a:pPr>
              <a:t>27</a:t>
            </a:fld>
            <a:endParaRPr kern="0">
              <a:solidFill>
                <a:srgbClr val="FFFFFF"/>
              </a:solidFill>
            </a:endParaRPr>
          </a:p>
        </p:txBody>
      </p:sp>
      <p:sp>
        <p:nvSpPr>
          <p:cNvPr id="415" name="Google Shape;415;p53"/>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r>
              <a:rPr lang="en-JM"/>
              <a:t>Survey methodology utilized</a:t>
            </a:r>
            <a:endParaRPr/>
          </a:p>
          <a:p>
            <a:r>
              <a:rPr lang="en-JM"/>
              <a:t>Business members and conveners asked to respond</a:t>
            </a:r>
            <a:endParaRPr/>
          </a:p>
          <a:p>
            <a:r>
              <a:rPr lang="en-JM"/>
              <a:t>Impacts examined on businesses and on jobseekers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4"/>
          <p:cNvSpPr txBox="1">
            <a:spLocks noGrp="1"/>
          </p:cNvSpPr>
          <p:nvPr>
            <p:ph type="title"/>
          </p:nvPr>
        </p:nvSpPr>
        <p:spPr>
          <a:xfrm>
            <a:off x="415600" y="593367"/>
            <a:ext cx="11360800" cy="763600"/>
          </a:xfrm>
          <a:prstGeom prst="rect">
            <a:avLst/>
          </a:prstGeom>
        </p:spPr>
        <p:txBody>
          <a:bodyPr spcFirstLastPara="1" wrap="square" lIns="121900" tIns="121900" rIns="121900" bIns="121900" anchor="ctr" anchorCtr="0">
            <a:noAutofit/>
          </a:bodyPr>
          <a:lstStyle/>
          <a:p>
            <a:pPr>
              <a:buNone/>
            </a:pPr>
            <a:r>
              <a:rPr lang="en-JM"/>
              <a:t>Key Performance Indicators</a:t>
            </a:r>
            <a:endParaRPr/>
          </a:p>
        </p:txBody>
      </p:sp>
      <p:sp>
        <p:nvSpPr>
          <p:cNvPr id="422" name="Google Shape;422;p54"/>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JM" kern="0">
                <a:solidFill>
                  <a:srgbClr val="FFFFFF"/>
                </a:solidFill>
              </a:rPr>
              <a:pPr defTabSz="1219170">
                <a:buClr>
                  <a:srgbClr val="000000"/>
                </a:buClr>
              </a:pPr>
              <a:t>28</a:t>
            </a:fld>
            <a:endParaRPr kern="0">
              <a:solidFill>
                <a:srgbClr val="FFFFFF"/>
              </a:solidFill>
            </a:endParaRPr>
          </a:p>
        </p:txBody>
      </p:sp>
      <p:pic>
        <p:nvPicPr>
          <p:cNvPr id="423" name="Google Shape;423;p54"/>
          <p:cNvPicPr preferRelativeResize="0"/>
          <p:nvPr/>
        </p:nvPicPr>
        <p:blipFill>
          <a:blip r:embed="rId3">
            <a:alphaModFix/>
          </a:blip>
          <a:stretch>
            <a:fillRect/>
          </a:stretch>
        </p:blipFill>
        <p:spPr>
          <a:xfrm>
            <a:off x="2066267" y="1629833"/>
            <a:ext cx="7924800" cy="436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5"/>
          <p:cNvSpPr txBox="1">
            <a:spLocks noGrp="1"/>
          </p:cNvSpPr>
          <p:nvPr>
            <p:ph type="title"/>
          </p:nvPr>
        </p:nvSpPr>
        <p:spPr>
          <a:xfrm>
            <a:off x="609600" y="274637"/>
            <a:ext cx="10972800" cy="1143200"/>
          </a:xfrm>
          <a:prstGeom prst="rect">
            <a:avLst/>
          </a:prstGeom>
        </p:spPr>
        <p:txBody>
          <a:bodyPr spcFirstLastPara="1" wrap="square" lIns="121900" tIns="121900" rIns="121900" bIns="121900" anchor="ctr" anchorCtr="0">
            <a:noAutofit/>
          </a:bodyPr>
          <a:lstStyle/>
          <a:p>
            <a:pPr algn="l"/>
            <a:r>
              <a:rPr lang="en-JM" sz="4800">
                <a:latin typeface="Open Sans"/>
                <a:ea typeface="Open Sans"/>
                <a:cs typeface="Open Sans"/>
                <a:sym typeface="Open Sans"/>
              </a:rPr>
              <a:t>KPI Examples</a:t>
            </a:r>
            <a:endParaRPr sz="4800">
              <a:latin typeface="Open Sans"/>
              <a:ea typeface="Open Sans"/>
              <a:cs typeface="Open Sans"/>
              <a:sym typeface="Open Sans"/>
            </a:endParaRPr>
          </a:p>
        </p:txBody>
      </p:sp>
      <p:sp>
        <p:nvSpPr>
          <p:cNvPr id="430" name="Google Shape;430;p55"/>
          <p:cNvSpPr txBox="1">
            <a:spLocks noGrp="1"/>
          </p:cNvSpPr>
          <p:nvPr>
            <p:ph type="sldNum" idx="12"/>
          </p:nvPr>
        </p:nvSpPr>
        <p:spPr>
          <a:xfrm>
            <a:off x="8737600" y="6356351"/>
            <a:ext cx="2844800" cy="365200"/>
          </a:xfrm>
          <a:prstGeom prst="rect">
            <a:avLst/>
          </a:prstGeom>
        </p:spPr>
        <p:txBody>
          <a:bodyPr spcFirstLastPara="1" wrap="square" lIns="121900" tIns="60933" rIns="121900" bIns="60933" anchor="ctr" anchorCtr="0">
            <a:noAutofit/>
          </a:bodyPr>
          <a:lstStyle/>
          <a:p>
            <a:pPr defTabSz="1219170"/>
            <a:fld id="{00000000-1234-1234-1234-123412341234}" type="slidenum">
              <a:rPr lang="en-JM" kern="0"/>
              <a:pPr defTabSz="1219170"/>
              <a:t>29</a:t>
            </a:fld>
            <a:endParaRPr kern="0"/>
          </a:p>
        </p:txBody>
      </p:sp>
      <p:sp>
        <p:nvSpPr>
          <p:cNvPr id="431" name="Google Shape;431;p55"/>
          <p:cNvSpPr txBox="1"/>
          <p:nvPr/>
        </p:nvSpPr>
        <p:spPr>
          <a:xfrm>
            <a:off x="1016000" y="1284337"/>
            <a:ext cx="10972800" cy="6034800"/>
          </a:xfrm>
          <a:prstGeom prst="rect">
            <a:avLst/>
          </a:prstGeom>
          <a:noFill/>
          <a:ln>
            <a:noFill/>
          </a:ln>
        </p:spPr>
        <p:txBody>
          <a:bodyPr spcFirstLastPara="1" wrap="square" lIns="121900" tIns="60933" rIns="121900" bIns="60933" anchor="t" anchorCtr="0">
            <a:noAutofit/>
          </a:bodyPr>
          <a:lstStyle/>
          <a:p>
            <a:pPr defTabSz="1219170">
              <a:spcBef>
                <a:spcPts val="427"/>
              </a:spcBef>
              <a:buClr>
                <a:srgbClr val="000000"/>
              </a:buClr>
            </a:pPr>
            <a:r>
              <a:rPr lang="en-JM" sz="2133" b="1" kern="0">
                <a:solidFill>
                  <a:srgbClr val="262626"/>
                </a:solidFill>
                <a:latin typeface="Arial"/>
                <a:cs typeface="Arial"/>
                <a:sym typeface="Arial"/>
              </a:rPr>
              <a:t>Impact on Businesses</a:t>
            </a:r>
            <a:endParaRPr sz="2133" kern="0">
              <a:solidFill>
                <a:srgbClr val="262626"/>
              </a:solidFill>
              <a:latin typeface="Arial"/>
              <a:cs typeface="Arial"/>
              <a:sym typeface="Arial"/>
            </a:endParaRPr>
          </a:p>
          <a:p>
            <a:pPr marL="457118" indent="-457118" defTabSz="1219170">
              <a:spcBef>
                <a:spcPts val="427"/>
              </a:spcBef>
              <a:buClr>
                <a:srgbClr val="262626"/>
              </a:buClr>
              <a:buSzPts val="1600"/>
              <a:buFont typeface="Arial"/>
              <a:buChar char="•"/>
            </a:pPr>
            <a:r>
              <a:rPr lang="en-JM" sz="2133" kern="0">
                <a:solidFill>
                  <a:srgbClr val="262626"/>
                </a:solidFill>
                <a:latin typeface="Arial"/>
                <a:cs typeface="Arial"/>
                <a:sym typeface="Arial"/>
              </a:rPr>
              <a:t>82% have businesses that have developed new or enhanced ideas for new products and/or markets</a:t>
            </a:r>
            <a:endParaRPr sz="2133" kern="0">
              <a:solidFill>
                <a:srgbClr val="262626"/>
              </a:solidFill>
              <a:latin typeface="Arial"/>
              <a:cs typeface="Arial"/>
              <a:sym typeface="Arial"/>
            </a:endParaRPr>
          </a:p>
          <a:p>
            <a:pPr marL="457118" indent="-457118" defTabSz="1219170">
              <a:spcBef>
                <a:spcPts val="427"/>
              </a:spcBef>
              <a:buClr>
                <a:srgbClr val="262626"/>
              </a:buClr>
              <a:buSzPts val="1600"/>
              <a:buFont typeface="Arial"/>
              <a:buChar char="•"/>
            </a:pPr>
            <a:r>
              <a:rPr lang="en-JM" sz="2133" kern="0">
                <a:solidFill>
                  <a:srgbClr val="262626"/>
                </a:solidFill>
                <a:latin typeface="Arial"/>
                <a:cs typeface="Arial"/>
                <a:sym typeface="Arial"/>
              </a:rPr>
              <a:t>91% have businesses that have found support in finding employees with the skills and experiences their business needs  </a:t>
            </a:r>
            <a:endParaRPr sz="2133" kern="0">
              <a:solidFill>
                <a:srgbClr val="262626"/>
              </a:solidFill>
              <a:latin typeface="Arial"/>
              <a:cs typeface="Arial"/>
              <a:sym typeface="Arial"/>
            </a:endParaRPr>
          </a:p>
          <a:p>
            <a:pPr marL="457118" indent="-457118" defTabSz="1219170">
              <a:spcBef>
                <a:spcPts val="427"/>
              </a:spcBef>
              <a:buClr>
                <a:srgbClr val="262626"/>
              </a:buClr>
              <a:buSzPts val="1600"/>
              <a:buFont typeface="Arial"/>
              <a:buChar char="•"/>
            </a:pPr>
            <a:r>
              <a:rPr lang="en-JM" sz="2133" kern="0">
                <a:solidFill>
                  <a:srgbClr val="262626"/>
                </a:solidFill>
                <a:latin typeface="Arial"/>
                <a:cs typeface="Arial"/>
                <a:sym typeface="Arial"/>
              </a:rPr>
              <a:t>82% have businesses that have developed new recruitment practices</a:t>
            </a:r>
            <a:endParaRPr sz="2133" kern="0">
              <a:solidFill>
                <a:srgbClr val="262626"/>
              </a:solidFill>
              <a:latin typeface="Arial"/>
              <a:cs typeface="Arial"/>
              <a:sym typeface="Arial"/>
            </a:endParaRPr>
          </a:p>
          <a:p>
            <a:pPr defTabSz="1219170">
              <a:spcBef>
                <a:spcPts val="427"/>
              </a:spcBef>
              <a:buClr>
                <a:srgbClr val="000000"/>
              </a:buClr>
            </a:pPr>
            <a:endParaRPr sz="2133" b="1" kern="0">
              <a:solidFill>
                <a:srgbClr val="262626"/>
              </a:solidFill>
              <a:latin typeface="Arial"/>
              <a:cs typeface="Arial"/>
              <a:sym typeface="Arial"/>
            </a:endParaRPr>
          </a:p>
          <a:p>
            <a:pPr defTabSz="1219170">
              <a:spcBef>
                <a:spcPts val="427"/>
              </a:spcBef>
              <a:buClr>
                <a:srgbClr val="000000"/>
              </a:buClr>
            </a:pPr>
            <a:r>
              <a:rPr lang="en-JM" sz="2133" b="1" kern="0">
                <a:solidFill>
                  <a:srgbClr val="262626"/>
                </a:solidFill>
                <a:latin typeface="Arial"/>
                <a:cs typeface="Arial"/>
                <a:sym typeface="Arial"/>
              </a:rPr>
              <a:t>Impact on Jobseekers and Students </a:t>
            </a:r>
            <a:endParaRPr sz="2133" b="1" kern="0">
              <a:solidFill>
                <a:srgbClr val="262626"/>
              </a:solidFill>
              <a:latin typeface="Arial"/>
              <a:cs typeface="Arial"/>
              <a:sym typeface="Arial"/>
            </a:endParaRPr>
          </a:p>
          <a:p>
            <a:pPr marL="457118" indent="-457118" defTabSz="1219170">
              <a:spcBef>
                <a:spcPts val="427"/>
              </a:spcBef>
              <a:buClr>
                <a:srgbClr val="262626"/>
              </a:buClr>
              <a:buSzPts val="1600"/>
              <a:buFont typeface="Arial"/>
              <a:buChar char="•"/>
            </a:pPr>
            <a:r>
              <a:rPr lang="en-JM" sz="2133" kern="0">
                <a:solidFill>
                  <a:srgbClr val="262626"/>
                </a:solidFill>
                <a:latin typeface="Arial"/>
                <a:cs typeface="Arial"/>
                <a:sym typeface="Arial"/>
              </a:rPr>
              <a:t>71% increased student/jobseeker awareness of training/education programs.</a:t>
            </a:r>
            <a:endParaRPr sz="2133" kern="0">
              <a:solidFill>
                <a:srgbClr val="262626"/>
              </a:solidFill>
              <a:latin typeface="Arial"/>
              <a:cs typeface="Arial"/>
              <a:sym typeface="Arial"/>
            </a:endParaRPr>
          </a:p>
          <a:p>
            <a:pPr marL="457118" indent="-457118" defTabSz="1219170">
              <a:spcBef>
                <a:spcPts val="427"/>
              </a:spcBef>
              <a:buClr>
                <a:srgbClr val="262626"/>
              </a:buClr>
              <a:buSzPts val="1600"/>
              <a:buFont typeface="Arial"/>
              <a:buChar char="•"/>
            </a:pPr>
            <a:r>
              <a:rPr lang="en-JM" sz="2133" kern="0">
                <a:solidFill>
                  <a:srgbClr val="262626"/>
                </a:solidFill>
                <a:latin typeface="Arial"/>
                <a:cs typeface="Arial"/>
                <a:sym typeface="Arial"/>
              </a:rPr>
              <a:t>62% experienced increased program alignment across secondary, post-secondary, and/or workforce programming.</a:t>
            </a:r>
            <a:endParaRPr sz="2133" kern="0">
              <a:solidFill>
                <a:srgbClr val="262626"/>
              </a:solidFill>
              <a:latin typeface="Arial"/>
              <a:cs typeface="Arial"/>
              <a:sym typeface="Arial"/>
            </a:endParaRPr>
          </a:p>
          <a:p>
            <a:pPr marL="457118" indent="-457118" defTabSz="1219170">
              <a:spcBef>
                <a:spcPts val="427"/>
              </a:spcBef>
              <a:buClr>
                <a:srgbClr val="262626"/>
              </a:buClr>
              <a:buSzPts val="1600"/>
              <a:buFont typeface="Arial"/>
              <a:buChar char="•"/>
            </a:pPr>
            <a:r>
              <a:rPr lang="en-JM" sz="2133" kern="0">
                <a:solidFill>
                  <a:srgbClr val="262626"/>
                </a:solidFill>
                <a:latin typeface="Arial"/>
                <a:cs typeface="Arial"/>
                <a:sym typeface="Arial"/>
              </a:rPr>
              <a:t>67% enhanced existing or developed new training/education program(s).</a:t>
            </a:r>
            <a:endParaRPr sz="2133" kern="0">
              <a:solidFill>
                <a:srgbClr val="262626"/>
              </a:solidFill>
              <a:latin typeface="Arial"/>
              <a:cs typeface="Arial"/>
              <a:sym typeface="Arial"/>
            </a:endParaRPr>
          </a:p>
          <a:p>
            <a:pPr marL="457118" indent="-321655" defTabSz="1219170">
              <a:spcBef>
                <a:spcPts val="427"/>
              </a:spcBef>
              <a:buClr>
                <a:srgbClr val="000000"/>
              </a:buClr>
            </a:pPr>
            <a:endParaRPr sz="2133" kern="0">
              <a:solidFill>
                <a:srgbClr val="262626"/>
              </a:solidFill>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DEED Commissioner Matt Varilek Welcome</a:t>
            </a:r>
          </a:p>
        </p:txBody>
      </p:sp>
      <p:pic>
        <p:nvPicPr>
          <p:cNvPr id="3" name="Picture 2">
            <a:extLst>
              <a:ext uri="{FF2B5EF4-FFF2-40B4-BE49-F238E27FC236}">
                <a16:creationId xmlns:a16="http://schemas.microsoft.com/office/drawing/2014/main" id="{04C17362-9C18-41B1-683C-A72B904F447D}"/>
              </a:ext>
            </a:extLst>
          </p:cNvPr>
          <p:cNvPicPr>
            <a:picLocks noChangeAspect="1"/>
          </p:cNvPicPr>
          <p:nvPr/>
        </p:nvPicPr>
        <p:blipFill>
          <a:blip r:embed="rId3"/>
          <a:stretch>
            <a:fillRect/>
          </a:stretch>
        </p:blipFill>
        <p:spPr>
          <a:xfrm>
            <a:off x="4905947" y="397833"/>
            <a:ext cx="1988220" cy="2982330"/>
          </a:xfrm>
          <a:prstGeom prst="rect">
            <a:avLst/>
          </a:prstGeom>
          <a:ln>
            <a:solidFill>
              <a:srgbClr val="0D0D0D"/>
            </a:solidFill>
          </a:ln>
        </p:spPr>
      </p:pic>
      <p:pic>
        <p:nvPicPr>
          <p:cNvPr id="9" name="Picture 8" descr="A picture containing text&#10;&#10;Description automatically generated">
            <a:extLst>
              <a:ext uri="{FF2B5EF4-FFF2-40B4-BE49-F238E27FC236}">
                <a16:creationId xmlns:a16="http://schemas.microsoft.com/office/drawing/2014/main" id="{5E36B3C0-183B-B838-D70A-12C618516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729" y="5205522"/>
            <a:ext cx="4136571" cy="1365575"/>
          </a:xfrm>
          <a:prstGeom prst="rect">
            <a:avLst/>
          </a:prstGeom>
        </p:spPr>
      </p:pic>
    </p:spTree>
    <p:extLst>
      <p:ext uri="{BB962C8B-B14F-4D97-AF65-F5344CB8AC3E}">
        <p14:creationId xmlns:p14="http://schemas.microsoft.com/office/powerpoint/2010/main" val="898002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6"/>
          <p:cNvSpPr txBox="1">
            <a:spLocks noGrp="1"/>
          </p:cNvSpPr>
          <p:nvPr>
            <p:ph type="title"/>
          </p:nvPr>
        </p:nvSpPr>
        <p:spPr>
          <a:xfrm>
            <a:off x="415600" y="593367"/>
            <a:ext cx="11360800" cy="763600"/>
          </a:xfrm>
          <a:prstGeom prst="rect">
            <a:avLst/>
          </a:prstGeom>
        </p:spPr>
        <p:txBody>
          <a:bodyPr spcFirstLastPara="1" wrap="square" lIns="121900" tIns="121900" rIns="121900" bIns="121900" anchor="ctr" anchorCtr="0">
            <a:noAutofit/>
          </a:bodyPr>
          <a:lstStyle/>
          <a:p>
            <a:pPr>
              <a:buNone/>
            </a:pPr>
            <a:r>
              <a:rPr lang="en-JM"/>
              <a:t>Communities of Practice</a:t>
            </a:r>
            <a:endParaRPr/>
          </a:p>
        </p:txBody>
      </p:sp>
      <p:sp>
        <p:nvSpPr>
          <p:cNvPr id="438" name="Google Shape;438;p56"/>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JM" kern="0">
                <a:solidFill>
                  <a:srgbClr val="FFFFFF"/>
                </a:solidFill>
              </a:rPr>
              <a:pPr defTabSz="1219170">
                <a:buClr>
                  <a:srgbClr val="000000"/>
                </a:buClr>
              </a:pPr>
              <a:t>30</a:t>
            </a:fld>
            <a:endParaRPr kern="0">
              <a:solidFill>
                <a:srgbClr val="FFFFFF"/>
              </a:solidFill>
            </a:endParaRPr>
          </a:p>
        </p:txBody>
      </p:sp>
      <p:sp>
        <p:nvSpPr>
          <p:cNvPr id="439" name="Google Shape;439;p5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buNone/>
            </a:pPr>
            <a:r>
              <a:rPr lang="en-JM"/>
              <a:t>Regular calls to provide information, support, and facilitated discussion</a:t>
            </a:r>
            <a:endParaRPr/>
          </a:p>
          <a:p>
            <a:r>
              <a:rPr lang="en-JM"/>
              <a:t>Statewide</a:t>
            </a:r>
            <a:endParaRPr/>
          </a:p>
          <a:p>
            <a:r>
              <a:rPr lang="en-JM"/>
              <a:t>Industry Specific</a:t>
            </a:r>
            <a:endParaRPr/>
          </a:p>
          <a:p>
            <a:pPr lvl="1"/>
            <a:r>
              <a:rPr lang="en-JM"/>
              <a:t>Healthcare</a:t>
            </a:r>
            <a:endParaRPr/>
          </a:p>
          <a:p>
            <a:pPr lvl="1"/>
            <a:r>
              <a:rPr lang="en-JM"/>
              <a:t>Manufacturing</a:t>
            </a:r>
            <a:endParaRPr/>
          </a:p>
          <a:p>
            <a:pPr lvl="1"/>
            <a:r>
              <a:rPr lang="en-JM"/>
              <a:t>Multi-Industry</a:t>
            </a:r>
            <a:endParaRPr/>
          </a:p>
          <a:p>
            <a:pPr marL="0" indent="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7"/>
          <p:cNvSpPr txBox="1">
            <a:spLocks noGrp="1"/>
          </p:cNvSpPr>
          <p:nvPr>
            <p:ph type="title" idx="4294967295"/>
          </p:nvPr>
        </p:nvSpPr>
        <p:spPr>
          <a:xfrm>
            <a:off x="613500" y="340900"/>
            <a:ext cx="10160000" cy="658400"/>
          </a:xfrm>
          <a:prstGeom prst="rect">
            <a:avLst/>
          </a:prstGeom>
        </p:spPr>
        <p:txBody>
          <a:bodyPr spcFirstLastPara="1" wrap="square" lIns="121900" tIns="121900" rIns="121900" bIns="121900" anchor="ctr" anchorCtr="0">
            <a:noAutofit/>
          </a:bodyPr>
          <a:lstStyle/>
          <a:p>
            <a:r>
              <a:rPr lang="en-JM" b="1"/>
              <a:t>Where are we now?</a:t>
            </a:r>
            <a:endParaRPr b="1"/>
          </a:p>
        </p:txBody>
      </p:sp>
      <p:pic>
        <p:nvPicPr>
          <p:cNvPr id="446" name="Google Shape;446;p57"/>
          <p:cNvPicPr preferRelativeResize="0"/>
          <p:nvPr/>
        </p:nvPicPr>
        <p:blipFill>
          <a:blip r:embed="rId3">
            <a:alphaModFix/>
          </a:blip>
          <a:stretch>
            <a:fillRect/>
          </a:stretch>
        </p:blipFill>
        <p:spPr>
          <a:xfrm>
            <a:off x="5930367" y="1131385"/>
            <a:ext cx="6400800" cy="4330700"/>
          </a:xfrm>
          <a:prstGeom prst="rect">
            <a:avLst/>
          </a:prstGeom>
          <a:noFill/>
          <a:ln>
            <a:noFill/>
          </a:ln>
        </p:spPr>
      </p:pic>
      <p:sp>
        <p:nvSpPr>
          <p:cNvPr id="447" name="Google Shape;447;p57"/>
          <p:cNvSpPr txBox="1"/>
          <p:nvPr/>
        </p:nvSpPr>
        <p:spPr>
          <a:xfrm>
            <a:off x="0" y="1422100"/>
            <a:ext cx="67180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Open Sans"/>
              <a:ea typeface="Open Sans"/>
              <a:cs typeface="Open Sans"/>
              <a:sym typeface="Open Sans"/>
            </a:endParaRPr>
          </a:p>
        </p:txBody>
      </p:sp>
      <p:sp>
        <p:nvSpPr>
          <p:cNvPr id="448" name="Google Shape;448;p57"/>
          <p:cNvSpPr txBox="1"/>
          <p:nvPr/>
        </p:nvSpPr>
        <p:spPr>
          <a:xfrm>
            <a:off x="7872700" y="2414334"/>
            <a:ext cx="186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Open Sans"/>
              <a:ea typeface="Open Sans"/>
              <a:cs typeface="Open Sans"/>
              <a:sym typeface="Open Sans"/>
            </a:endParaRPr>
          </a:p>
        </p:txBody>
      </p:sp>
      <p:sp>
        <p:nvSpPr>
          <p:cNvPr id="449" name="Google Shape;449;p57"/>
          <p:cNvSpPr txBox="1"/>
          <p:nvPr/>
        </p:nvSpPr>
        <p:spPr>
          <a:xfrm>
            <a:off x="7203567" y="1422100"/>
            <a:ext cx="38544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Open Sans"/>
              <a:ea typeface="Open Sans"/>
              <a:cs typeface="Open Sans"/>
              <a:sym typeface="Open Sans"/>
            </a:endParaRPr>
          </a:p>
        </p:txBody>
      </p:sp>
      <p:sp>
        <p:nvSpPr>
          <p:cNvPr id="450" name="Google Shape;450;p57"/>
          <p:cNvSpPr txBox="1"/>
          <p:nvPr/>
        </p:nvSpPr>
        <p:spPr>
          <a:xfrm rot="10800000" flipH="1">
            <a:off x="7562400" y="2350514"/>
            <a:ext cx="488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Open Sans"/>
              <a:ea typeface="Open Sans"/>
              <a:cs typeface="Open Sans"/>
              <a:sym typeface="Open Sans"/>
            </a:endParaRPr>
          </a:p>
        </p:txBody>
      </p:sp>
      <p:sp>
        <p:nvSpPr>
          <p:cNvPr id="451" name="Google Shape;451;p57"/>
          <p:cNvSpPr txBox="1"/>
          <p:nvPr/>
        </p:nvSpPr>
        <p:spPr>
          <a:xfrm>
            <a:off x="7203567" y="1648034"/>
            <a:ext cx="3920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Open Sans"/>
              <a:ea typeface="Open Sans"/>
              <a:cs typeface="Open Sans"/>
              <a:sym typeface="Open Sans"/>
            </a:endParaRPr>
          </a:p>
        </p:txBody>
      </p:sp>
      <p:sp>
        <p:nvSpPr>
          <p:cNvPr id="452" name="Google Shape;452;p57"/>
          <p:cNvSpPr txBox="1"/>
          <p:nvPr/>
        </p:nvSpPr>
        <p:spPr>
          <a:xfrm>
            <a:off x="9817767" y="2117567"/>
            <a:ext cx="565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Open Sans"/>
              <a:ea typeface="Open Sans"/>
              <a:cs typeface="Open Sans"/>
              <a:sym typeface="Open Sans"/>
            </a:endParaRPr>
          </a:p>
        </p:txBody>
      </p:sp>
      <p:sp>
        <p:nvSpPr>
          <p:cNvPr id="453" name="Google Shape;453;p57"/>
          <p:cNvSpPr txBox="1"/>
          <p:nvPr/>
        </p:nvSpPr>
        <p:spPr>
          <a:xfrm>
            <a:off x="9757600" y="2093500"/>
            <a:ext cx="19372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Open Sans"/>
              <a:ea typeface="Open Sans"/>
              <a:cs typeface="Open Sans"/>
              <a:sym typeface="Open Sans"/>
            </a:endParaRPr>
          </a:p>
        </p:txBody>
      </p:sp>
      <p:sp>
        <p:nvSpPr>
          <p:cNvPr id="454" name="Google Shape;454;p57"/>
          <p:cNvSpPr txBox="1"/>
          <p:nvPr/>
        </p:nvSpPr>
        <p:spPr>
          <a:xfrm>
            <a:off x="9740233" y="2651167"/>
            <a:ext cx="16484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Open Sans"/>
              <a:ea typeface="Open Sans"/>
              <a:cs typeface="Open Sans"/>
              <a:sym typeface="Open Sans"/>
            </a:endParaRPr>
          </a:p>
        </p:txBody>
      </p:sp>
      <p:sp>
        <p:nvSpPr>
          <p:cNvPr id="455" name="Google Shape;455;p57"/>
          <p:cNvSpPr txBox="1"/>
          <p:nvPr/>
        </p:nvSpPr>
        <p:spPr>
          <a:xfrm>
            <a:off x="5791200" y="5594200"/>
            <a:ext cx="5481600" cy="533504"/>
          </a:xfrm>
          <a:prstGeom prst="rect">
            <a:avLst/>
          </a:prstGeom>
          <a:solidFill>
            <a:srgbClr val="FFFFFF"/>
          </a:solidFill>
          <a:ln>
            <a:noFill/>
          </a:ln>
        </p:spPr>
        <p:txBody>
          <a:bodyPr spcFirstLastPara="1" wrap="square" lIns="121900" tIns="121900" rIns="121900" bIns="121900" anchor="t" anchorCtr="0">
            <a:spAutoFit/>
          </a:bodyPr>
          <a:lstStyle/>
          <a:p>
            <a:pPr defTabSz="1219170">
              <a:buClr>
                <a:srgbClr val="000000"/>
              </a:buClr>
            </a:pPr>
            <a:r>
              <a:rPr lang="en-JM" sz="1867" b="1" kern="0">
                <a:solidFill>
                  <a:srgbClr val="000000"/>
                </a:solidFill>
                <a:latin typeface="Open Sans"/>
                <a:ea typeface="Open Sans"/>
                <a:cs typeface="Open Sans"/>
                <a:sym typeface="Open Sans"/>
              </a:rPr>
              <a:t>25 Active or Sustaining Sector Partnerships</a:t>
            </a:r>
            <a:endParaRPr sz="1867" b="1" kern="0">
              <a:solidFill>
                <a:srgbClr val="000000"/>
              </a:solidFill>
              <a:latin typeface="Open Sans"/>
              <a:ea typeface="Open Sans"/>
              <a:cs typeface="Open Sans"/>
              <a:sym typeface="Open Sans"/>
            </a:endParaRPr>
          </a:p>
        </p:txBody>
      </p:sp>
      <p:pic>
        <p:nvPicPr>
          <p:cNvPr id="456" name="Google Shape;456;p57"/>
          <p:cNvPicPr preferRelativeResize="0"/>
          <p:nvPr/>
        </p:nvPicPr>
        <p:blipFill rotWithShape="1">
          <a:blip r:embed="rId4">
            <a:alphaModFix/>
          </a:blip>
          <a:srcRect l="27136" t="39287" r="24197" b="11876"/>
          <a:stretch/>
        </p:blipFill>
        <p:spPr>
          <a:xfrm>
            <a:off x="192673" y="1198500"/>
            <a:ext cx="5999296" cy="43306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8"/>
          <p:cNvSpPr txBox="1">
            <a:spLocks noGrp="1"/>
          </p:cNvSpPr>
          <p:nvPr>
            <p:ph type="body" idx="1"/>
          </p:nvPr>
        </p:nvSpPr>
        <p:spPr>
          <a:xfrm>
            <a:off x="609600" y="1333667"/>
            <a:ext cx="11076400" cy="4305600"/>
          </a:xfrm>
          <a:prstGeom prst="rect">
            <a:avLst/>
          </a:prstGeom>
        </p:spPr>
        <p:txBody>
          <a:bodyPr spcFirstLastPara="1" wrap="square" lIns="121900" tIns="121900" rIns="121900" bIns="121900" anchor="t" anchorCtr="0">
            <a:noAutofit/>
          </a:bodyPr>
          <a:lstStyle/>
          <a:p>
            <a:r>
              <a:rPr lang="en-JM"/>
              <a:t>Region 3</a:t>
            </a:r>
            <a:endParaRPr/>
          </a:p>
          <a:p>
            <a:pPr lvl="1" indent="-457189">
              <a:buSzPts val="1800"/>
            </a:pPr>
            <a:r>
              <a:rPr lang="en-JM" sz="2400"/>
              <a:t>West Metro Construction</a:t>
            </a:r>
            <a:endParaRPr sz="2400"/>
          </a:p>
          <a:p>
            <a:pPr lvl="1" indent="-457189">
              <a:buSzPts val="1800"/>
            </a:pPr>
            <a:r>
              <a:rPr lang="en-JM" sz="2400"/>
              <a:t>Boulder Healthcare</a:t>
            </a:r>
            <a:endParaRPr sz="2400"/>
          </a:p>
          <a:p>
            <a:pPr lvl="1" indent="-457189">
              <a:buSzPts val="1800"/>
            </a:pPr>
            <a:r>
              <a:rPr lang="en-JM" sz="2400"/>
              <a:t>Boulder Food, Beverage &amp; Hospitality</a:t>
            </a:r>
            <a:endParaRPr sz="2400"/>
          </a:p>
          <a:p>
            <a:pPr indent="-457189">
              <a:buSzPts val="1800"/>
            </a:pPr>
            <a:r>
              <a:rPr lang="en-JM" sz="2400"/>
              <a:t>Regions 4, 7, 13</a:t>
            </a:r>
            <a:endParaRPr sz="2400"/>
          </a:p>
          <a:p>
            <a:pPr lvl="1" indent="-457189">
              <a:buSzPts val="1800"/>
            </a:pPr>
            <a:r>
              <a:rPr lang="en-JM" sz="2400"/>
              <a:t>Southern Colorado Healthcare </a:t>
            </a:r>
            <a:endParaRPr sz="2400"/>
          </a:p>
          <a:p>
            <a:pPr indent="-457189">
              <a:buSzPts val="1800"/>
            </a:pPr>
            <a:r>
              <a:rPr lang="en-JM" sz="2400"/>
              <a:t>Region 13</a:t>
            </a:r>
            <a:endParaRPr sz="2400"/>
          </a:p>
          <a:p>
            <a:pPr lvl="1" indent="-457189">
              <a:buSzPts val="1800"/>
            </a:pPr>
            <a:r>
              <a:rPr lang="en-JM" sz="2400"/>
              <a:t>Early Childhood Education</a:t>
            </a:r>
            <a:endParaRPr sz="2400"/>
          </a:p>
        </p:txBody>
      </p:sp>
      <p:sp>
        <p:nvSpPr>
          <p:cNvPr id="463" name="Google Shape;463;p58"/>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defTabSz="1219170"/>
            <a:fld id="{00000000-1234-1234-1234-123412341234}" type="slidenum">
              <a:rPr lang="en-JM" kern="0">
                <a:solidFill>
                  <a:srgbClr val="FFFFFF"/>
                </a:solidFill>
              </a:rPr>
              <a:pPr defTabSz="1219170"/>
              <a:t>32</a:t>
            </a:fld>
            <a:endParaRPr kern="0">
              <a:solidFill>
                <a:srgbClr val="FFFFFF"/>
              </a:solidFill>
            </a:endParaRPr>
          </a:p>
        </p:txBody>
      </p:sp>
      <p:sp>
        <p:nvSpPr>
          <p:cNvPr id="464" name="Google Shape;464;p58"/>
          <p:cNvSpPr txBox="1">
            <a:spLocks noGrp="1"/>
          </p:cNvSpPr>
          <p:nvPr>
            <p:ph type="title" idx="4294967295"/>
          </p:nvPr>
        </p:nvSpPr>
        <p:spPr>
          <a:xfrm>
            <a:off x="613500" y="340900"/>
            <a:ext cx="10160000" cy="658400"/>
          </a:xfrm>
          <a:prstGeom prst="rect">
            <a:avLst/>
          </a:prstGeom>
        </p:spPr>
        <p:txBody>
          <a:bodyPr spcFirstLastPara="1" wrap="square" lIns="121900" tIns="121900" rIns="121900" bIns="121900" anchor="ctr" anchorCtr="0">
            <a:noAutofit/>
          </a:bodyPr>
          <a:lstStyle/>
          <a:p>
            <a:r>
              <a:rPr lang="en-JM" sz="4400" b="1"/>
              <a:t>Recent 2023 Launches</a:t>
            </a:r>
            <a:endParaRPr sz="4400" b="1"/>
          </a:p>
        </p:txBody>
      </p:sp>
      <p:pic>
        <p:nvPicPr>
          <p:cNvPr id="465" name="Google Shape;465;p58"/>
          <p:cNvPicPr preferRelativeResize="0"/>
          <p:nvPr/>
        </p:nvPicPr>
        <p:blipFill>
          <a:blip r:embed="rId3">
            <a:alphaModFix/>
          </a:blip>
          <a:stretch>
            <a:fillRect/>
          </a:stretch>
        </p:blipFill>
        <p:spPr>
          <a:xfrm>
            <a:off x="7293734" y="1367034"/>
            <a:ext cx="4605033" cy="4238900"/>
          </a:xfrm>
          <a:prstGeom prst="rect">
            <a:avLst/>
          </a:prstGeom>
          <a:noFill/>
          <a:ln>
            <a:noFill/>
          </a:ln>
        </p:spPr>
      </p:pic>
      <p:sp>
        <p:nvSpPr>
          <p:cNvPr id="466" name="Google Shape;466;p58"/>
          <p:cNvSpPr/>
          <p:nvPr/>
        </p:nvSpPr>
        <p:spPr>
          <a:xfrm>
            <a:off x="9732433" y="2815000"/>
            <a:ext cx="222800" cy="222800"/>
          </a:xfrm>
          <a:prstGeom prst="flowChartExtract">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67" name="Google Shape;467;p58"/>
          <p:cNvSpPr/>
          <p:nvPr/>
        </p:nvSpPr>
        <p:spPr>
          <a:xfrm>
            <a:off x="9613800" y="2374500"/>
            <a:ext cx="222800" cy="222800"/>
          </a:xfrm>
          <a:prstGeom prst="flowChartExtract">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68" name="Google Shape;468;p58"/>
          <p:cNvSpPr/>
          <p:nvPr/>
        </p:nvSpPr>
        <p:spPr>
          <a:xfrm>
            <a:off x="9484851" y="2597300"/>
            <a:ext cx="222800" cy="222800"/>
          </a:xfrm>
          <a:prstGeom prst="flowChartExtract">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69" name="Google Shape;469;p58"/>
          <p:cNvSpPr/>
          <p:nvPr/>
        </p:nvSpPr>
        <p:spPr>
          <a:xfrm>
            <a:off x="9732434" y="3399886"/>
            <a:ext cx="482767" cy="467367"/>
          </a:xfrm>
          <a:prstGeom prst="flowChartExtract">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70" name="Google Shape;470;p58"/>
          <p:cNvSpPr/>
          <p:nvPr/>
        </p:nvSpPr>
        <p:spPr>
          <a:xfrm>
            <a:off x="9613800" y="3972500"/>
            <a:ext cx="222800" cy="222800"/>
          </a:xfrm>
          <a:prstGeom prst="flowChartExtract">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9"/>
          <p:cNvSpPr txBox="1">
            <a:spLocks noGrp="1"/>
          </p:cNvSpPr>
          <p:nvPr>
            <p:ph type="body" idx="1"/>
          </p:nvPr>
        </p:nvSpPr>
        <p:spPr>
          <a:xfrm>
            <a:off x="609600" y="1333667"/>
            <a:ext cx="11076400" cy="4565600"/>
          </a:xfrm>
          <a:prstGeom prst="rect">
            <a:avLst/>
          </a:prstGeom>
        </p:spPr>
        <p:txBody>
          <a:bodyPr spcFirstLastPara="1" wrap="square" lIns="121900" tIns="121900" rIns="121900" bIns="121900" anchor="t" anchorCtr="0">
            <a:noAutofit/>
          </a:bodyPr>
          <a:lstStyle/>
          <a:p>
            <a:pPr indent="-389457">
              <a:buClr>
                <a:srgbClr val="222222"/>
              </a:buClr>
              <a:buSzPts val="1000"/>
            </a:pPr>
            <a:r>
              <a:rPr lang="en-JM" sz="1333">
                <a:solidFill>
                  <a:srgbClr val="222222"/>
                </a:solidFill>
              </a:rPr>
              <a:t>Region 1</a:t>
            </a:r>
            <a:endParaRPr sz="1333">
              <a:solidFill>
                <a:srgbClr val="222222"/>
              </a:solidFill>
            </a:endParaRPr>
          </a:p>
          <a:p>
            <a:pPr lvl="1" indent="-389457">
              <a:buClr>
                <a:srgbClr val="222222"/>
              </a:buClr>
              <a:buSzPts val="1000"/>
            </a:pPr>
            <a:r>
              <a:rPr lang="en-JM" sz="1333">
                <a:solidFill>
                  <a:srgbClr val="222222"/>
                </a:solidFill>
              </a:rPr>
              <a:t>Manufacturing - re-launch </a:t>
            </a:r>
            <a:endParaRPr sz="1333">
              <a:solidFill>
                <a:srgbClr val="222222"/>
              </a:solidFill>
            </a:endParaRPr>
          </a:p>
          <a:p>
            <a:pPr indent="-389457">
              <a:buClr>
                <a:srgbClr val="222222"/>
              </a:buClr>
              <a:buSzPts val="1000"/>
            </a:pPr>
            <a:r>
              <a:rPr lang="en-JM" sz="1333">
                <a:solidFill>
                  <a:srgbClr val="222222"/>
                </a:solidFill>
              </a:rPr>
              <a:t>Region 2</a:t>
            </a:r>
            <a:endParaRPr sz="1333">
              <a:solidFill>
                <a:srgbClr val="222222"/>
              </a:solidFill>
            </a:endParaRPr>
          </a:p>
          <a:p>
            <a:pPr lvl="1" indent="-389457">
              <a:buClr>
                <a:srgbClr val="222222"/>
              </a:buClr>
              <a:buSzPts val="1000"/>
            </a:pPr>
            <a:r>
              <a:rPr lang="en-JM" sz="1333">
                <a:solidFill>
                  <a:srgbClr val="222222"/>
                </a:solidFill>
              </a:rPr>
              <a:t>Financial Services </a:t>
            </a:r>
            <a:endParaRPr sz="1333">
              <a:solidFill>
                <a:srgbClr val="222222"/>
              </a:solidFill>
            </a:endParaRPr>
          </a:p>
          <a:p>
            <a:pPr indent="-389457">
              <a:buClr>
                <a:srgbClr val="222222"/>
              </a:buClr>
              <a:buSzPts val="1000"/>
            </a:pPr>
            <a:r>
              <a:rPr lang="en-JM" sz="1333">
                <a:solidFill>
                  <a:srgbClr val="222222"/>
                </a:solidFill>
              </a:rPr>
              <a:t>Region 3</a:t>
            </a:r>
            <a:endParaRPr sz="1333">
              <a:solidFill>
                <a:srgbClr val="222222"/>
              </a:solidFill>
            </a:endParaRPr>
          </a:p>
          <a:p>
            <a:pPr lvl="1" indent="-389457">
              <a:buClr>
                <a:srgbClr val="222222"/>
              </a:buClr>
              <a:buSzPts val="1000"/>
            </a:pPr>
            <a:r>
              <a:rPr lang="en-JM" sz="1333">
                <a:solidFill>
                  <a:srgbClr val="222222"/>
                </a:solidFill>
              </a:rPr>
              <a:t>Healthcare (with Behavioral Health focus)</a:t>
            </a:r>
            <a:endParaRPr sz="1333">
              <a:solidFill>
                <a:srgbClr val="222222"/>
              </a:solidFill>
            </a:endParaRPr>
          </a:p>
          <a:p>
            <a:pPr indent="-389457">
              <a:buClr>
                <a:srgbClr val="222222"/>
              </a:buClr>
              <a:buSzPts val="1000"/>
            </a:pPr>
            <a:r>
              <a:rPr lang="en-JM" sz="1333">
                <a:solidFill>
                  <a:srgbClr val="222222"/>
                </a:solidFill>
              </a:rPr>
              <a:t>Region 4</a:t>
            </a:r>
            <a:endParaRPr sz="1333">
              <a:solidFill>
                <a:srgbClr val="222222"/>
              </a:solidFill>
            </a:endParaRPr>
          </a:p>
          <a:p>
            <a:pPr lvl="1" indent="-389457">
              <a:buClr>
                <a:srgbClr val="222222"/>
              </a:buClr>
              <a:buSzPts val="1000"/>
            </a:pPr>
            <a:r>
              <a:rPr lang="en-JM" sz="1333">
                <a:solidFill>
                  <a:srgbClr val="222222"/>
                </a:solidFill>
              </a:rPr>
              <a:t>Construction</a:t>
            </a:r>
            <a:endParaRPr sz="1333">
              <a:solidFill>
                <a:srgbClr val="222222"/>
              </a:solidFill>
            </a:endParaRPr>
          </a:p>
          <a:p>
            <a:pPr indent="-389457">
              <a:buClr>
                <a:srgbClr val="222222"/>
              </a:buClr>
              <a:buSzPts val="1000"/>
            </a:pPr>
            <a:r>
              <a:rPr lang="en-JM" sz="1333">
                <a:solidFill>
                  <a:srgbClr val="222222"/>
                </a:solidFill>
              </a:rPr>
              <a:t>Region 6</a:t>
            </a:r>
            <a:endParaRPr sz="1333">
              <a:solidFill>
                <a:srgbClr val="222222"/>
              </a:solidFill>
            </a:endParaRPr>
          </a:p>
          <a:p>
            <a:pPr lvl="1" indent="-389457">
              <a:buClr>
                <a:srgbClr val="222222"/>
              </a:buClr>
              <a:buSzPts val="1000"/>
            </a:pPr>
            <a:r>
              <a:rPr lang="en-JM" sz="1333">
                <a:solidFill>
                  <a:srgbClr val="222222"/>
                </a:solidFill>
              </a:rPr>
              <a:t>Healthcare, Manufacturing, Agriculture</a:t>
            </a:r>
            <a:endParaRPr sz="1333">
              <a:solidFill>
                <a:srgbClr val="222222"/>
              </a:solidFill>
            </a:endParaRPr>
          </a:p>
          <a:p>
            <a:pPr indent="-389457">
              <a:buClr>
                <a:srgbClr val="222222"/>
              </a:buClr>
              <a:buSzPts val="1000"/>
            </a:pPr>
            <a:r>
              <a:rPr lang="en-JM" sz="1333">
                <a:solidFill>
                  <a:srgbClr val="222222"/>
                </a:solidFill>
              </a:rPr>
              <a:t>Region 8</a:t>
            </a:r>
            <a:endParaRPr sz="1333">
              <a:solidFill>
                <a:srgbClr val="222222"/>
              </a:solidFill>
            </a:endParaRPr>
          </a:p>
          <a:p>
            <a:pPr lvl="1" indent="-389457">
              <a:buClr>
                <a:srgbClr val="222222"/>
              </a:buClr>
              <a:buSzPts val="1000"/>
            </a:pPr>
            <a:r>
              <a:rPr lang="en-JM" sz="1333">
                <a:solidFill>
                  <a:srgbClr val="222222"/>
                </a:solidFill>
              </a:rPr>
              <a:t>Healthcare</a:t>
            </a:r>
            <a:endParaRPr sz="1333">
              <a:solidFill>
                <a:srgbClr val="222222"/>
              </a:solidFill>
            </a:endParaRPr>
          </a:p>
          <a:p>
            <a:pPr indent="-389457">
              <a:buClr>
                <a:srgbClr val="222222"/>
              </a:buClr>
              <a:buSzPts val="1000"/>
            </a:pPr>
            <a:r>
              <a:rPr lang="en-JM" sz="1333">
                <a:solidFill>
                  <a:srgbClr val="222222"/>
                </a:solidFill>
              </a:rPr>
              <a:t>Region 9</a:t>
            </a:r>
            <a:endParaRPr sz="1333">
              <a:solidFill>
                <a:srgbClr val="222222"/>
              </a:solidFill>
            </a:endParaRPr>
          </a:p>
          <a:p>
            <a:pPr lvl="1" indent="-389457">
              <a:buClr>
                <a:srgbClr val="222222"/>
              </a:buClr>
              <a:buSzPts val="1000"/>
            </a:pPr>
            <a:r>
              <a:rPr lang="en-JM" sz="1333">
                <a:solidFill>
                  <a:srgbClr val="222222"/>
                </a:solidFill>
              </a:rPr>
              <a:t>Healthcare, Building Trades</a:t>
            </a:r>
            <a:endParaRPr sz="1333">
              <a:solidFill>
                <a:srgbClr val="222222"/>
              </a:solidFill>
            </a:endParaRPr>
          </a:p>
          <a:p>
            <a:pPr indent="-389457">
              <a:buClr>
                <a:srgbClr val="222222"/>
              </a:buClr>
              <a:buSzPts val="1000"/>
            </a:pPr>
            <a:r>
              <a:rPr lang="en-JM" sz="1333">
                <a:solidFill>
                  <a:srgbClr val="222222"/>
                </a:solidFill>
              </a:rPr>
              <a:t>Region 11</a:t>
            </a:r>
            <a:endParaRPr sz="1333">
              <a:solidFill>
                <a:srgbClr val="222222"/>
              </a:solidFill>
            </a:endParaRPr>
          </a:p>
          <a:p>
            <a:pPr lvl="1" indent="-389457">
              <a:buClr>
                <a:srgbClr val="222222"/>
              </a:buClr>
              <a:buSzPts val="1000"/>
            </a:pPr>
            <a:r>
              <a:rPr lang="en-JM" sz="1333">
                <a:solidFill>
                  <a:srgbClr val="222222"/>
                </a:solidFill>
              </a:rPr>
              <a:t>Clean Tech, Agriculture </a:t>
            </a:r>
            <a:endParaRPr sz="1333">
              <a:solidFill>
                <a:srgbClr val="222222"/>
              </a:solidFill>
            </a:endParaRPr>
          </a:p>
          <a:p>
            <a:pPr indent="-389457">
              <a:buClr>
                <a:srgbClr val="222222"/>
              </a:buClr>
              <a:buSzPts val="1000"/>
            </a:pPr>
            <a:r>
              <a:rPr lang="en-JM" sz="1333">
                <a:solidFill>
                  <a:srgbClr val="222222"/>
                </a:solidFill>
              </a:rPr>
              <a:t>Region 13</a:t>
            </a:r>
            <a:endParaRPr sz="1333">
              <a:solidFill>
                <a:srgbClr val="222222"/>
              </a:solidFill>
            </a:endParaRPr>
          </a:p>
          <a:p>
            <a:pPr lvl="1" indent="-389457">
              <a:buClr>
                <a:srgbClr val="222222"/>
              </a:buClr>
              <a:buSzPts val="1000"/>
            </a:pPr>
            <a:r>
              <a:rPr lang="en-JM" sz="1333">
                <a:solidFill>
                  <a:srgbClr val="222222"/>
                </a:solidFill>
              </a:rPr>
              <a:t>Agriculture / Ag-Tech</a:t>
            </a:r>
            <a:endParaRPr sz="1333">
              <a:solidFill>
                <a:srgbClr val="222222"/>
              </a:solidFill>
            </a:endParaRPr>
          </a:p>
          <a:p>
            <a:pPr indent="-389457">
              <a:buClr>
                <a:srgbClr val="222222"/>
              </a:buClr>
              <a:buSzPts val="1000"/>
            </a:pPr>
            <a:r>
              <a:rPr lang="en-JM" sz="1333">
                <a:solidFill>
                  <a:srgbClr val="222222"/>
                </a:solidFill>
              </a:rPr>
              <a:t>Region 14</a:t>
            </a:r>
            <a:endParaRPr sz="1333">
              <a:solidFill>
                <a:srgbClr val="222222"/>
              </a:solidFill>
            </a:endParaRPr>
          </a:p>
          <a:p>
            <a:pPr lvl="1" indent="-397923">
              <a:buClr>
                <a:srgbClr val="222222"/>
              </a:buClr>
              <a:buSzPts val="1100"/>
            </a:pPr>
            <a:r>
              <a:rPr lang="en-JM" sz="1333">
                <a:solidFill>
                  <a:srgbClr val="222222"/>
                </a:solidFill>
              </a:rPr>
              <a:t>Manufacturing</a:t>
            </a:r>
            <a:r>
              <a:rPr lang="en-JM" sz="1467">
                <a:solidFill>
                  <a:srgbClr val="222222"/>
                </a:solidFill>
              </a:rPr>
              <a:t> </a:t>
            </a:r>
            <a:endParaRPr sz="1467">
              <a:solidFill>
                <a:srgbClr val="222222"/>
              </a:solidFill>
            </a:endParaRPr>
          </a:p>
        </p:txBody>
      </p:sp>
      <p:sp>
        <p:nvSpPr>
          <p:cNvPr id="477" name="Google Shape;477;p59"/>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defTabSz="1219170"/>
            <a:fld id="{00000000-1234-1234-1234-123412341234}" type="slidenum">
              <a:rPr lang="en-JM" kern="0">
                <a:solidFill>
                  <a:srgbClr val="FFFFFF"/>
                </a:solidFill>
              </a:rPr>
              <a:pPr defTabSz="1219170"/>
              <a:t>33</a:t>
            </a:fld>
            <a:endParaRPr kern="0">
              <a:solidFill>
                <a:srgbClr val="FFFFFF"/>
              </a:solidFill>
            </a:endParaRPr>
          </a:p>
        </p:txBody>
      </p:sp>
      <p:sp>
        <p:nvSpPr>
          <p:cNvPr id="478" name="Google Shape;478;p59"/>
          <p:cNvSpPr txBox="1">
            <a:spLocks noGrp="1"/>
          </p:cNvSpPr>
          <p:nvPr>
            <p:ph type="title" idx="4294967295"/>
          </p:nvPr>
        </p:nvSpPr>
        <p:spPr>
          <a:xfrm>
            <a:off x="613500" y="340900"/>
            <a:ext cx="10160000" cy="658400"/>
          </a:xfrm>
          <a:prstGeom prst="rect">
            <a:avLst/>
          </a:prstGeom>
        </p:spPr>
        <p:txBody>
          <a:bodyPr spcFirstLastPara="1" wrap="square" lIns="121900" tIns="121900" rIns="121900" bIns="121900" anchor="ctr" anchorCtr="0">
            <a:noAutofit/>
          </a:bodyPr>
          <a:lstStyle/>
          <a:p>
            <a:r>
              <a:rPr lang="en-JM" sz="4400" b="1"/>
              <a:t>2023 - 2024 Explorations</a:t>
            </a:r>
            <a:endParaRPr sz="4400" b="1"/>
          </a:p>
        </p:txBody>
      </p:sp>
      <p:pic>
        <p:nvPicPr>
          <p:cNvPr id="479" name="Google Shape;479;p59"/>
          <p:cNvPicPr preferRelativeResize="0"/>
          <p:nvPr/>
        </p:nvPicPr>
        <p:blipFill>
          <a:blip r:embed="rId3">
            <a:alphaModFix/>
          </a:blip>
          <a:stretch>
            <a:fillRect/>
          </a:stretch>
        </p:blipFill>
        <p:spPr>
          <a:xfrm>
            <a:off x="7293734" y="1367034"/>
            <a:ext cx="4605033" cy="4238900"/>
          </a:xfrm>
          <a:prstGeom prst="rect">
            <a:avLst/>
          </a:prstGeom>
          <a:noFill/>
          <a:ln>
            <a:noFill/>
          </a:ln>
        </p:spPr>
      </p:pic>
      <p:sp>
        <p:nvSpPr>
          <p:cNvPr id="480" name="Google Shape;480;p59"/>
          <p:cNvSpPr/>
          <p:nvPr/>
        </p:nvSpPr>
        <p:spPr>
          <a:xfrm>
            <a:off x="7665133" y="4721367"/>
            <a:ext cx="222800" cy="222800"/>
          </a:xfrm>
          <a:prstGeom prst="flowChartExtract">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81" name="Google Shape;481;p59"/>
          <p:cNvSpPr/>
          <p:nvPr/>
        </p:nvSpPr>
        <p:spPr>
          <a:xfrm>
            <a:off x="9877367" y="1693084"/>
            <a:ext cx="222800" cy="222800"/>
          </a:xfrm>
          <a:prstGeom prst="flowChartExtract">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82" name="Google Shape;482;p59"/>
          <p:cNvSpPr/>
          <p:nvPr/>
        </p:nvSpPr>
        <p:spPr>
          <a:xfrm>
            <a:off x="7491851" y="3375067"/>
            <a:ext cx="222800" cy="222800"/>
          </a:xfrm>
          <a:prstGeom prst="flowChartExtract">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83" name="Google Shape;483;p59"/>
          <p:cNvSpPr/>
          <p:nvPr/>
        </p:nvSpPr>
        <p:spPr>
          <a:xfrm>
            <a:off x="9836600" y="3449437"/>
            <a:ext cx="304333" cy="294033"/>
          </a:xfrm>
          <a:prstGeom prst="flowChartExtract">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84" name="Google Shape;484;p59"/>
          <p:cNvSpPr/>
          <p:nvPr/>
        </p:nvSpPr>
        <p:spPr>
          <a:xfrm>
            <a:off x="10768800" y="4062552"/>
            <a:ext cx="537200" cy="403033"/>
          </a:xfrm>
          <a:prstGeom prst="flowChartExtract">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85" name="Google Shape;485;p59"/>
          <p:cNvSpPr/>
          <p:nvPr/>
        </p:nvSpPr>
        <p:spPr>
          <a:xfrm>
            <a:off x="9737567" y="2609667"/>
            <a:ext cx="222800" cy="222800"/>
          </a:xfrm>
          <a:prstGeom prst="flowChartExtract">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86" name="Google Shape;486;p59"/>
          <p:cNvSpPr/>
          <p:nvPr/>
        </p:nvSpPr>
        <p:spPr>
          <a:xfrm flipH="1">
            <a:off x="9153600" y="4721368"/>
            <a:ext cx="304333" cy="294033"/>
          </a:xfrm>
          <a:prstGeom prst="flowChartExtract">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87" name="Google Shape;487;p59"/>
          <p:cNvSpPr/>
          <p:nvPr/>
        </p:nvSpPr>
        <p:spPr>
          <a:xfrm flipH="1">
            <a:off x="9153600" y="3597868"/>
            <a:ext cx="304333" cy="294033"/>
          </a:xfrm>
          <a:prstGeom prst="flowChartExtract">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88" name="Google Shape;488;p59"/>
          <p:cNvSpPr/>
          <p:nvPr/>
        </p:nvSpPr>
        <p:spPr>
          <a:xfrm flipH="1">
            <a:off x="10469167" y="5111768"/>
            <a:ext cx="304333" cy="294033"/>
          </a:xfrm>
          <a:prstGeom prst="flowChartExtract">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89" name="Google Shape;489;p59"/>
          <p:cNvSpPr/>
          <p:nvPr/>
        </p:nvSpPr>
        <p:spPr>
          <a:xfrm>
            <a:off x="11306000" y="4650129"/>
            <a:ext cx="360400" cy="294033"/>
          </a:xfrm>
          <a:prstGeom prst="flowChartExtract">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
        <p:nvSpPr>
          <p:cNvPr id="490" name="Google Shape;490;p59"/>
          <p:cNvSpPr/>
          <p:nvPr/>
        </p:nvSpPr>
        <p:spPr>
          <a:xfrm>
            <a:off x="11129200" y="2243467"/>
            <a:ext cx="222800" cy="222800"/>
          </a:xfrm>
          <a:prstGeom prst="flowChartExtract">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0"/>
          <p:cNvSpPr txBox="1"/>
          <p:nvPr/>
        </p:nvSpPr>
        <p:spPr>
          <a:xfrm>
            <a:off x="407000" y="187933"/>
            <a:ext cx="10127600" cy="735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JM" sz="3200" b="1" kern="0">
                <a:solidFill>
                  <a:srgbClr val="000000"/>
                </a:solidFill>
                <a:latin typeface="Calibri"/>
                <a:ea typeface="Calibri"/>
                <a:cs typeface="Calibri"/>
                <a:sym typeface="Calibri"/>
              </a:rPr>
              <a:t>Sector Strategies </a:t>
            </a:r>
            <a:r>
              <a:rPr lang="en-JM" sz="3200" b="1" i="1" kern="0">
                <a:solidFill>
                  <a:srgbClr val="000000"/>
                </a:solidFill>
                <a:latin typeface="Calibri"/>
                <a:ea typeface="Calibri"/>
                <a:cs typeface="Calibri"/>
                <a:sym typeface="Calibri"/>
              </a:rPr>
              <a:t>(87% critical industries)</a:t>
            </a:r>
            <a:endParaRPr sz="3200" b="1" kern="0">
              <a:solidFill>
                <a:srgbClr val="000000"/>
              </a:solidFill>
              <a:latin typeface="Calibri"/>
              <a:ea typeface="Calibri"/>
              <a:cs typeface="Calibri"/>
              <a:sym typeface="Calibri"/>
            </a:endParaRPr>
          </a:p>
        </p:txBody>
      </p:sp>
      <p:grpSp>
        <p:nvGrpSpPr>
          <p:cNvPr id="496" name="Google Shape;496;p60"/>
          <p:cNvGrpSpPr/>
          <p:nvPr/>
        </p:nvGrpSpPr>
        <p:grpSpPr>
          <a:xfrm>
            <a:off x="149135" y="1022291"/>
            <a:ext cx="3987180" cy="5462203"/>
            <a:chOff x="0" y="-12"/>
            <a:chExt cx="4273200" cy="5383248"/>
          </a:xfrm>
        </p:grpSpPr>
        <p:sp>
          <p:nvSpPr>
            <p:cNvPr id="497" name="Google Shape;497;p60"/>
            <p:cNvSpPr/>
            <p:nvPr/>
          </p:nvSpPr>
          <p:spPr>
            <a:xfrm>
              <a:off x="0" y="0"/>
              <a:ext cx="4273200" cy="7083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498" name="Google Shape;498;p60"/>
            <p:cNvSpPr txBox="1"/>
            <p:nvPr/>
          </p:nvSpPr>
          <p:spPr>
            <a:xfrm>
              <a:off x="779926" y="-12"/>
              <a:ext cx="3493200" cy="7083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Advanced Manufacturing</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4 active/4 inactive sector partnerships</a:t>
              </a:r>
              <a:endParaRPr sz="1200"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CAMA, Manufacturer’s Edge</a:t>
              </a:r>
              <a:endParaRPr sz="1200" kern="0">
                <a:solidFill>
                  <a:srgbClr val="000000"/>
                </a:solidFill>
                <a:latin typeface="Arial Narrow"/>
                <a:ea typeface="Arial Narrow"/>
                <a:cs typeface="Arial Narrow"/>
                <a:sym typeface="Arial Narrow"/>
              </a:endParaRPr>
            </a:p>
          </p:txBody>
        </p:sp>
        <p:sp>
          <p:nvSpPr>
            <p:cNvPr id="499" name="Google Shape;499;p60"/>
            <p:cNvSpPr/>
            <p:nvPr/>
          </p:nvSpPr>
          <p:spPr>
            <a:xfrm>
              <a:off x="70834" y="70829"/>
              <a:ext cx="555900" cy="435300"/>
            </a:xfrm>
            <a:prstGeom prst="roundRect">
              <a:avLst>
                <a:gd name="adj" fmla="val 10000"/>
              </a:avLst>
            </a:prstGeom>
            <a:blipFill rotWithShape="1">
              <a:blip r:embed="rId3">
                <a:alphaModFix/>
              </a:blip>
              <a:stretch>
                <a:fillRect/>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00" name="Google Shape;500;p60"/>
            <p:cNvSpPr/>
            <p:nvPr/>
          </p:nvSpPr>
          <p:spPr>
            <a:xfrm>
              <a:off x="0" y="779155"/>
              <a:ext cx="4273200" cy="7083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01" name="Google Shape;501;p60"/>
            <p:cNvSpPr txBox="1"/>
            <p:nvPr/>
          </p:nvSpPr>
          <p:spPr>
            <a:xfrm>
              <a:off x="779926" y="779145"/>
              <a:ext cx="3493200" cy="7083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Aerospace</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1 active/0 inactive sector partnerships</a:t>
              </a:r>
              <a:endParaRPr sz="1200"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COS pace Business Roundtable; CO Space Coalition</a:t>
              </a:r>
              <a:endParaRPr sz="1200" kern="0">
                <a:solidFill>
                  <a:srgbClr val="000000"/>
                </a:solidFill>
                <a:latin typeface="Arial Narrow"/>
                <a:ea typeface="Arial Narrow"/>
                <a:cs typeface="Arial Narrow"/>
                <a:sym typeface="Arial Narrow"/>
              </a:endParaRPr>
            </a:p>
          </p:txBody>
        </p:sp>
        <p:sp>
          <p:nvSpPr>
            <p:cNvPr id="502" name="Google Shape;502;p60"/>
            <p:cNvSpPr/>
            <p:nvPr/>
          </p:nvSpPr>
          <p:spPr>
            <a:xfrm>
              <a:off x="70834" y="849997"/>
              <a:ext cx="555900" cy="435300"/>
            </a:xfrm>
            <a:prstGeom prst="roundRect">
              <a:avLst>
                <a:gd name="adj" fmla="val 10000"/>
              </a:avLst>
            </a:prstGeom>
            <a:blipFill rotWithShape="1">
              <a:blip r:embed="rId4">
                <a:alphaModFix/>
              </a:blip>
              <a:stretch>
                <a:fillRect/>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03" name="Google Shape;503;p60"/>
            <p:cNvSpPr/>
            <p:nvPr/>
          </p:nvSpPr>
          <p:spPr>
            <a:xfrm>
              <a:off x="0" y="1558311"/>
              <a:ext cx="4273200" cy="7083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04" name="Google Shape;504;p60"/>
            <p:cNvSpPr txBox="1"/>
            <p:nvPr/>
          </p:nvSpPr>
          <p:spPr>
            <a:xfrm>
              <a:off x="779926" y="1558304"/>
              <a:ext cx="3493200" cy="7083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Bioscience</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0 sector partnerships</a:t>
              </a:r>
              <a:endParaRPr sz="1200"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Colorado Bioscience Association</a:t>
              </a:r>
              <a:endParaRPr sz="1200" kern="0">
                <a:solidFill>
                  <a:srgbClr val="000000"/>
                </a:solidFill>
                <a:latin typeface="Arial Narrow"/>
                <a:ea typeface="Arial Narrow"/>
                <a:cs typeface="Arial Narrow"/>
                <a:sym typeface="Arial Narrow"/>
              </a:endParaRPr>
            </a:p>
          </p:txBody>
        </p:sp>
        <p:sp>
          <p:nvSpPr>
            <p:cNvPr id="505" name="Google Shape;505;p60"/>
            <p:cNvSpPr/>
            <p:nvPr/>
          </p:nvSpPr>
          <p:spPr>
            <a:xfrm>
              <a:off x="70835" y="1629140"/>
              <a:ext cx="555900" cy="435300"/>
            </a:xfrm>
            <a:prstGeom prst="roundRect">
              <a:avLst>
                <a:gd name="adj" fmla="val 10000"/>
              </a:avLst>
            </a:prstGeom>
            <a:blipFill rotWithShape="1">
              <a:blip r:embed="rId5">
                <a:alphaModFix/>
              </a:blip>
              <a:stretch>
                <a:fillRect/>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06" name="Google Shape;506;p60"/>
            <p:cNvSpPr/>
            <p:nvPr/>
          </p:nvSpPr>
          <p:spPr>
            <a:xfrm>
              <a:off x="0" y="2337467"/>
              <a:ext cx="4273200" cy="7083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07" name="Google Shape;507;p60"/>
            <p:cNvSpPr txBox="1"/>
            <p:nvPr/>
          </p:nvSpPr>
          <p:spPr>
            <a:xfrm>
              <a:off x="779926" y="2337462"/>
              <a:ext cx="3493200" cy="708300"/>
            </a:xfrm>
            <a:prstGeom prst="rect">
              <a:avLst/>
            </a:prstGeom>
            <a:noFill/>
            <a:ln>
              <a:noFill/>
            </a:ln>
          </p:spPr>
          <p:txBody>
            <a:bodyPr spcFirstLastPara="1" wrap="square" lIns="55867" tIns="55867" rIns="55867" bIns="55867" anchor="ctr" anchorCtr="0">
              <a:noAutofit/>
            </a:bodyPr>
            <a:lstStyle/>
            <a:p>
              <a:pPr defTabSz="1219170">
                <a:lnSpc>
                  <a:spcPct val="90000"/>
                </a:lnSpc>
                <a:buClr>
                  <a:srgbClr val="000000"/>
                </a:buClr>
                <a:buSzPts val="1050"/>
              </a:pPr>
              <a:endParaRPr sz="1200" b="1" kern="0">
                <a:solidFill>
                  <a:srgbClr val="000000"/>
                </a:solidFill>
                <a:latin typeface="Arial Narrow"/>
                <a:ea typeface="Arial Narrow"/>
                <a:cs typeface="Arial Narrow"/>
                <a:sym typeface="Arial Narrow"/>
              </a:endParaRPr>
            </a:p>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Creative Industries</a:t>
              </a:r>
              <a:endParaRPr sz="1200" b="1" kern="0">
                <a:solidFill>
                  <a:srgbClr val="000000"/>
                </a:solidFill>
                <a:latin typeface="Arial Narrow"/>
                <a:ea typeface="Arial Narrow"/>
                <a:cs typeface="Arial Narrow"/>
                <a:sym typeface="Arial Narrow"/>
              </a:endParaRPr>
            </a:p>
            <a:p>
              <a:pPr defTabSz="1219170">
                <a:lnSpc>
                  <a:spcPct val="90000"/>
                </a:lnSpc>
                <a:buClr>
                  <a:srgbClr val="000000"/>
                </a:buClr>
                <a:buSzPts val="1050"/>
              </a:pPr>
              <a:r>
                <a:rPr lang="en-JM" sz="1200" kern="0">
                  <a:solidFill>
                    <a:srgbClr val="000000"/>
                  </a:solidFill>
                  <a:latin typeface="Arial Narrow"/>
                  <a:ea typeface="Arial Narrow"/>
                  <a:cs typeface="Arial Narrow"/>
                  <a:sym typeface="Arial Narrow"/>
                </a:rPr>
                <a:t>1 active sector partnership</a:t>
              </a:r>
              <a:endParaRPr sz="1200" kern="0">
                <a:solidFill>
                  <a:srgbClr val="000000"/>
                </a:solidFill>
                <a:latin typeface="Arial Narrow"/>
                <a:ea typeface="Arial Narrow"/>
                <a:cs typeface="Arial Narrow"/>
                <a:sym typeface="Arial Narrow"/>
              </a:endParaRPr>
            </a:p>
            <a:p>
              <a:pPr defTabSz="1219170">
                <a:lnSpc>
                  <a:spcPct val="90000"/>
                </a:lnSpc>
                <a:buClr>
                  <a:srgbClr val="000000"/>
                </a:buClr>
                <a:buSzPts val="1050"/>
              </a:pPr>
              <a:endParaRPr sz="1200" b="1" kern="0">
                <a:solidFill>
                  <a:srgbClr val="000000"/>
                </a:solidFill>
                <a:latin typeface="Arial Narrow"/>
                <a:ea typeface="Arial Narrow"/>
                <a:cs typeface="Arial Narrow"/>
                <a:sym typeface="Arial Narrow"/>
              </a:endParaRPr>
            </a:p>
            <a:p>
              <a:pPr defTabSz="1219170">
                <a:lnSpc>
                  <a:spcPct val="90000"/>
                </a:lnSpc>
                <a:buClr>
                  <a:srgbClr val="000000"/>
                </a:buClr>
                <a:buSzPts val="1050"/>
              </a:pPr>
              <a:endParaRPr sz="1200" b="1" kern="0">
                <a:solidFill>
                  <a:srgbClr val="000000"/>
                </a:solidFill>
                <a:latin typeface="Arial Narrow"/>
                <a:ea typeface="Arial Narrow"/>
                <a:cs typeface="Arial Narrow"/>
                <a:sym typeface="Arial Narrow"/>
              </a:endParaRPr>
            </a:p>
          </p:txBody>
        </p:sp>
        <p:sp>
          <p:nvSpPr>
            <p:cNvPr id="508" name="Google Shape;508;p60"/>
            <p:cNvSpPr/>
            <p:nvPr/>
          </p:nvSpPr>
          <p:spPr>
            <a:xfrm>
              <a:off x="70836" y="2408310"/>
              <a:ext cx="555900" cy="435300"/>
            </a:xfrm>
            <a:prstGeom prst="roundRect">
              <a:avLst>
                <a:gd name="adj" fmla="val 10000"/>
              </a:avLst>
            </a:prstGeom>
            <a:blipFill rotWithShape="1">
              <a:blip r:embed="rId6">
                <a:alphaModFix/>
              </a:blip>
              <a:stretch>
                <a:fillRect/>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09" name="Google Shape;509;p60"/>
            <p:cNvSpPr/>
            <p:nvPr/>
          </p:nvSpPr>
          <p:spPr>
            <a:xfrm>
              <a:off x="0" y="3116622"/>
              <a:ext cx="4273200" cy="7083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10" name="Google Shape;510;p60"/>
            <p:cNvSpPr txBox="1"/>
            <p:nvPr/>
          </p:nvSpPr>
          <p:spPr>
            <a:xfrm>
              <a:off x="779926" y="3116619"/>
              <a:ext cx="3493200" cy="708300"/>
            </a:xfrm>
            <a:prstGeom prst="rect">
              <a:avLst/>
            </a:prstGeom>
            <a:noFill/>
            <a:ln>
              <a:noFill/>
            </a:ln>
          </p:spPr>
          <p:txBody>
            <a:bodyPr spcFirstLastPara="1" wrap="square" lIns="55867" tIns="55867" rIns="55867" bIns="55867" anchor="ctr"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Defense</a:t>
              </a:r>
              <a:endParaRPr sz="1200" b="1" kern="0">
                <a:solidFill>
                  <a:srgbClr val="000000"/>
                </a:solidFill>
                <a:latin typeface="Arial Narrow"/>
                <a:ea typeface="Arial Narrow"/>
                <a:cs typeface="Arial Narrow"/>
                <a:sym typeface="Arial Narrow"/>
              </a:endParaRPr>
            </a:p>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0 active sector partnerships</a:t>
              </a:r>
              <a:endParaRPr sz="1200" b="1" kern="0">
                <a:solidFill>
                  <a:srgbClr val="000000"/>
                </a:solidFill>
                <a:latin typeface="Arial Narrow"/>
                <a:ea typeface="Arial Narrow"/>
                <a:cs typeface="Arial Narrow"/>
                <a:sym typeface="Arial Narrow"/>
              </a:endParaRPr>
            </a:p>
          </p:txBody>
        </p:sp>
        <p:sp>
          <p:nvSpPr>
            <p:cNvPr id="511" name="Google Shape;511;p60"/>
            <p:cNvSpPr/>
            <p:nvPr/>
          </p:nvSpPr>
          <p:spPr>
            <a:xfrm>
              <a:off x="70834" y="3187450"/>
              <a:ext cx="550800" cy="508800"/>
            </a:xfrm>
            <a:prstGeom prst="roundRect">
              <a:avLst>
                <a:gd name="adj" fmla="val 10000"/>
              </a:avLst>
            </a:prstGeom>
            <a:blipFill rotWithShape="1">
              <a:blip r:embed="rId7">
                <a:alphaModFix/>
              </a:blip>
              <a:stretch>
                <a:fillRect/>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12" name="Google Shape;512;p60"/>
            <p:cNvSpPr/>
            <p:nvPr/>
          </p:nvSpPr>
          <p:spPr>
            <a:xfrm>
              <a:off x="0" y="3895778"/>
              <a:ext cx="4273200" cy="7083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13" name="Google Shape;513;p60"/>
            <p:cNvSpPr txBox="1"/>
            <p:nvPr/>
          </p:nvSpPr>
          <p:spPr>
            <a:xfrm>
              <a:off x="779926" y="3895778"/>
              <a:ext cx="3493200" cy="7083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Electronics</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0 sector partnerships</a:t>
              </a:r>
              <a:endParaRPr sz="1200"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Colorado Photonics Industry Association</a:t>
              </a:r>
              <a:endParaRPr sz="1200" kern="0">
                <a:solidFill>
                  <a:srgbClr val="000000"/>
                </a:solidFill>
                <a:latin typeface="Arial Narrow"/>
                <a:ea typeface="Arial Narrow"/>
                <a:cs typeface="Arial Narrow"/>
                <a:sym typeface="Arial Narrow"/>
              </a:endParaRPr>
            </a:p>
          </p:txBody>
        </p:sp>
        <p:sp>
          <p:nvSpPr>
            <p:cNvPr id="514" name="Google Shape;514;p60"/>
            <p:cNvSpPr/>
            <p:nvPr/>
          </p:nvSpPr>
          <p:spPr>
            <a:xfrm>
              <a:off x="70834" y="3966618"/>
              <a:ext cx="537000" cy="435300"/>
            </a:xfrm>
            <a:prstGeom prst="roundRect">
              <a:avLst>
                <a:gd name="adj" fmla="val 10000"/>
              </a:avLst>
            </a:prstGeom>
            <a:blipFill rotWithShape="1">
              <a:blip r:embed="rId8">
                <a:alphaModFix/>
              </a:blip>
              <a:stretch>
                <a:fillRect/>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15" name="Google Shape;515;p60"/>
            <p:cNvSpPr/>
            <p:nvPr/>
          </p:nvSpPr>
          <p:spPr>
            <a:xfrm>
              <a:off x="0" y="4674934"/>
              <a:ext cx="4273200" cy="7083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16" name="Google Shape;516;p60"/>
            <p:cNvSpPr txBox="1"/>
            <p:nvPr/>
          </p:nvSpPr>
          <p:spPr>
            <a:xfrm>
              <a:off x="779926" y="4674936"/>
              <a:ext cx="3493200" cy="7083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Energy &amp; Natural</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1 active/0 inactive sector partnership (tree care)</a:t>
              </a:r>
              <a:endParaRPr sz="1200"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CO Cleantech; CO Oil and Gas.; Tree Care Industry.</a:t>
              </a:r>
              <a:endParaRPr sz="1200" kern="0">
                <a:solidFill>
                  <a:srgbClr val="000000"/>
                </a:solidFill>
                <a:latin typeface="Arial Narrow"/>
                <a:ea typeface="Arial Narrow"/>
                <a:cs typeface="Arial Narrow"/>
                <a:sym typeface="Arial Narrow"/>
              </a:endParaRPr>
            </a:p>
          </p:txBody>
        </p:sp>
        <p:sp>
          <p:nvSpPr>
            <p:cNvPr id="517" name="Google Shape;517;p60"/>
            <p:cNvSpPr/>
            <p:nvPr/>
          </p:nvSpPr>
          <p:spPr>
            <a:xfrm>
              <a:off x="70836" y="4745761"/>
              <a:ext cx="537000" cy="435300"/>
            </a:xfrm>
            <a:prstGeom prst="roundRect">
              <a:avLst>
                <a:gd name="adj" fmla="val 10000"/>
              </a:avLst>
            </a:prstGeom>
            <a:blipFill rotWithShape="1">
              <a:blip r:embed="rId9">
                <a:alphaModFix/>
              </a:blip>
              <a:stretch>
                <a:fillRect/>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grpSp>
      <p:grpSp>
        <p:nvGrpSpPr>
          <p:cNvPr id="518" name="Google Shape;518;p60"/>
          <p:cNvGrpSpPr/>
          <p:nvPr/>
        </p:nvGrpSpPr>
        <p:grpSpPr>
          <a:xfrm>
            <a:off x="4274933" y="1001219"/>
            <a:ext cx="4159444" cy="5483191"/>
            <a:chOff x="0" y="-7"/>
            <a:chExt cx="4279850" cy="5403933"/>
          </a:xfrm>
        </p:grpSpPr>
        <p:sp>
          <p:nvSpPr>
            <p:cNvPr id="519" name="Google Shape;519;p60"/>
            <p:cNvSpPr/>
            <p:nvPr/>
          </p:nvSpPr>
          <p:spPr>
            <a:xfrm>
              <a:off x="0" y="0"/>
              <a:ext cx="4279800" cy="7110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20" name="Google Shape;520;p60"/>
            <p:cNvSpPr txBox="1"/>
            <p:nvPr/>
          </p:nvSpPr>
          <p:spPr>
            <a:xfrm>
              <a:off x="777050" y="-7"/>
              <a:ext cx="3502800" cy="7110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Financial</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0 sector partnerships</a:t>
              </a:r>
              <a:endParaRPr sz="1200"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Colorado Bankers Association</a:t>
              </a:r>
              <a:endParaRPr sz="1200" kern="0">
                <a:solidFill>
                  <a:srgbClr val="000000"/>
                </a:solidFill>
                <a:latin typeface="Arial Narrow"/>
                <a:ea typeface="Arial Narrow"/>
                <a:cs typeface="Arial Narrow"/>
                <a:sym typeface="Arial Narrow"/>
              </a:endParaRPr>
            </a:p>
          </p:txBody>
        </p:sp>
        <p:sp>
          <p:nvSpPr>
            <p:cNvPr id="521" name="Google Shape;521;p60"/>
            <p:cNvSpPr/>
            <p:nvPr/>
          </p:nvSpPr>
          <p:spPr>
            <a:xfrm>
              <a:off x="71106" y="71081"/>
              <a:ext cx="550800" cy="508800"/>
            </a:xfrm>
            <a:prstGeom prst="roundRect">
              <a:avLst>
                <a:gd name="adj" fmla="val 10000"/>
              </a:avLst>
            </a:prstGeom>
            <a:blipFill rotWithShape="1">
              <a:blip r:embed="rId10">
                <a:alphaModFix/>
              </a:blip>
              <a:stretch>
                <a:fillRect t="-17999" b="-17988"/>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22" name="Google Shape;522;p60"/>
            <p:cNvSpPr/>
            <p:nvPr/>
          </p:nvSpPr>
          <p:spPr>
            <a:xfrm>
              <a:off x="0" y="773593"/>
              <a:ext cx="4279800" cy="7110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23" name="Google Shape;523;p60"/>
            <p:cNvSpPr txBox="1"/>
            <p:nvPr/>
          </p:nvSpPr>
          <p:spPr>
            <a:xfrm>
              <a:off x="777050" y="773586"/>
              <a:ext cx="3502800" cy="7110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Food &amp; Ag</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1 inactive sector partnership</a:t>
              </a:r>
              <a:endParaRPr sz="1200" kern="0">
                <a:solidFill>
                  <a:srgbClr val="000000"/>
                </a:solidFill>
                <a:latin typeface="Arial Narrow"/>
                <a:ea typeface="Arial Narrow"/>
                <a:cs typeface="Arial Narrow"/>
                <a:sym typeface="Arial Narrow"/>
              </a:endParaRPr>
            </a:p>
          </p:txBody>
        </p:sp>
        <p:sp>
          <p:nvSpPr>
            <p:cNvPr id="524" name="Google Shape;524;p60"/>
            <p:cNvSpPr/>
            <p:nvPr/>
          </p:nvSpPr>
          <p:spPr>
            <a:xfrm>
              <a:off x="71106" y="853243"/>
              <a:ext cx="550800" cy="568800"/>
            </a:xfrm>
            <a:prstGeom prst="roundRect">
              <a:avLst>
                <a:gd name="adj" fmla="val 10000"/>
              </a:avLst>
            </a:prstGeom>
            <a:blipFill rotWithShape="1">
              <a:blip r:embed="rId11">
                <a:alphaModFix/>
              </a:blip>
              <a:stretch>
                <a:fillRect t="-17999" b="-17988"/>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25" name="Google Shape;525;p60"/>
            <p:cNvSpPr/>
            <p:nvPr/>
          </p:nvSpPr>
          <p:spPr>
            <a:xfrm>
              <a:off x="0" y="1564308"/>
              <a:ext cx="4279800" cy="7110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26" name="Google Shape;526;p60"/>
            <p:cNvSpPr txBox="1"/>
            <p:nvPr/>
          </p:nvSpPr>
          <p:spPr>
            <a:xfrm>
              <a:off x="777050" y="1564301"/>
              <a:ext cx="3502800" cy="7110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Health &amp; Wellness</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3 active/ 7 inactive sector partnerships</a:t>
              </a:r>
              <a:endParaRPr sz="1200"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Colorado Health Association (CHA)</a:t>
              </a:r>
              <a:endParaRPr sz="1200" kern="0">
                <a:solidFill>
                  <a:srgbClr val="000000"/>
                </a:solidFill>
                <a:latin typeface="Arial Narrow"/>
                <a:ea typeface="Arial Narrow"/>
                <a:cs typeface="Arial Narrow"/>
                <a:sym typeface="Arial Narrow"/>
              </a:endParaRPr>
            </a:p>
          </p:txBody>
        </p:sp>
        <p:sp>
          <p:nvSpPr>
            <p:cNvPr id="527" name="Google Shape;527;p60"/>
            <p:cNvSpPr/>
            <p:nvPr/>
          </p:nvSpPr>
          <p:spPr>
            <a:xfrm>
              <a:off x="71106" y="1635405"/>
              <a:ext cx="550800" cy="508800"/>
            </a:xfrm>
            <a:prstGeom prst="roundRect">
              <a:avLst>
                <a:gd name="adj" fmla="val 10000"/>
              </a:avLst>
            </a:prstGeom>
            <a:blipFill rotWithShape="1">
              <a:blip r:embed="rId12">
                <a:alphaModFix/>
              </a:blip>
              <a:stretch>
                <a:fillRect t="-17999" b="-17988"/>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28" name="Google Shape;528;p60"/>
            <p:cNvSpPr/>
            <p:nvPr/>
          </p:nvSpPr>
          <p:spPr>
            <a:xfrm>
              <a:off x="0" y="2346463"/>
              <a:ext cx="4279800" cy="7110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29" name="Google Shape;529;p60"/>
            <p:cNvSpPr txBox="1"/>
            <p:nvPr/>
          </p:nvSpPr>
          <p:spPr>
            <a:xfrm>
              <a:off x="777050" y="2346456"/>
              <a:ext cx="3502800" cy="7110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Infrastructure Engineering</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2 active, 0 inactive sector partnership</a:t>
              </a:r>
              <a:endParaRPr sz="1200"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000"/>
              </a:pPr>
              <a:r>
                <a:rPr lang="en-JM" sz="1200" kern="0">
                  <a:solidFill>
                    <a:srgbClr val="000000"/>
                  </a:solidFill>
                  <a:latin typeface="Arial Narrow"/>
                  <a:ea typeface="Arial Narrow"/>
                  <a:cs typeface="Arial Narrow"/>
                  <a:sym typeface="Arial Narrow"/>
                </a:rPr>
                <a:t>AGC CO; HBA; CCA; Bldg &amp; Construction Trades Council; </a:t>
              </a:r>
              <a:endParaRPr sz="1200" kern="0">
                <a:solidFill>
                  <a:srgbClr val="000000"/>
                </a:solidFill>
                <a:latin typeface="Arial Narrow"/>
                <a:ea typeface="Arial Narrow"/>
                <a:cs typeface="Arial Narrow"/>
                <a:sym typeface="Arial Narrow"/>
              </a:endParaRPr>
            </a:p>
          </p:txBody>
        </p:sp>
        <p:sp>
          <p:nvSpPr>
            <p:cNvPr id="530" name="Google Shape;530;p60"/>
            <p:cNvSpPr/>
            <p:nvPr/>
          </p:nvSpPr>
          <p:spPr>
            <a:xfrm>
              <a:off x="71107" y="2417566"/>
              <a:ext cx="550800" cy="508800"/>
            </a:xfrm>
            <a:prstGeom prst="roundRect">
              <a:avLst>
                <a:gd name="adj" fmla="val 10000"/>
              </a:avLst>
            </a:prstGeom>
            <a:blipFill rotWithShape="1">
              <a:blip r:embed="rId13">
                <a:alphaModFix/>
              </a:blip>
              <a:stretch>
                <a:fillRect t="-17999" b="-17988"/>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31" name="Google Shape;531;p60"/>
            <p:cNvSpPr/>
            <p:nvPr/>
          </p:nvSpPr>
          <p:spPr>
            <a:xfrm>
              <a:off x="0" y="3128617"/>
              <a:ext cx="4279800" cy="7110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32" name="Google Shape;532;p60"/>
            <p:cNvSpPr txBox="1"/>
            <p:nvPr/>
          </p:nvSpPr>
          <p:spPr>
            <a:xfrm>
              <a:off x="777050" y="3128609"/>
              <a:ext cx="3502800" cy="7110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Technology &amp; Information</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3 active sector partnerships</a:t>
              </a:r>
              <a:endParaRPr sz="1200"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Colorado Technology Association</a:t>
              </a:r>
              <a:endParaRPr sz="1200" kern="0">
                <a:solidFill>
                  <a:srgbClr val="000000"/>
                </a:solidFill>
                <a:latin typeface="Arial Narrow"/>
                <a:ea typeface="Arial Narrow"/>
                <a:cs typeface="Arial Narrow"/>
                <a:sym typeface="Arial Narrow"/>
              </a:endParaRPr>
            </a:p>
          </p:txBody>
        </p:sp>
        <p:sp>
          <p:nvSpPr>
            <p:cNvPr id="533" name="Google Shape;533;p60"/>
            <p:cNvSpPr/>
            <p:nvPr/>
          </p:nvSpPr>
          <p:spPr>
            <a:xfrm>
              <a:off x="71107" y="3199728"/>
              <a:ext cx="550800" cy="508800"/>
            </a:xfrm>
            <a:prstGeom prst="roundRect">
              <a:avLst>
                <a:gd name="adj" fmla="val 10000"/>
              </a:avLst>
            </a:prstGeom>
            <a:blipFill rotWithShape="1">
              <a:blip r:embed="rId14">
                <a:alphaModFix/>
              </a:blip>
              <a:stretch>
                <a:fillRect t="-17999" b="-17988"/>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34" name="Google Shape;534;p60"/>
            <p:cNvSpPr/>
            <p:nvPr/>
          </p:nvSpPr>
          <p:spPr>
            <a:xfrm>
              <a:off x="0" y="3910772"/>
              <a:ext cx="4279800" cy="7110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35" name="Google Shape;535;p60"/>
            <p:cNvSpPr txBox="1"/>
            <p:nvPr/>
          </p:nvSpPr>
          <p:spPr>
            <a:xfrm>
              <a:off x="777050" y="3910764"/>
              <a:ext cx="3502800" cy="7110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Tourism &amp; Outdoor Rec</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2 inactive sector partnerships </a:t>
              </a:r>
              <a:endParaRPr sz="1200"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000"/>
              </a:pPr>
              <a:r>
                <a:rPr lang="en-JM" sz="1200" kern="0">
                  <a:solidFill>
                    <a:srgbClr val="000000"/>
                  </a:solidFill>
                  <a:latin typeface="Arial Narrow"/>
                  <a:ea typeface="Arial Narrow"/>
                  <a:cs typeface="Arial Narrow"/>
                  <a:sym typeface="Arial Narrow"/>
                </a:rPr>
                <a:t>CRA;CHLA.; Outdoor Industry Assoc.</a:t>
              </a:r>
              <a:endParaRPr sz="1200" kern="0">
                <a:solidFill>
                  <a:srgbClr val="000000"/>
                </a:solidFill>
                <a:latin typeface="Arial Narrow"/>
                <a:ea typeface="Arial Narrow"/>
                <a:cs typeface="Arial Narrow"/>
                <a:sym typeface="Arial Narrow"/>
              </a:endParaRPr>
            </a:p>
          </p:txBody>
        </p:sp>
        <p:sp>
          <p:nvSpPr>
            <p:cNvPr id="536" name="Google Shape;536;p60"/>
            <p:cNvSpPr/>
            <p:nvPr/>
          </p:nvSpPr>
          <p:spPr>
            <a:xfrm>
              <a:off x="71106" y="3981888"/>
              <a:ext cx="550800" cy="459600"/>
            </a:xfrm>
            <a:prstGeom prst="roundRect">
              <a:avLst>
                <a:gd name="adj" fmla="val 10000"/>
              </a:avLst>
            </a:prstGeom>
            <a:blipFill rotWithShape="1">
              <a:blip r:embed="rId15">
                <a:alphaModFix/>
              </a:blip>
              <a:stretch>
                <a:fillRect t="-17999" b="-17988"/>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37" name="Google Shape;537;p60"/>
            <p:cNvSpPr/>
            <p:nvPr/>
          </p:nvSpPr>
          <p:spPr>
            <a:xfrm>
              <a:off x="0" y="4692926"/>
              <a:ext cx="4279800" cy="7110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38" name="Google Shape;538;p60"/>
            <p:cNvSpPr txBox="1"/>
            <p:nvPr/>
          </p:nvSpPr>
          <p:spPr>
            <a:xfrm>
              <a:off x="777050" y="4692918"/>
              <a:ext cx="3502800" cy="7110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Transportation &amp; Logistics</a:t>
              </a:r>
              <a:endParaRPr sz="1200" b="1" kern="0">
                <a:solidFill>
                  <a:srgbClr val="000000"/>
                </a:solidFill>
                <a:latin typeface="Arial Narrow"/>
                <a:ea typeface="Arial Narrow"/>
                <a:cs typeface="Arial Narrow"/>
                <a:sym typeface="Arial Narrow"/>
              </a:endParaRPr>
            </a:p>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1 active sector partnership</a:t>
              </a:r>
              <a:endParaRPr sz="1200" b="1" kern="0">
                <a:solidFill>
                  <a:srgbClr val="000000"/>
                </a:solidFill>
                <a:latin typeface="Arial Narrow"/>
                <a:ea typeface="Arial Narrow"/>
                <a:cs typeface="Arial Narrow"/>
                <a:sym typeface="Arial Narrow"/>
              </a:endParaRPr>
            </a:p>
          </p:txBody>
        </p:sp>
        <p:sp>
          <p:nvSpPr>
            <p:cNvPr id="539" name="Google Shape;539;p60"/>
            <p:cNvSpPr/>
            <p:nvPr/>
          </p:nvSpPr>
          <p:spPr>
            <a:xfrm>
              <a:off x="71106" y="4764049"/>
              <a:ext cx="550800" cy="459600"/>
            </a:xfrm>
            <a:prstGeom prst="roundRect">
              <a:avLst>
                <a:gd name="adj" fmla="val 10000"/>
              </a:avLst>
            </a:prstGeom>
            <a:blipFill rotWithShape="1">
              <a:blip r:embed="rId16">
                <a:alphaModFix/>
              </a:blip>
              <a:stretch>
                <a:fillRect t="-17999" b="-17988"/>
              </a:stretch>
            </a:blipFill>
            <a:ln w="9525" cap="flat" cmpd="sng">
              <a:solidFill>
                <a:srgbClr val="1C4170"/>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grpSp>
      <p:sp>
        <p:nvSpPr>
          <p:cNvPr id="540" name="Google Shape;540;p60"/>
          <p:cNvSpPr/>
          <p:nvPr/>
        </p:nvSpPr>
        <p:spPr>
          <a:xfrm>
            <a:off x="219467" y="3452700"/>
            <a:ext cx="540400" cy="466400"/>
          </a:xfrm>
          <a:prstGeom prst="rect">
            <a:avLst/>
          </a:prstGeom>
          <a:noFill/>
          <a:ln>
            <a:noFill/>
          </a:ln>
          <a:effectLst>
            <a:outerShdw blurRad="40000" dist="23000" dir="5400000" rotWithShape="0">
              <a:srgbClr val="000000">
                <a:alpha val="34120"/>
              </a:srgbClr>
            </a:outerShdw>
          </a:effectLst>
        </p:spPr>
        <p:txBody>
          <a:bodyPr spcFirstLastPara="1" wrap="square" lIns="121900" tIns="60933" rIns="121900" bIns="60933" anchor="ctr" anchorCtr="0">
            <a:noAutofit/>
          </a:bodyPr>
          <a:lstStyle/>
          <a:p>
            <a:pPr algn="ctr" defTabSz="1219170">
              <a:buClr>
                <a:srgbClr val="000000"/>
              </a:buClr>
              <a:buSzPts val="1400"/>
            </a:pPr>
            <a:endParaRPr sz="1867" kern="0">
              <a:solidFill>
                <a:srgbClr val="FFFFFF"/>
              </a:solidFill>
              <a:latin typeface="Arial"/>
              <a:ea typeface="Arial"/>
              <a:cs typeface="Arial"/>
              <a:sym typeface="Arial"/>
            </a:endParaRPr>
          </a:p>
        </p:txBody>
      </p:sp>
      <p:sp>
        <p:nvSpPr>
          <p:cNvPr id="541" name="Google Shape;541;p60"/>
          <p:cNvSpPr/>
          <p:nvPr/>
        </p:nvSpPr>
        <p:spPr>
          <a:xfrm>
            <a:off x="219467" y="4220433"/>
            <a:ext cx="458400" cy="516400"/>
          </a:xfrm>
          <a:prstGeom prst="rect">
            <a:avLst/>
          </a:prstGeom>
          <a:solidFill>
            <a:srgbClr val="FFFF00">
              <a:alpha val="22350"/>
            </a:srgbClr>
          </a:solidFill>
          <a:ln>
            <a:noFill/>
          </a:ln>
          <a:effectLst>
            <a:outerShdw blurRad="40000" dist="23000" dir="5400000" rotWithShape="0">
              <a:srgbClr val="000000">
                <a:alpha val="34120"/>
              </a:srgbClr>
            </a:outerShdw>
          </a:effectLst>
        </p:spPr>
        <p:txBody>
          <a:bodyPr spcFirstLastPara="1" wrap="square" lIns="121900" tIns="60933" rIns="121900" bIns="60933" anchor="ctr" anchorCtr="0">
            <a:noAutofit/>
          </a:bodyPr>
          <a:lstStyle/>
          <a:p>
            <a:pPr algn="ctr" defTabSz="1219170">
              <a:buClr>
                <a:srgbClr val="000000"/>
              </a:buClr>
              <a:buSzPts val="1400"/>
            </a:pPr>
            <a:endParaRPr sz="1867" kern="0">
              <a:solidFill>
                <a:srgbClr val="FFFFFF"/>
              </a:solidFill>
              <a:latin typeface="Arial"/>
              <a:ea typeface="Arial"/>
              <a:cs typeface="Arial"/>
              <a:sym typeface="Arial"/>
            </a:endParaRPr>
          </a:p>
        </p:txBody>
      </p:sp>
      <p:sp>
        <p:nvSpPr>
          <p:cNvPr id="542" name="Google Shape;542;p60"/>
          <p:cNvSpPr/>
          <p:nvPr/>
        </p:nvSpPr>
        <p:spPr>
          <a:xfrm>
            <a:off x="4334233" y="5845867"/>
            <a:ext cx="595200" cy="466400"/>
          </a:xfrm>
          <a:prstGeom prst="rect">
            <a:avLst/>
          </a:prstGeom>
          <a:noFill/>
          <a:ln>
            <a:noFill/>
          </a:ln>
          <a:effectLst>
            <a:outerShdw blurRad="40000" dist="23000" dir="5400000" rotWithShape="0">
              <a:srgbClr val="000000">
                <a:alpha val="34120"/>
              </a:srgbClr>
            </a:outerShdw>
          </a:effectLst>
        </p:spPr>
        <p:txBody>
          <a:bodyPr spcFirstLastPara="1" wrap="square" lIns="121900" tIns="60933" rIns="121900" bIns="60933" anchor="ctr" anchorCtr="0">
            <a:noAutofit/>
          </a:bodyPr>
          <a:lstStyle/>
          <a:p>
            <a:pPr algn="ctr" defTabSz="1219170">
              <a:buClr>
                <a:srgbClr val="000000"/>
              </a:buClr>
              <a:buSzPts val="1400"/>
            </a:pPr>
            <a:endParaRPr sz="1867" kern="0">
              <a:solidFill>
                <a:srgbClr val="FFFFFF"/>
              </a:solidFill>
              <a:latin typeface="Arial"/>
              <a:ea typeface="Arial"/>
              <a:cs typeface="Arial"/>
              <a:sym typeface="Arial"/>
            </a:endParaRPr>
          </a:p>
        </p:txBody>
      </p:sp>
      <p:grpSp>
        <p:nvGrpSpPr>
          <p:cNvPr id="543" name="Google Shape;543;p60"/>
          <p:cNvGrpSpPr/>
          <p:nvPr/>
        </p:nvGrpSpPr>
        <p:grpSpPr>
          <a:xfrm>
            <a:off x="8542140" y="1814026"/>
            <a:ext cx="3421597" cy="1562100"/>
            <a:chOff x="0" y="801044"/>
            <a:chExt cx="4279850" cy="1539521"/>
          </a:xfrm>
        </p:grpSpPr>
        <p:sp>
          <p:nvSpPr>
            <p:cNvPr id="544" name="Google Shape;544;p60"/>
            <p:cNvSpPr/>
            <p:nvPr/>
          </p:nvSpPr>
          <p:spPr>
            <a:xfrm>
              <a:off x="0" y="801051"/>
              <a:ext cx="4279800" cy="7110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45" name="Google Shape;545;p60"/>
            <p:cNvSpPr txBox="1"/>
            <p:nvPr/>
          </p:nvSpPr>
          <p:spPr>
            <a:xfrm>
              <a:off x="777050" y="801044"/>
              <a:ext cx="3502800" cy="7110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Education</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1 active/2 inactive sector partnerships</a:t>
              </a:r>
              <a:endParaRPr sz="1200"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EPDC, CEA</a:t>
              </a:r>
              <a:endParaRPr sz="1200" kern="0">
                <a:solidFill>
                  <a:srgbClr val="000000"/>
                </a:solidFill>
                <a:latin typeface="Arial Narrow"/>
                <a:ea typeface="Arial Narrow"/>
                <a:cs typeface="Arial Narrow"/>
                <a:sym typeface="Arial Narrow"/>
              </a:endParaRPr>
            </a:p>
          </p:txBody>
        </p:sp>
        <p:sp>
          <p:nvSpPr>
            <p:cNvPr id="546" name="Google Shape;546;p60"/>
            <p:cNvSpPr/>
            <p:nvPr/>
          </p:nvSpPr>
          <p:spPr>
            <a:xfrm>
              <a:off x="0" y="1574644"/>
              <a:ext cx="4279800" cy="7110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defTabSz="1219170">
                <a:buClr>
                  <a:srgbClr val="000000"/>
                </a:buClr>
                <a:buSzPts val="1100"/>
              </a:pPr>
              <a:endParaRPr sz="1467" kern="0">
                <a:solidFill>
                  <a:srgbClr val="000000"/>
                </a:solidFill>
                <a:latin typeface="Calibri"/>
                <a:ea typeface="Calibri"/>
                <a:cs typeface="Calibri"/>
                <a:sym typeface="Calibri"/>
              </a:endParaRPr>
            </a:p>
          </p:txBody>
        </p:sp>
        <p:sp>
          <p:nvSpPr>
            <p:cNvPr id="547" name="Google Shape;547;p60"/>
            <p:cNvSpPr txBox="1"/>
            <p:nvPr/>
          </p:nvSpPr>
          <p:spPr>
            <a:xfrm>
              <a:off x="777050" y="1629565"/>
              <a:ext cx="3502800" cy="711000"/>
            </a:xfrm>
            <a:prstGeom prst="rect">
              <a:avLst/>
            </a:prstGeom>
            <a:noFill/>
            <a:ln>
              <a:noFill/>
            </a:ln>
          </p:spPr>
          <p:txBody>
            <a:bodyPr spcFirstLastPara="1" wrap="square" lIns="55867" tIns="55867" rIns="55867" bIns="55867" anchor="t" anchorCtr="0">
              <a:noAutofit/>
            </a:bodyPr>
            <a:lstStyle/>
            <a:p>
              <a:pPr defTabSz="1219170">
                <a:lnSpc>
                  <a:spcPct val="90000"/>
                </a:lnSpc>
                <a:buClr>
                  <a:srgbClr val="000000"/>
                </a:buClr>
                <a:buSzPts val="1050"/>
              </a:pPr>
              <a:r>
                <a:rPr lang="en-JM" sz="1200" b="1" kern="0">
                  <a:solidFill>
                    <a:srgbClr val="000000"/>
                  </a:solidFill>
                  <a:latin typeface="Arial Narrow"/>
                  <a:ea typeface="Arial Narrow"/>
                  <a:cs typeface="Arial Narrow"/>
                  <a:sym typeface="Arial Narrow"/>
                </a:rPr>
                <a:t>Retail</a:t>
              </a:r>
              <a:endParaRPr sz="1200" b="1"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100"/>
              </a:pPr>
              <a:r>
                <a:rPr lang="en-JM" sz="1200" kern="0">
                  <a:solidFill>
                    <a:srgbClr val="000000"/>
                  </a:solidFill>
                  <a:latin typeface="Arial Narrow"/>
                  <a:ea typeface="Arial Narrow"/>
                  <a:cs typeface="Arial Narrow"/>
                  <a:sym typeface="Arial Narrow"/>
                </a:rPr>
                <a:t>3 active, 2 inactive sector partnerships</a:t>
              </a:r>
              <a:endParaRPr sz="1200" kern="0">
                <a:solidFill>
                  <a:srgbClr val="000000"/>
                </a:solidFill>
                <a:latin typeface="Arial Narrow"/>
                <a:ea typeface="Arial Narrow"/>
                <a:cs typeface="Arial Narrow"/>
                <a:sym typeface="Arial Narrow"/>
              </a:endParaRPr>
            </a:p>
            <a:p>
              <a:pPr defTabSz="1219170">
                <a:lnSpc>
                  <a:spcPct val="90000"/>
                </a:lnSpc>
                <a:spcBef>
                  <a:spcPts val="491"/>
                </a:spcBef>
                <a:buClr>
                  <a:srgbClr val="000000"/>
                </a:buClr>
                <a:buSzPts val="1000"/>
              </a:pPr>
              <a:r>
                <a:rPr lang="en-JM" sz="1200" kern="0">
                  <a:solidFill>
                    <a:srgbClr val="000000"/>
                  </a:solidFill>
                  <a:latin typeface="Arial Narrow"/>
                  <a:ea typeface="Arial Narrow"/>
                  <a:cs typeface="Arial Narrow"/>
                  <a:sym typeface="Arial Narrow"/>
                </a:rPr>
                <a:t>CRA;CHLA.</a:t>
              </a:r>
              <a:endParaRPr sz="1200" kern="0">
                <a:solidFill>
                  <a:srgbClr val="000000"/>
                </a:solidFill>
                <a:latin typeface="Arial Narrow"/>
                <a:ea typeface="Arial Narrow"/>
                <a:cs typeface="Arial Narrow"/>
                <a:sym typeface="Arial Narrow"/>
              </a:endParaRPr>
            </a:p>
          </p:txBody>
        </p:sp>
      </p:grpSp>
      <p:sp>
        <p:nvSpPr>
          <p:cNvPr id="548" name="Google Shape;548;p60"/>
          <p:cNvSpPr txBox="1"/>
          <p:nvPr/>
        </p:nvSpPr>
        <p:spPr>
          <a:xfrm>
            <a:off x="8542133" y="1074967"/>
            <a:ext cx="3421600" cy="5856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60"/>
          <p:cNvSpPr/>
          <p:nvPr/>
        </p:nvSpPr>
        <p:spPr>
          <a:xfrm>
            <a:off x="8542140" y="973372"/>
            <a:ext cx="3421600" cy="721600"/>
          </a:xfrm>
          <a:prstGeom prst="roundRect">
            <a:avLst>
              <a:gd name="adj" fmla="val 10000"/>
            </a:avLst>
          </a:prstGeom>
          <a:gradFill>
            <a:gsLst>
              <a:gs pos="0">
                <a:srgbClr val="FFFFFF"/>
              </a:gs>
              <a:gs pos="35000">
                <a:srgbClr val="FFFFFF"/>
              </a:gs>
              <a:gs pos="100000">
                <a:srgbClr val="FFFFFF"/>
              </a:gs>
            </a:gsLst>
            <a:lin ang="16200038" scaled="0"/>
          </a:gradFill>
          <a:ln>
            <a:noFill/>
          </a:ln>
          <a:effectLst>
            <a:outerShdw blurRad="40000" dist="20000" dir="5400000" rotWithShape="0">
              <a:srgbClr val="000000">
                <a:alpha val="37250"/>
              </a:srgbClr>
            </a:outerShdw>
          </a:effectLst>
        </p:spPr>
        <p:txBody>
          <a:bodyPr spcFirstLastPara="1" wrap="square" lIns="121900" tIns="121900" rIns="121900" bIns="121900" anchor="ctr" anchorCtr="0">
            <a:noAutofit/>
          </a:bodyPr>
          <a:lstStyle/>
          <a:p>
            <a:pPr algn="ctr" defTabSz="1219170">
              <a:buClr>
                <a:srgbClr val="000000"/>
              </a:buClr>
              <a:buSzPts val="1100"/>
            </a:pPr>
            <a:r>
              <a:rPr lang="en-JM" sz="2400" b="1" kern="0">
                <a:solidFill>
                  <a:srgbClr val="000000"/>
                </a:solidFill>
                <a:latin typeface="Calibri"/>
                <a:ea typeface="Calibri"/>
                <a:cs typeface="Calibri"/>
                <a:sym typeface="Calibri"/>
              </a:rPr>
              <a:t>Foundation Industries</a:t>
            </a:r>
            <a:endParaRPr sz="2400" b="1" kern="0">
              <a:solidFill>
                <a:srgbClr val="000000"/>
              </a:solidFill>
              <a:latin typeface="Calibri"/>
              <a:ea typeface="Calibri"/>
              <a:cs typeface="Calibri"/>
              <a:sym typeface="Calibri"/>
            </a:endParaRPr>
          </a:p>
        </p:txBody>
      </p:sp>
      <p:pic>
        <p:nvPicPr>
          <p:cNvPr id="550" name="Google Shape;550;p60"/>
          <p:cNvPicPr preferRelativeResize="0"/>
          <p:nvPr/>
        </p:nvPicPr>
        <p:blipFill>
          <a:blip r:embed="rId17">
            <a:alphaModFix/>
          </a:blip>
          <a:stretch>
            <a:fillRect/>
          </a:stretch>
        </p:blipFill>
        <p:spPr>
          <a:xfrm>
            <a:off x="8666465" y="1932232"/>
            <a:ext cx="458400" cy="458400"/>
          </a:xfrm>
          <a:prstGeom prst="rect">
            <a:avLst/>
          </a:prstGeom>
          <a:noFill/>
          <a:ln>
            <a:noFill/>
          </a:ln>
        </p:spPr>
      </p:pic>
      <p:pic>
        <p:nvPicPr>
          <p:cNvPr id="551" name="Google Shape;551;p60"/>
          <p:cNvPicPr preferRelativeResize="0"/>
          <p:nvPr/>
        </p:nvPicPr>
        <p:blipFill>
          <a:blip r:embed="rId18">
            <a:alphaModFix/>
          </a:blip>
          <a:stretch>
            <a:fillRect/>
          </a:stretch>
        </p:blipFill>
        <p:spPr>
          <a:xfrm>
            <a:off x="8573000" y="2753634"/>
            <a:ext cx="595200" cy="419084"/>
          </a:xfrm>
          <a:prstGeom prst="rect">
            <a:avLst/>
          </a:prstGeom>
          <a:noFill/>
          <a:ln>
            <a:noFill/>
          </a:ln>
        </p:spPr>
      </p:pic>
      <p:sp>
        <p:nvSpPr>
          <p:cNvPr id="552" name="Google Shape;552;p60"/>
          <p:cNvSpPr txBox="1"/>
          <p:nvPr/>
        </p:nvSpPr>
        <p:spPr>
          <a:xfrm>
            <a:off x="8722767" y="3452701"/>
            <a:ext cx="2900000" cy="492402"/>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600" kern="0">
              <a:solidFill>
                <a:srgbClr val="000000"/>
              </a:solidFill>
              <a:latin typeface="Arial"/>
              <a:cs typeface="Arial"/>
              <a:sym typeface="Arial"/>
            </a:endParaRPr>
          </a:p>
        </p:txBody>
      </p:sp>
      <p:sp>
        <p:nvSpPr>
          <p:cNvPr id="553" name="Google Shape;553;p60"/>
          <p:cNvSpPr txBox="1"/>
          <p:nvPr/>
        </p:nvSpPr>
        <p:spPr>
          <a:xfrm>
            <a:off x="8734133" y="3544067"/>
            <a:ext cx="3164000" cy="2544759"/>
          </a:xfrm>
          <a:prstGeom prst="rect">
            <a:avLst/>
          </a:prstGeom>
          <a:noFill/>
          <a:ln w="19050" cap="flat" cmpd="sng">
            <a:solidFill>
              <a:srgbClr val="000000"/>
            </a:solidFill>
            <a:prstDash val="dash"/>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JM" sz="1867" kern="0">
                <a:solidFill>
                  <a:srgbClr val="000000"/>
                </a:solidFill>
                <a:latin typeface="Open Sans"/>
                <a:ea typeface="Open Sans"/>
                <a:cs typeface="Open Sans"/>
                <a:sym typeface="Open Sans"/>
              </a:rPr>
              <a:t>Misc</a:t>
            </a:r>
            <a:endParaRPr sz="1867" kern="0">
              <a:solidFill>
                <a:srgbClr val="000000"/>
              </a:solidFill>
              <a:latin typeface="Open Sans"/>
              <a:ea typeface="Open Sans"/>
              <a:cs typeface="Open Sans"/>
              <a:sym typeface="Open Sans"/>
            </a:endParaRPr>
          </a:p>
          <a:p>
            <a:pPr defTabSz="1219170">
              <a:buClr>
                <a:srgbClr val="000000"/>
              </a:buClr>
            </a:pPr>
            <a:r>
              <a:rPr lang="en-JM" sz="1867" kern="0">
                <a:solidFill>
                  <a:srgbClr val="000000"/>
                </a:solidFill>
                <a:latin typeface="Open Sans"/>
                <a:ea typeface="Open Sans"/>
                <a:cs typeface="Open Sans"/>
                <a:sym typeface="Open Sans"/>
              </a:rPr>
              <a:t>Nonprofit 1 active</a:t>
            </a:r>
            <a:endParaRPr sz="1867" kern="0">
              <a:solidFill>
                <a:srgbClr val="000000"/>
              </a:solidFill>
              <a:latin typeface="Open Sans"/>
              <a:ea typeface="Open Sans"/>
              <a:cs typeface="Open Sans"/>
              <a:sym typeface="Open Sans"/>
            </a:endParaRPr>
          </a:p>
          <a:p>
            <a:pPr defTabSz="1219170">
              <a:buClr>
                <a:srgbClr val="000000"/>
              </a:buClr>
            </a:pPr>
            <a:endParaRPr sz="1867" kern="0">
              <a:solidFill>
                <a:srgbClr val="000000"/>
              </a:solidFill>
              <a:latin typeface="Open Sans"/>
              <a:ea typeface="Open Sans"/>
              <a:cs typeface="Open Sans"/>
              <a:sym typeface="Open Sans"/>
            </a:endParaRPr>
          </a:p>
          <a:p>
            <a:pPr defTabSz="1219170">
              <a:buClr>
                <a:srgbClr val="000000"/>
              </a:buClr>
            </a:pPr>
            <a:endParaRPr sz="1867" kern="0">
              <a:solidFill>
                <a:srgbClr val="000000"/>
              </a:solidFill>
              <a:latin typeface="Open Sans"/>
              <a:ea typeface="Open Sans"/>
              <a:cs typeface="Open Sans"/>
              <a:sym typeface="Open Sans"/>
            </a:endParaRPr>
          </a:p>
          <a:p>
            <a:pPr defTabSz="1219170">
              <a:buClr>
                <a:srgbClr val="000000"/>
              </a:buClr>
            </a:pPr>
            <a:r>
              <a:rPr lang="en-JM" sz="1867" kern="0">
                <a:solidFill>
                  <a:srgbClr val="000000"/>
                </a:solidFill>
                <a:latin typeface="Open Sans"/>
                <a:ea typeface="Open Sans"/>
                <a:cs typeface="Open Sans"/>
                <a:sym typeface="Open Sans"/>
              </a:rPr>
              <a:t>No partnerships</a:t>
            </a:r>
            <a:endParaRPr sz="1867" kern="0">
              <a:solidFill>
                <a:srgbClr val="000000"/>
              </a:solidFill>
              <a:latin typeface="Open Sans"/>
              <a:ea typeface="Open Sans"/>
              <a:cs typeface="Open Sans"/>
              <a:sym typeface="Open Sans"/>
            </a:endParaRPr>
          </a:p>
          <a:p>
            <a:pPr marL="609585" indent="-423323" defTabSz="1219170">
              <a:buClr>
                <a:srgbClr val="000000"/>
              </a:buClr>
              <a:buSzPts val="1400"/>
              <a:buFont typeface="Open Sans"/>
              <a:buChar char="●"/>
            </a:pPr>
            <a:r>
              <a:rPr lang="en-JM" sz="1867" kern="0">
                <a:solidFill>
                  <a:srgbClr val="000000"/>
                </a:solidFill>
                <a:latin typeface="Open Sans"/>
                <a:ea typeface="Open Sans"/>
                <a:cs typeface="Open Sans"/>
                <a:sym typeface="Open Sans"/>
              </a:rPr>
              <a:t>Defense</a:t>
            </a:r>
            <a:endParaRPr sz="1867" kern="0">
              <a:solidFill>
                <a:srgbClr val="000000"/>
              </a:solidFill>
              <a:latin typeface="Open Sans"/>
              <a:ea typeface="Open Sans"/>
              <a:cs typeface="Open Sans"/>
              <a:sym typeface="Open Sans"/>
            </a:endParaRPr>
          </a:p>
          <a:p>
            <a:pPr marL="609585" indent="-423323" defTabSz="1219170">
              <a:buClr>
                <a:srgbClr val="000000"/>
              </a:buClr>
              <a:buSzPts val="1400"/>
              <a:buFont typeface="Open Sans"/>
              <a:buChar char="●"/>
            </a:pPr>
            <a:r>
              <a:rPr lang="en-JM" sz="1867" kern="0">
                <a:solidFill>
                  <a:srgbClr val="000000"/>
                </a:solidFill>
                <a:latin typeface="Open Sans"/>
                <a:ea typeface="Open Sans"/>
                <a:cs typeface="Open Sans"/>
                <a:sym typeface="Open Sans"/>
              </a:rPr>
              <a:t>Bioscience</a:t>
            </a:r>
            <a:endParaRPr sz="1867" kern="0">
              <a:solidFill>
                <a:srgbClr val="000000"/>
              </a:solidFill>
              <a:latin typeface="Open Sans"/>
              <a:ea typeface="Open Sans"/>
              <a:cs typeface="Open Sans"/>
              <a:sym typeface="Open Sans"/>
            </a:endParaRPr>
          </a:p>
          <a:p>
            <a:pPr marL="609585" indent="-423323" defTabSz="1219170">
              <a:buClr>
                <a:srgbClr val="000000"/>
              </a:buClr>
              <a:buSzPts val="1400"/>
              <a:buFont typeface="Open Sans"/>
              <a:buChar char="●"/>
            </a:pPr>
            <a:r>
              <a:rPr lang="en-JM" sz="1867" kern="0">
                <a:solidFill>
                  <a:srgbClr val="000000"/>
                </a:solidFill>
                <a:latin typeface="Open Sans"/>
                <a:ea typeface="Open Sans"/>
                <a:cs typeface="Open Sans"/>
                <a:sym typeface="Open Sans"/>
              </a:rPr>
              <a:t>Financial services</a:t>
            </a:r>
            <a:endParaRPr sz="2267" b="1" kern="0">
              <a:solidFill>
                <a:srgbClr val="000000"/>
              </a:solidFill>
              <a:latin typeface="Open Sans"/>
              <a:ea typeface="Open Sans"/>
              <a:cs typeface="Open Sans"/>
              <a:sym typeface="Open Sans"/>
            </a:endParaRPr>
          </a:p>
        </p:txBody>
      </p:sp>
      <p:sp>
        <p:nvSpPr>
          <p:cNvPr id="554" name="Google Shape;554;p60"/>
          <p:cNvSpPr txBox="1"/>
          <p:nvPr/>
        </p:nvSpPr>
        <p:spPr>
          <a:xfrm>
            <a:off x="8814200" y="6375433"/>
            <a:ext cx="3004400" cy="430847"/>
          </a:xfrm>
          <a:prstGeom prst="rect">
            <a:avLst/>
          </a:prstGeom>
          <a:noFill/>
          <a:ln>
            <a:noFill/>
          </a:ln>
        </p:spPr>
        <p:txBody>
          <a:bodyPr spcFirstLastPara="1" wrap="square" lIns="121900" tIns="121900" rIns="121900" bIns="121900" anchor="t" anchorCtr="0">
            <a:spAutoFit/>
          </a:bodyPr>
          <a:lstStyle/>
          <a:p>
            <a:pPr algn="r" defTabSz="1219170">
              <a:buClr>
                <a:srgbClr val="000000"/>
              </a:buClr>
            </a:pPr>
            <a:r>
              <a:rPr lang="en-JM" sz="1200" kern="0">
                <a:solidFill>
                  <a:srgbClr val="000000"/>
                </a:solidFill>
                <a:latin typeface="Arial"/>
                <a:cs typeface="Arial"/>
                <a:sym typeface="Arial"/>
              </a:rPr>
              <a:t>Last updated Oct.2023</a:t>
            </a:r>
            <a:endParaRPr sz="1200" kern="0">
              <a:solidFill>
                <a:srgbClr val="000000"/>
              </a:solidFill>
              <a:latin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1"/>
          <p:cNvSpPr txBox="1">
            <a:spLocks noGrp="1"/>
          </p:cNvSpPr>
          <p:nvPr>
            <p:ph type="title"/>
          </p:nvPr>
        </p:nvSpPr>
        <p:spPr>
          <a:xfrm>
            <a:off x="613500" y="340900"/>
            <a:ext cx="10160000" cy="658400"/>
          </a:xfrm>
          <a:prstGeom prst="rect">
            <a:avLst/>
          </a:prstGeom>
        </p:spPr>
        <p:txBody>
          <a:bodyPr spcFirstLastPara="1" wrap="square" lIns="121900" tIns="121900" rIns="121900" bIns="121900" anchor="ctr" anchorCtr="0">
            <a:noAutofit/>
          </a:bodyPr>
          <a:lstStyle/>
          <a:p>
            <a:r>
              <a:rPr lang="en-JM" sz="4133" b="1"/>
              <a:t>Sector Partnership Conveners by Type</a:t>
            </a:r>
            <a:endParaRPr sz="4133" b="1"/>
          </a:p>
        </p:txBody>
      </p:sp>
      <p:pic>
        <p:nvPicPr>
          <p:cNvPr id="561" name="Google Shape;561;p61" title="Chart"/>
          <p:cNvPicPr preferRelativeResize="0"/>
          <p:nvPr/>
        </p:nvPicPr>
        <p:blipFill rotWithShape="1">
          <a:blip r:embed="rId3">
            <a:alphaModFix/>
          </a:blip>
          <a:srcRect t="10960"/>
          <a:stretch/>
        </p:blipFill>
        <p:spPr>
          <a:xfrm>
            <a:off x="613500" y="1371601"/>
            <a:ext cx="10724267" cy="4349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2"/>
          <p:cNvSpPr txBox="1">
            <a:spLocks noGrp="1"/>
          </p:cNvSpPr>
          <p:nvPr>
            <p:ph type="body" idx="1"/>
          </p:nvPr>
        </p:nvSpPr>
        <p:spPr>
          <a:xfrm>
            <a:off x="609600" y="1333667"/>
            <a:ext cx="11076400" cy="4305600"/>
          </a:xfrm>
          <a:prstGeom prst="rect">
            <a:avLst/>
          </a:prstGeom>
        </p:spPr>
        <p:txBody>
          <a:bodyPr spcFirstLastPara="1" wrap="square" lIns="121900" tIns="121900" rIns="121900" bIns="121900" anchor="t" anchorCtr="0">
            <a:noAutofit/>
          </a:bodyPr>
          <a:lstStyle/>
          <a:p>
            <a:r>
              <a:rPr lang="en-JM"/>
              <a:t>State provided resources include money, knowledge, support, supplies</a:t>
            </a:r>
            <a:endParaRPr/>
          </a:p>
          <a:p>
            <a:pPr lvl="1"/>
            <a:r>
              <a:rPr lang="en-JM"/>
              <a:t>web sites</a:t>
            </a:r>
            <a:endParaRPr/>
          </a:p>
          <a:p>
            <a:pPr lvl="1"/>
            <a:r>
              <a:rPr lang="en-JM"/>
              <a:t>training</a:t>
            </a:r>
            <a:endParaRPr/>
          </a:p>
          <a:p>
            <a:pPr lvl="1"/>
            <a:r>
              <a:rPr lang="en-JM"/>
              <a:t>facilitation tools</a:t>
            </a:r>
            <a:endParaRPr/>
          </a:p>
          <a:p>
            <a:r>
              <a:rPr lang="en-JM"/>
              <a:t>Local implementation critical to Colorado’s model</a:t>
            </a:r>
            <a:endParaRPr/>
          </a:p>
          <a:p>
            <a:pPr marL="0" indent="0">
              <a:buNone/>
            </a:pPr>
            <a:endParaRPr/>
          </a:p>
          <a:p>
            <a:pPr marL="0" indent="0">
              <a:buNone/>
            </a:pPr>
            <a:endParaRPr/>
          </a:p>
        </p:txBody>
      </p:sp>
      <p:sp>
        <p:nvSpPr>
          <p:cNvPr id="568" name="Google Shape;568;p62"/>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defTabSz="1219170"/>
            <a:fld id="{00000000-1234-1234-1234-123412341234}" type="slidenum">
              <a:rPr lang="en-JM" kern="0">
                <a:solidFill>
                  <a:srgbClr val="FFFFFF"/>
                </a:solidFill>
              </a:rPr>
              <a:pPr defTabSz="1219170"/>
              <a:t>36</a:t>
            </a:fld>
            <a:endParaRPr kern="0">
              <a:solidFill>
                <a:srgbClr val="FFFFFF"/>
              </a:solidFill>
            </a:endParaRPr>
          </a:p>
        </p:txBody>
      </p:sp>
      <p:sp>
        <p:nvSpPr>
          <p:cNvPr id="569" name="Google Shape;569;p62"/>
          <p:cNvSpPr txBox="1">
            <a:spLocks noGrp="1"/>
          </p:cNvSpPr>
          <p:nvPr>
            <p:ph type="title"/>
          </p:nvPr>
        </p:nvSpPr>
        <p:spPr>
          <a:xfrm>
            <a:off x="613500" y="340900"/>
            <a:ext cx="10160000" cy="658400"/>
          </a:xfrm>
          <a:prstGeom prst="rect">
            <a:avLst/>
          </a:prstGeom>
        </p:spPr>
        <p:txBody>
          <a:bodyPr spcFirstLastPara="1" wrap="square" lIns="121900" tIns="121900" rIns="121900" bIns="121900" anchor="ctr" anchorCtr="0">
            <a:noAutofit/>
          </a:bodyPr>
          <a:lstStyle/>
          <a:p>
            <a:r>
              <a:rPr lang="en-JM"/>
              <a:t>Key Considerations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63"/>
          <p:cNvSpPr txBox="1">
            <a:spLocks noGrp="1"/>
          </p:cNvSpPr>
          <p:nvPr>
            <p:ph type="title"/>
          </p:nvPr>
        </p:nvSpPr>
        <p:spPr>
          <a:xfrm>
            <a:off x="624667" y="2454000"/>
            <a:ext cx="10976000" cy="1940800"/>
          </a:xfrm>
          <a:prstGeom prst="rect">
            <a:avLst/>
          </a:prstGeom>
        </p:spPr>
        <p:txBody>
          <a:bodyPr spcFirstLastPara="1" wrap="square" lIns="121900" tIns="121900" rIns="121900" bIns="121900" anchor="ctr" anchorCtr="0">
            <a:noAutofit/>
          </a:bodyPr>
          <a:lstStyle/>
          <a:p>
            <a:r>
              <a:rPr lang="en-JM"/>
              <a:t>Discussion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4"/>
          <p:cNvSpPr txBox="1">
            <a:spLocks noGrp="1"/>
          </p:cNvSpPr>
          <p:nvPr>
            <p:ph type="title"/>
          </p:nvPr>
        </p:nvSpPr>
        <p:spPr>
          <a:xfrm>
            <a:off x="624667" y="2454000"/>
            <a:ext cx="10976000" cy="1940800"/>
          </a:xfrm>
          <a:prstGeom prst="rect">
            <a:avLst/>
          </a:prstGeom>
        </p:spPr>
        <p:txBody>
          <a:bodyPr spcFirstLastPara="1" wrap="square" lIns="121900" tIns="121900" rIns="121900" bIns="121900" anchor="ctr" anchorCtr="0">
            <a:noAutofit/>
          </a:bodyPr>
          <a:lstStyle/>
          <a:p>
            <a:r>
              <a:rPr lang="en-JM" dirty="0"/>
              <a:t>Thank you!</a:t>
            </a:r>
            <a:endParaRPr dirty="0"/>
          </a:p>
          <a:p>
            <a:r>
              <a:rPr lang="en-JM" sz="3733" u="sng" dirty="0">
                <a:solidFill>
                  <a:schemeClr val="bg1">
                    <a:lumMod val="75000"/>
                  </a:schemeClr>
                </a:solidFill>
                <a:hlinkClick r:id="rId3">
                  <a:extLst>
                    <a:ext uri="{A12FA001-AC4F-418D-AE19-62706E023703}">
                      <ahyp:hlinkClr xmlns:ahyp="http://schemas.microsoft.com/office/drawing/2018/hyperlinkcolor" val="tx"/>
                    </a:ext>
                  </a:extLst>
                </a:hlinkClick>
              </a:rPr>
              <a:t>lee.wheeler-berliner@state.co.us</a:t>
            </a:r>
            <a:endParaRPr sz="3733" dirty="0">
              <a:solidFill>
                <a:schemeClr val="bg1">
                  <a:lumMod val="75000"/>
                </a:schemeClr>
              </a:solidFill>
            </a:endParaRPr>
          </a:p>
          <a:p>
            <a:r>
              <a:rPr lang="en-JM" sz="3733" dirty="0"/>
              <a:t>www.coworkforcecouncil.org</a:t>
            </a:r>
            <a:endParaRPr sz="3733"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13" name="Google Shape;213;p21"/>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a:ln>
                  <a:noFill/>
                </a:ln>
                <a:solidFill>
                  <a:srgbClr val="757C83"/>
                </a:solidFill>
                <a:effectLst/>
                <a:uLnTx/>
                <a:uFillTx/>
                <a:latin typeface="IBM Plex Sans"/>
                <a:sym typeface="IBM Plex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39</a:t>
            </a:fld>
            <a:endParaRPr kumimoji="0" sz="1600" b="0" i="0" u="none" strike="noStrike" kern="0" cap="none" spc="0" normalizeH="0" baseline="0" noProof="0">
              <a:ln>
                <a:noFill/>
              </a:ln>
              <a:solidFill>
                <a:srgbClr val="757C83"/>
              </a:solidFill>
              <a:effectLst/>
              <a:uLnTx/>
              <a:uFillTx/>
              <a:latin typeface="IBM Plex Sans"/>
              <a:sym typeface="IBM Plex Sans"/>
            </a:endParaRPr>
          </a:p>
        </p:txBody>
      </p:sp>
      <p:sp>
        <p:nvSpPr>
          <p:cNvPr id="18" name="Google Shape;157;p15">
            <a:extLst>
              <a:ext uri="{FF2B5EF4-FFF2-40B4-BE49-F238E27FC236}">
                <a16:creationId xmlns:a16="http://schemas.microsoft.com/office/drawing/2014/main" id="{6BD01E84-BFCA-4DE5-8970-9C9133FDFD1D}"/>
              </a:ext>
            </a:extLst>
          </p:cNvPr>
          <p:cNvSpPr txBox="1">
            <a:spLocks/>
          </p:cNvSpPr>
          <p:nvPr/>
        </p:nvSpPr>
        <p:spPr>
          <a:xfrm>
            <a:off x="914401" y="2737979"/>
            <a:ext cx="10495632" cy="2222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buClr>
                <a:srgbClr val="000000"/>
              </a:buClr>
              <a:buSzTx/>
              <a:buFont typeface="Arial"/>
              <a:buNone/>
              <a:tabLst/>
              <a:defRPr/>
            </a:pPr>
            <a:r>
              <a:rPr kumimoji="0" lang="en-US" sz="8800" b="0" i="0" u="none" strike="noStrike" kern="0" cap="none" spc="0" normalizeH="0" baseline="0" noProof="0" dirty="0">
                <a:ln>
                  <a:noFill/>
                </a:ln>
                <a:solidFill>
                  <a:schemeClr val="accent5"/>
                </a:solidFill>
                <a:effectLst/>
                <a:uLnTx/>
                <a:uFillTx/>
                <a:latin typeface="Barlow semibold" panose="00000700000000000000" pitchFamily="2" charset="0"/>
                <a:ea typeface="Dotum" panose="020B0600000101010101" pitchFamily="34" charset="-127"/>
                <a:cs typeface="Arial"/>
                <a:sym typeface="Arial"/>
              </a:rPr>
              <a:t>Break</a:t>
            </a:r>
            <a:endParaRPr kumimoji="0" lang="en-US" sz="3200" b="0" i="0" u="none" strike="noStrike" kern="0" cap="none" spc="0" normalizeH="0" baseline="0" noProof="0" dirty="0">
              <a:ln>
                <a:noFill/>
              </a:ln>
              <a:solidFill>
                <a:schemeClr val="accent5"/>
              </a:solidFill>
              <a:effectLst/>
              <a:uLnTx/>
              <a:uFillTx/>
              <a:latin typeface="Barlow semibold" panose="00000700000000000000" pitchFamily="2" charset="0"/>
              <a:ea typeface="Dotum" panose="020B0600000101010101" pitchFamily="34" charset="-127"/>
              <a:cs typeface="Arial"/>
              <a:sym typeface="Arial"/>
            </a:endParaRPr>
          </a:p>
          <a:p>
            <a:pPr marL="0" marR="0" lvl="0" indent="0" defTabSz="1219170" rtl="0" eaLnBrk="1" fontAlgn="auto" latinLnBrk="0" hangingPunct="1">
              <a:lnSpc>
                <a:spcPct val="100000"/>
              </a:lnSpc>
              <a:spcBef>
                <a:spcPts val="0"/>
              </a:spcBef>
              <a:buClr>
                <a:srgbClr val="000000"/>
              </a:buClr>
              <a:buSzTx/>
              <a:buFont typeface="Arial"/>
              <a:buNone/>
              <a:tabLst/>
              <a:defRPr/>
            </a:pPr>
            <a:r>
              <a:rPr lang="en-US" sz="4800" kern="0" dirty="0">
                <a:solidFill>
                  <a:schemeClr val="accent5"/>
                </a:solidFill>
                <a:latin typeface="Barlow semibold" panose="00000700000000000000" pitchFamily="2" charset="0"/>
                <a:ea typeface="Dotum" panose="020B0600000101010101" pitchFamily="34" charset="-127"/>
              </a:rPr>
              <a:t>					   	</a:t>
            </a:r>
          </a:p>
        </p:txBody>
      </p:sp>
      <p:pic>
        <p:nvPicPr>
          <p:cNvPr id="2" name="Picture 1" descr="A picture containing text&#10;&#10;Description automatically generated">
            <a:extLst>
              <a:ext uri="{FF2B5EF4-FFF2-40B4-BE49-F238E27FC236}">
                <a16:creationId xmlns:a16="http://schemas.microsoft.com/office/drawing/2014/main" id="{FEEC83FF-D437-42E9-952C-6AB970B06C23}"/>
              </a:ext>
            </a:extLst>
          </p:cNvPr>
          <p:cNvPicPr>
            <a:picLocks noChangeAspect="1"/>
          </p:cNvPicPr>
          <p:nvPr/>
        </p:nvPicPr>
        <p:blipFill>
          <a:blip r:embed="rId3"/>
          <a:stretch>
            <a:fillRect/>
          </a:stretch>
        </p:blipFill>
        <p:spPr>
          <a:xfrm>
            <a:off x="6980549" y="767567"/>
            <a:ext cx="4226284" cy="1395191"/>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FD090564-8CFF-C2A2-4899-03D4179C6ECE}"/>
              </a:ext>
            </a:extLst>
          </p:cNvPr>
          <p:cNvPicPr>
            <a:picLocks noChangeAspect="1"/>
          </p:cNvPicPr>
          <p:nvPr/>
        </p:nvPicPr>
        <p:blipFill rotWithShape="1">
          <a:blip r:embed="rId4">
            <a:extLst>
              <a:ext uri="{28A0092B-C50C-407E-A947-70E740481C1C}">
                <a14:useLocalDpi xmlns:a14="http://schemas.microsoft.com/office/drawing/2010/main" val="0"/>
              </a:ext>
            </a:extLst>
          </a:blip>
          <a:srcRect l="3257" t="11222" r="6362" b="16509"/>
          <a:stretch/>
        </p:blipFill>
        <p:spPr>
          <a:xfrm>
            <a:off x="1461331" y="1023254"/>
            <a:ext cx="4787069" cy="1139504"/>
          </a:xfrm>
          <a:prstGeom prst="rect">
            <a:avLst/>
          </a:prstGeom>
        </p:spPr>
      </p:pic>
    </p:spTree>
    <p:extLst>
      <p:ext uri="{BB962C8B-B14F-4D97-AF65-F5344CB8AC3E}">
        <p14:creationId xmlns:p14="http://schemas.microsoft.com/office/powerpoint/2010/main" val="7004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6621-DE6B-9D83-2144-64524746A8F7}"/>
              </a:ext>
            </a:extLst>
          </p:cNvPr>
          <p:cNvSpPr>
            <a:spLocks noGrp="1"/>
          </p:cNvSpPr>
          <p:nvPr>
            <p:ph type="ctrTitle"/>
          </p:nvPr>
        </p:nvSpPr>
        <p:spPr/>
        <p:txBody>
          <a:bodyPr/>
          <a:lstStyle/>
          <a:p>
            <a:r>
              <a:rPr lang="en-US" dirty="0"/>
              <a:t>GWDB Business Meeting</a:t>
            </a:r>
          </a:p>
        </p:txBody>
      </p:sp>
      <p:sp>
        <p:nvSpPr>
          <p:cNvPr id="3" name="Text Placeholder 2">
            <a:extLst>
              <a:ext uri="{FF2B5EF4-FFF2-40B4-BE49-F238E27FC236}">
                <a16:creationId xmlns:a16="http://schemas.microsoft.com/office/drawing/2014/main" id="{62D4EE33-7E07-4611-801B-FFF343354410}"/>
              </a:ext>
            </a:extLst>
          </p:cNvPr>
          <p:cNvSpPr>
            <a:spLocks noGrp="1"/>
          </p:cNvSpPr>
          <p:nvPr>
            <p:ph type="body" sz="quarter" idx="17"/>
          </p:nvPr>
        </p:nvSpPr>
        <p:spPr/>
        <p:txBody>
          <a:bodyPr/>
          <a:lstStyle/>
          <a:p>
            <a:r>
              <a:rPr lang="en-US" dirty="0">
                <a:solidFill>
                  <a:schemeClr val="tx1"/>
                </a:solidFill>
              </a:rPr>
              <a:t>Laura Beeth| Governor’s Workforce Development Board Chair</a:t>
            </a:r>
          </a:p>
        </p:txBody>
      </p:sp>
      <p:sp>
        <p:nvSpPr>
          <p:cNvPr id="5" name="Footer Placeholder 4">
            <a:extLst>
              <a:ext uri="{FF2B5EF4-FFF2-40B4-BE49-F238E27FC236}">
                <a16:creationId xmlns:a16="http://schemas.microsoft.com/office/drawing/2014/main" id="{67393AB8-C892-C3AB-10BB-55BE2D8D16C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mn.gov/deed/gwdb</a:t>
            </a:r>
          </a:p>
        </p:txBody>
      </p:sp>
    </p:spTree>
    <p:extLst>
      <p:ext uri="{BB962C8B-B14F-4D97-AF65-F5344CB8AC3E}">
        <p14:creationId xmlns:p14="http://schemas.microsoft.com/office/powerpoint/2010/main" val="1746367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BAE75F-1E0D-0AB1-CDDE-8E0841440093}"/>
              </a:ext>
            </a:extLst>
          </p:cNvPr>
          <p:cNvSpPr>
            <a:spLocks noGrp="1"/>
          </p:cNvSpPr>
          <p:nvPr>
            <p:ph type="ctrTitle"/>
          </p:nvPr>
        </p:nvSpPr>
        <p:spPr/>
        <p:txBody>
          <a:bodyPr/>
          <a:lstStyle/>
          <a:p>
            <a:r>
              <a:rPr lang="en-US" dirty="0">
                <a:solidFill>
                  <a:schemeClr val="accent1"/>
                </a:solidFill>
              </a:rPr>
              <a:t>WIOA Updates: Titles I &amp; III</a:t>
            </a:r>
          </a:p>
        </p:txBody>
      </p:sp>
      <p:sp>
        <p:nvSpPr>
          <p:cNvPr id="4" name="Text Placeholder 3">
            <a:extLst>
              <a:ext uri="{FF2B5EF4-FFF2-40B4-BE49-F238E27FC236}">
                <a16:creationId xmlns:a16="http://schemas.microsoft.com/office/drawing/2014/main" id="{FEE04C4B-A086-D784-2D00-FF453A46D7E2}"/>
              </a:ext>
            </a:extLst>
          </p:cNvPr>
          <p:cNvSpPr>
            <a:spLocks noGrp="1"/>
          </p:cNvSpPr>
          <p:nvPr>
            <p:ph type="body" sz="quarter" idx="17"/>
          </p:nvPr>
        </p:nvSpPr>
        <p:spPr/>
        <p:txBody>
          <a:bodyPr/>
          <a:lstStyle/>
          <a:p>
            <a:r>
              <a:rPr lang="en-US" dirty="0">
                <a:solidFill>
                  <a:schemeClr val="accent1"/>
                </a:solidFill>
              </a:rPr>
              <a:t>DEED Staff</a:t>
            </a:r>
          </a:p>
        </p:txBody>
      </p:sp>
      <p:sp>
        <p:nvSpPr>
          <p:cNvPr id="2" name="Slide Number Placeholder 1">
            <a:extLst>
              <a:ext uri="{FF2B5EF4-FFF2-40B4-BE49-F238E27FC236}">
                <a16:creationId xmlns:a16="http://schemas.microsoft.com/office/drawing/2014/main" id="{5DB3AAEB-2739-D140-13AF-E8B1DF57F6D5}"/>
              </a:ext>
            </a:extLst>
          </p:cNvPr>
          <p:cNvSpPr>
            <a:spLocks noGrp="1"/>
          </p:cNvSpPr>
          <p:nvPr>
            <p:ph type="sldNum" idx="4294967295"/>
          </p:nvPr>
        </p:nvSpPr>
        <p:spPr>
          <a:xfrm>
            <a:off x="11612563" y="0"/>
            <a:ext cx="579437" cy="525463"/>
          </a:xfrm>
          <a:prstGeom prst="rect">
            <a:avLst/>
          </a:prstGeom>
        </p:spPr>
        <p:txBody>
          <a:bodyPr/>
          <a:lstStyle/>
          <a:p>
            <a:fld id="{00000000-1234-1234-1234-123412341234}" type="slidenum">
              <a:rPr lang="en" smtClean="0"/>
              <a:pPr/>
              <a:t>40</a:t>
            </a:fld>
            <a:endParaRPr lang="en"/>
          </a:p>
        </p:txBody>
      </p:sp>
    </p:spTree>
    <p:extLst>
      <p:ext uri="{BB962C8B-B14F-4D97-AF65-F5344CB8AC3E}">
        <p14:creationId xmlns:p14="http://schemas.microsoft.com/office/powerpoint/2010/main" val="3315211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3530389"/>
            <a:ext cx="11658600" cy="1295182"/>
          </a:xfrm>
        </p:spPr>
        <p:txBody>
          <a:bodyPr>
            <a:noAutofit/>
          </a:bodyPr>
          <a:lstStyle/>
          <a:p>
            <a:r>
              <a:rPr lang="en-US" dirty="0"/>
              <a:t>Minnesota Combined State Plan - Title I</a:t>
            </a:r>
            <a:br>
              <a:rPr lang="en-US" dirty="0"/>
            </a:br>
            <a:r>
              <a:rPr lang="en-US" dirty="0"/>
              <a:t>WIOA Adult &amp; Dislocated Worker Programs</a:t>
            </a:r>
          </a:p>
        </p:txBody>
      </p:sp>
      <p:sp>
        <p:nvSpPr>
          <p:cNvPr id="6" name="Text Placeholder 5"/>
          <p:cNvSpPr>
            <a:spLocks noGrp="1"/>
          </p:cNvSpPr>
          <p:nvPr>
            <p:ph type="body" sz="quarter" idx="18"/>
          </p:nvPr>
        </p:nvSpPr>
        <p:spPr/>
        <p:txBody>
          <a:bodyPr vert="horz" lIns="91440" tIns="45720" rIns="91440" bIns="45720" rtlCol="0" anchor="t">
            <a:normAutofit fontScale="92500" lnSpcReduction="10000"/>
          </a:bodyPr>
          <a:lstStyle/>
          <a:p>
            <a:r>
              <a:rPr lang="en-US" sz="3200" dirty="0"/>
              <a:t>Rita Apaloo | Grants Specialist Coordinator</a:t>
            </a:r>
            <a:endParaRPr lang="en-US" sz="3200" dirty="0">
              <a:cs typeface="Calibri"/>
            </a:endParaRPr>
          </a:p>
          <a:p>
            <a:r>
              <a:rPr lang="en-US" dirty="0"/>
              <a:t>Dislocated Worker &amp; Federal Adult Programs</a:t>
            </a:r>
            <a:endParaRPr lang="en-US" dirty="0">
              <a:cs typeface="Calibri"/>
            </a:endParaRPr>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1686907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76DA-A683-18C0-508D-3B72A706D58F}"/>
              </a:ext>
            </a:extLst>
          </p:cNvPr>
          <p:cNvSpPr>
            <a:spLocks noGrp="1"/>
          </p:cNvSpPr>
          <p:nvPr>
            <p:ph type="title"/>
          </p:nvPr>
        </p:nvSpPr>
        <p:spPr/>
        <p:txBody>
          <a:bodyPr/>
          <a:lstStyle/>
          <a:p>
            <a:r>
              <a:rPr lang="en-US"/>
              <a:t>Targeted Populations: WIOA Dislocated Worker (DW)</a:t>
            </a:r>
          </a:p>
        </p:txBody>
      </p:sp>
      <p:sp>
        <p:nvSpPr>
          <p:cNvPr id="3" name="Content Placeholder 2">
            <a:extLst>
              <a:ext uri="{FF2B5EF4-FFF2-40B4-BE49-F238E27FC236}">
                <a16:creationId xmlns:a16="http://schemas.microsoft.com/office/drawing/2014/main" id="{8B337FE5-18A4-1E27-EDCF-D57C5D4E8586}"/>
              </a:ext>
            </a:extLst>
          </p:cNvPr>
          <p:cNvSpPr>
            <a:spLocks noGrp="1"/>
          </p:cNvSpPr>
          <p:nvPr>
            <p:ph idx="1"/>
          </p:nvPr>
        </p:nvSpPr>
        <p:spPr/>
        <p:txBody>
          <a:bodyPr/>
          <a:lstStyle/>
          <a:p>
            <a:pPr marL="342900" lvl="0" indent="-342900" defTabSz="914400" fontAlgn="base">
              <a:lnSpc>
                <a:spcPct val="114000"/>
              </a:lnSpc>
              <a:spcBef>
                <a:spcPct val="20000"/>
              </a:spcBef>
              <a:spcAft>
                <a:spcPct val="0"/>
              </a:spcAft>
              <a:buClrTx/>
              <a:buFont typeface="Arial" pitchFamily="34" charset="0"/>
              <a:buChar char="•"/>
            </a:pPr>
            <a:r>
              <a:rPr lang="en-US" altLang="en-US" sz="2800"/>
              <a:t>Citizenship or work authorized, and Selective Service Compliance</a:t>
            </a:r>
          </a:p>
          <a:p>
            <a:pPr marL="342900" lvl="0" indent="-342900" defTabSz="914400" fontAlgn="base">
              <a:lnSpc>
                <a:spcPct val="114000"/>
              </a:lnSpc>
              <a:spcBef>
                <a:spcPct val="20000"/>
              </a:spcBef>
              <a:spcAft>
                <a:spcPct val="0"/>
              </a:spcAft>
              <a:buClrTx/>
              <a:buFont typeface="Arial" pitchFamily="34" charset="0"/>
              <a:buChar char="•"/>
            </a:pPr>
            <a:r>
              <a:rPr lang="en-US" altLang="en-US" sz="2800"/>
              <a:t>One or more of the following six (6) categories (</a:t>
            </a:r>
            <a:r>
              <a:rPr lang="en-US" altLang="en-US" sz="2800" i="1"/>
              <a:t>WIOA sec. 3(15</a:t>
            </a:r>
            <a:r>
              <a:rPr lang="en-US" altLang="en-US" sz="2800"/>
              <a:t>)):</a:t>
            </a:r>
          </a:p>
          <a:p>
            <a:pPr marL="914400" lvl="1" indent="-457200" defTabSz="914400" fontAlgn="base">
              <a:lnSpc>
                <a:spcPct val="114000"/>
              </a:lnSpc>
              <a:spcBef>
                <a:spcPts val="0"/>
              </a:spcBef>
              <a:spcAft>
                <a:spcPct val="0"/>
              </a:spcAft>
              <a:buClrTx/>
              <a:buFont typeface="+mj-lt"/>
              <a:buAutoNum type="arabicPeriod"/>
            </a:pPr>
            <a:r>
              <a:rPr lang="en-US" altLang="en-US" sz="2800"/>
              <a:t>Individual or Small Layoff </a:t>
            </a:r>
          </a:p>
          <a:p>
            <a:pPr marL="914400" lvl="1" indent="-457200" defTabSz="914400" fontAlgn="base">
              <a:lnSpc>
                <a:spcPct val="114000"/>
              </a:lnSpc>
              <a:spcBef>
                <a:spcPts val="0"/>
              </a:spcBef>
              <a:spcAft>
                <a:spcPct val="0"/>
              </a:spcAft>
              <a:buClrTx/>
              <a:buFont typeface="+mj-lt"/>
              <a:buAutoNum type="arabicPeriod"/>
            </a:pPr>
            <a:r>
              <a:rPr lang="en-US" altLang="en-US" sz="2800"/>
              <a:t>Mass Layoff or Permanent Closure </a:t>
            </a:r>
          </a:p>
          <a:p>
            <a:pPr marL="914400" lvl="1" indent="-457200" defTabSz="914400" fontAlgn="base">
              <a:lnSpc>
                <a:spcPct val="114000"/>
              </a:lnSpc>
              <a:spcBef>
                <a:spcPts val="0"/>
              </a:spcBef>
              <a:spcAft>
                <a:spcPct val="0"/>
              </a:spcAft>
              <a:buClrTx/>
              <a:buFont typeface="+mj-lt"/>
              <a:buAutoNum type="arabicPeriod"/>
            </a:pPr>
            <a:r>
              <a:rPr lang="en-US" altLang="en-US" sz="2800"/>
              <a:t>Self-Employed</a:t>
            </a:r>
          </a:p>
          <a:p>
            <a:pPr marL="914400" lvl="1" indent="-457200" defTabSz="914400" fontAlgn="base">
              <a:lnSpc>
                <a:spcPct val="114000"/>
              </a:lnSpc>
              <a:spcBef>
                <a:spcPts val="0"/>
              </a:spcBef>
              <a:spcAft>
                <a:spcPct val="0"/>
              </a:spcAft>
              <a:buClrTx/>
              <a:buFont typeface="+mj-lt"/>
              <a:buAutoNum type="arabicPeriod"/>
            </a:pPr>
            <a:r>
              <a:rPr lang="en-US" altLang="en-US" sz="2800"/>
              <a:t>Displaced Homemaker </a:t>
            </a:r>
          </a:p>
          <a:p>
            <a:pPr marL="914400" lvl="1" indent="-457200" defTabSz="914400" fontAlgn="base">
              <a:lnSpc>
                <a:spcPct val="114000"/>
              </a:lnSpc>
              <a:spcBef>
                <a:spcPts val="0"/>
              </a:spcBef>
              <a:spcAft>
                <a:spcPct val="0"/>
              </a:spcAft>
              <a:buClrTx/>
              <a:buFont typeface="+mj-lt"/>
              <a:buAutoNum type="arabicPeriod"/>
            </a:pPr>
            <a:r>
              <a:rPr lang="en-US" altLang="en-US" sz="2800"/>
              <a:t>Military Spouse</a:t>
            </a:r>
          </a:p>
          <a:p>
            <a:pPr marL="914400" lvl="1" indent="-457200" defTabSz="914400" fontAlgn="base">
              <a:lnSpc>
                <a:spcPct val="114000"/>
              </a:lnSpc>
              <a:spcBef>
                <a:spcPts val="0"/>
              </a:spcBef>
              <a:spcAft>
                <a:spcPct val="0"/>
              </a:spcAft>
              <a:buClrTx/>
              <a:buFont typeface="+mj-lt"/>
              <a:buAutoNum type="arabicPeriod"/>
            </a:pPr>
            <a:r>
              <a:rPr lang="en-US" altLang="en-US" sz="2800"/>
              <a:t>Member of U.S Armed Forces 	</a:t>
            </a:r>
            <a:endParaRPr lang="en-US"/>
          </a:p>
        </p:txBody>
      </p:sp>
      <p:sp>
        <p:nvSpPr>
          <p:cNvPr id="4" name="Footer Placeholder 3">
            <a:extLst>
              <a:ext uri="{FF2B5EF4-FFF2-40B4-BE49-F238E27FC236}">
                <a16:creationId xmlns:a16="http://schemas.microsoft.com/office/drawing/2014/main" id="{DDE8F83B-6B5C-8CBA-43CC-BB4543C04D0B}"/>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1028721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9061-A8F6-0F8F-CCDF-6C979562A129}"/>
              </a:ext>
            </a:extLst>
          </p:cNvPr>
          <p:cNvSpPr>
            <a:spLocks noGrp="1"/>
          </p:cNvSpPr>
          <p:nvPr>
            <p:ph type="title"/>
          </p:nvPr>
        </p:nvSpPr>
        <p:spPr/>
        <p:txBody>
          <a:bodyPr/>
          <a:lstStyle/>
          <a:p>
            <a:r>
              <a:rPr lang="en-US"/>
              <a:t>Targeted Populations: WIOA Adult</a:t>
            </a:r>
          </a:p>
        </p:txBody>
      </p:sp>
      <p:sp>
        <p:nvSpPr>
          <p:cNvPr id="3" name="Content Placeholder 2">
            <a:extLst>
              <a:ext uri="{FF2B5EF4-FFF2-40B4-BE49-F238E27FC236}">
                <a16:creationId xmlns:a16="http://schemas.microsoft.com/office/drawing/2014/main" id="{538D1888-0BC0-E1B0-0D97-C221D016FC13}"/>
              </a:ext>
            </a:extLst>
          </p:cNvPr>
          <p:cNvSpPr>
            <a:spLocks noGrp="1"/>
          </p:cNvSpPr>
          <p:nvPr>
            <p:ph idx="1"/>
          </p:nvPr>
        </p:nvSpPr>
        <p:spPr/>
        <p:txBody>
          <a:bodyPr>
            <a:normAutofit/>
          </a:bodyPr>
          <a:lstStyle/>
          <a:p>
            <a:pPr marL="342900" lvl="0" indent="-342900" defTabSz="914400" fontAlgn="base">
              <a:lnSpc>
                <a:spcPct val="114000"/>
              </a:lnSpc>
              <a:spcBef>
                <a:spcPct val="20000"/>
              </a:spcBef>
              <a:spcAft>
                <a:spcPct val="0"/>
              </a:spcAft>
              <a:buClrTx/>
              <a:buFont typeface="Arial" pitchFamily="34" charset="0"/>
              <a:buChar char="•"/>
            </a:pPr>
            <a:r>
              <a:rPr lang="en-US" altLang="en-US" sz="2800"/>
              <a:t>Citizenship or work authorized</a:t>
            </a:r>
          </a:p>
          <a:p>
            <a:pPr marL="342900" lvl="0" indent="-342900" defTabSz="914400" fontAlgn="base">
              <a:lnSpc>
                <a:spcPct val="114000"/>
              </a:lnSpc>
              <a:spcBef>
                <a:spcPct val="20000"/>
              </a:spcBef>
              <a:spcAft>
                <a:spcPct val="0"/>
              </a:spcAft>
              <a:buClrTx/>
              <a:buFont typeface="Arial" pitchFamily="34" charset="0"/>
              <a:buChar char="•"/>
            </a:pPr>
            <a:r>
              <a:rPr lang="en-US" altLang="en-US" sz="2800"/>
              <a:t>Selective Service Compliance</a:t>
            </a:r>
          </a:p>
          <a:p>
            <a:pPr marL="342900" lvl="0" indent="-342900" defTabSz="914400" fontAlgn="base">
              <a:lnSpc>
                <a:spcPct val="114000"/>
              </a:lnSpc>
              <a:spcBef>
                <a:spcPct val="20000"/>
              </a:spcBef>
              <a:spcAft>
                <a:spcPct val="0"/>
              </a:spcAft>
              <a:buClrTx/>
              <a:buFont typeface="Arial" pitchFamily="34" charset="0"/>
              <a:buChar char="•"/>
            </a:pPr>
            <a:r>
              <a:rPr lang="en-US" altLang="en-US" sz="2800"/>
              <a:t>18+ years of age </a:t>
            </a:r>
          </a:p>
          <a:p>
            <a:pPr marL="342900" lvl="0" indent="-342900" defTabSz="914400" fontAlgn="base">
              <a:lnSpc>
                <a:spcPct val="114000"/>
              </a:lnSpc>
              <a:spcBef>
                <a:spcPct val="20000"/>
              </a:spcBef>
              <a:spcAft>
                <a:spcPct val="0"/>
              </a:spcAft>
              <a:buClrTx/>
              <a:buFont typeface="Arial" pitchFamily="34" charset="0"/>
              <a:buChar char="•"/>
            </a:pPr>
            <a:r>
              <a:rPr lang="en-US" altLang="en-US" sz="2800"/>
              <a:t>Priority of service observed </a:t>
            </a:r>
          </a:p>
          <a:p>
            <a:pPr lvl="1" fontAlgn="base">
              <a:lnSpc>
                <a:spcPct val="114000"/>
              </a:lnSpc>
              <a:spcBef>
                <a:spcPct val="20000"/>
              </a:spcBef>
              <a:spcAft>
                <a:spcPct val="0"/>
              </a:spcAft>
              <a:buClrTx/>
              <a:buFont typeface="Courier New" panose="02070309020205020404" pitchFamily="49" charset="0"/>
              <a:buChar char="o"/>
            </a:pPr>
            <a:r>
              <a:rPr lang="en-US" altLang="en-US" sz="2400"/>
              <a:t>Veterans and spouses </a:t>
            </a:r>
          </a:p>
          <a:p>
            <a:pPr lvl="1" fontAlgn="base">
              <a:lnSpc>
                <a:spcPct val="114000"/>
              </a:lnSpc>
              <a:spcBef>
                <a:spcPct val="20000"/>
              </a:spcBef>
              <a:spcAft>
                <a:spcPct val="0"/>
              </a:spcAft>
              <a:buClrTx/>
              <a:buFont typeface="Courier New" panose="02070309020205020404" pitchFamily="49" charset="0"/>
              <a:buChar char="o"/>
            </a:pPr>
            <a:r>
              <a:rPr lang="en-US" altLang="en-US" sz="2400"/>
              <a:t>Low income </a:t>
            </a:r>
          </a:p>
          <a:p>
            <a:pPr lvl="1" fontAlgn="base">
              <a:lnSpc>
                <a:spcPct val="114000"/>
              </a:lnSpc>
              <a:spcBef>
                <a:spcPct val="20000"/>
              </a:spcBef>
              <a:spcAft>
                <a:spcPct val="0"/>
              </a:spcAft>
              <a:buClrTx/>
              <a:buFont typeface="Courier New" panose="02070309020205020404" pitchFamily="49" charset="0"/>
              <a:buChar char="o"/>
            </a:pPr>
            <a:r>
              <a:rPr lang="en-US" altLang="en-US" sz="2400"/>
              <a:t>On public assistance</a:t>
            </a:r>
          </a:p>
          <a:p>
            <a:pPr lvl="1" fontAlgn="base">
              <a:lnSpc>
                <a:spcPct val="114000"/>
              </a:lnSpc>
              <a:spcBef>
                <a:spcPct val="20000"/>
              </a:spcBef>
              <a:spcAft>
                <a:spcPct val="0"/>
              </a:spcAft>
              <a:buClrTx/>
              <a:buFont typeface="Courier New" panose="02070309020205020404" pitchFamily="49" charset="0"/>
              <a:buChar char="o"/>
            </a:pPr>
            <a:r>
              <a:rPr lang="en-US" altLang="en-US" sz="2400"/>
              <a:t>Basic skills deficient</a:t>
            </a:r>
          </a:p>
          <a:p>
            <a:pPr marL="800100" lvl="1" indent="-342900" fontAlgn="base">
              <a:lnSpc>
                <a:spcPct val="114000"/>
              </a:lnSpc>
              <a:spcBef>
                <a:spcPct val="20000"/>
              </a:spcBef>
              <a:spcAft>
                <a:spcPct val="0"/>
              </a:spcAft>
              <a:buClrTx/>
            </a:pPr>
            <a:endParaRPr lang="en-US" altLang="en-US" sz="2400"/>
          </a:p>
          <a:p>
            <a:endParaRPr lang="en-US"/>
          </a:p>
        </p:txBody>
      </p:sp>
      <p:sp>
        <p:nvSpPr>
          <p:cNvPr id="4" name="Footer Placeholder 3">
            <a:extLst>
              <a:ext uri="{FF2B5EF4-FFF2-40B4-BE49-F238E27FC236}">
                <a16:creationId xmlns:a16="http://schemas.microsoft.com/office/drawing/2014/main" id="{FED6A02D-DDB0-756F-93FC-387116B570DE}"/>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3895911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7442-3761-B2F1-DCC2-77F10BD70F20}"/>
              </a:ext>
            </a:extLst>
          </p:cNvPr>
          <p:cNvSpPr>
            <a:spLocks noGrp="1"/>
          </p:cNvSpPr>
          <p:nvPr>
            <p:ph type="title"/>
          </p:nvPr>
        </p:nvSpPr>
        <p:spPr/>
        <p:txBody>
          <a:bodyPr/>
          <a:lstStyle/>
          <a:p>
            <a:r>
              <a:rPr lang="en-US"/>
              <a:t>WIOA Adult Funding and Performance</a:t>
            </a:r>
          </a:p>
        </p:txBody>
      </p:sp>
      <p:graphicFrame>
        <p:nvGraphicFramePr>
          <p:cNvPr id="9" name="Table 8">
            <a:extLst>
              <a:ext uri="{FF2B5EF4-FFF2-40B4-BE49-F238E27FC236}">
                <a16:creationId xmlns:a16="http://schemas.microsoft.com/office/drawing/2014/main" id="{C1676C48-8F45-B509-FFD8-B6B6F538BF0D}"/>
              </a:ext>
            </a:extLst>
          </p:cNvPr>
          <p:cNvGraphicFramePr>
            <a:graphicFrameLocks noGrp="1"/>
          </p:cNvGraphicFramePr>
          <p:nvPr/>
        </p:nvGraphicFramePr>
        <p:xfrm>
          <a:off x="182055" y="1479431"/>
          <a:ext cx="7864774" cy="3091936"/>
        </p:xfrm>
        <a:graphic>
          <a:graphicData uri="http://schemas.openxmlformats.org/drawingml/2006/table">
            <a:tbl>
              <a:tblPr firstRow="1" firstCol="1" bandRow="1">
                <a:tableStyleId>{5C22544A-7EE6-4342-B048-85BDC9FD1C3A}</a:tableStyleId>
              </a:tblPr>
              <a:tblGrid>
                <a:gridCol w="2948506">
                  <a:extLst>
                    <a:ext uri="{9D8B030D-6E8A-4147-A177-3AD203B41FA5}">
                      <a16:colId xmlns:a16="http://schemas.microsoft.com/office/drawing/2014/main" val="3307479536"/>
                    </a:ext>
                  </a:extLst>
                </a:gridCol>
                <a:gridCol w="952498">
                  <a:extLst>
                    <a:ext uri="{9D8B030D-6E8A-4147-A177-3AD203B41FA5}">
                      <a16:colId xmlns:a16="http://schemas.microsoft.com/office/drawing/2014/main" val="197034477"/>
                    </a:ext>
                  </a:extLst>
                </a:gridCol>
                <a:gridCol w="1016049">
                  <a:extLst>
                    <a:ext uri="{9D8B030D-6E8A-4147-A177-3AD203B41FA5}">
                      <a16:colId xmlns:a16="http://schemas.microsoft.com/office/drawing/2014/main" val="3052623913"/>
                    </a:ext>
                  </a:extLst>
                </a:gridCol>
                <a:gridCol w="1016049">
                  <a:extLst>
                    <a:ext uri="{9D8B030D-6E8A-4147-A177-3AD203B41FA5}">
                      <a16:colId xmlns:a16="http://schemas.microsoft.com/office/drawing/2014/main" val="1616638805"/>
                    </a:ext>
                  </a:extLst>
                </a:gridCol>
                <a:gridCol w="965836">
                  <a:extLst>
                    <a:ext uri="{9D8B030D-6E8A-4147-A177-3AD203B41FA5}">
                      <a16:colId xmlns:a16="http://schemas.microsoft.com/office/drawing/2014/main" val="430251854"/>
                    </a:ext>
                  </a:extLst>
                </a:gridCol>
                <a:gridCol w="965836">
                  <a:extLst>
                    <a:ext uri="{9D8B030D-6E8A-4147-A177-3AD203B41FA5}">
                      <a16:colId xmlns:a16="http://schemas.microsoft.com/office/drawing/2014/main" val="4159553959"/>
                    </a:ext>
                  </a:extLst>
                </a:gridCol>
              </a:tblGrid>
              <a:tr h="523389">
                <a:tc>
                  <a:txBody>
                    <a:bodyPr/>
                    <a:lstStyle/>
                    <a:p>
                      <a:pPr marL="0" marR="0" algn="ctr">
                        <a:lnSpc>
                          <a:spcPct val="110000"/>
                        </a:lnSpc>
                        <a:spcBef>
                          <a:spcPts val="0"/>
                        </a:spcBef>
                        <a:spcAft>
                          <a:spcPts val="0"/>
                        </a:spcAft>
                      </a:pPr>
                      <a:r>
                        <a:rPr lang="en-US" sz="1800">
                          <a:effectLst/>
                        </a:rPr>
                        <a:t> WIOA Based Performance Indicators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SFY 2018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SFY </a:t>
                      </a:r>
                    </a:p>
                    <a:p>
                      <a:pPr marL="0" marR="0" algn="ctr">
                        <a:lnSpc>
                          <a:spcPct val="110000"/>
                        </a:lnSpc>
                        <a:spcBef>
                          <a:spcPts val="0"/>
                        </a:spcBef>
                        <a:spcAft>
                          <a:spcPts val="0"/>
                        </a:spcAft>
                      </a:pPr>
                      <a:r>
                        <a:rPr lang="en-US" sz="1800">
                          <a:effectLst/>
                        </a:rPr>
                        <a:t>2019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SFY </a:t>
                      </a:r>
                    </a:p>
                    <a:p>
                      <a:pPr marL="0" marR="0" algn="ctr">
                        <a:lnSpc>
                          <a:spcPct val="110000"/>
                        </a:lnSpc>
                        <a:spcBef>
                          <a:spcPts val="0"/>
                        </a:spcBef>
                        <a:spcAft>
                          <a:spcPts val="0"/>
                        </a:spcAft>
                      </a:pPr>
                      <a:r>
                        <a:rPr lang="en-US" sz="1800">
                          <a:effectLst/>
                        </a:rPr>
                        <a:t>2020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SFY 2021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SFY 2022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3508284"/>
                  </a:ext>
                </a:extLst>
              </a:tr>
              <a:tr h="312542">
                <a:tc>
                  <a:txBody>
                    <a:bodyPr/>
                    <a:lstStyle/>
                    <a:p>
                      <a:pPr marL="0" marR="0">
                        <a:lnSpc>
                          <a:spcPct val="110000"/>
                        </a:lnSpc>
                        <a:spcBef>
                          <a:spcPts val="0"/>
                        </a:spcBef>
                        <a:spcAft>
                          <a:spcPts val="0"/>
                        </a:spcAft>
                      </a:pPr>
                      <a:r>
                        <a:rPr lang="en-US" sz="1800">
                          <a:effectLst/>
                        </a:rPr>
                        <a:t>Number served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1,629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1,547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1,692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1,511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1,660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6644902"/>
                  </a:ext>
                </a:extLst>
              </a:tr>
              <a:tr h="350047">
                <a:tc>
                  <a:txBody>
                    <a:bodyPr/>
                    <a:lstStyle/>
                    <a:p>
                      <a:pPr marL="0" marR="0">
                        <a:lnSpc>
                          <a:spcPct val="110000"/>
                        </a:lnSpc>
                        <a:spcBef>
                          <a:spcPts val="0"/>
                        </a:spcBef>
                        <a:spcAft>
                          <a:spcPts val="0"/>
                        </a:spcAft>
                      </a:pPr>
                      <a:r>
                        <a:rPr lang="en-US" sz="1800">
                          <a:effectLst/>
                        </a:rPr>
                        <a:t>2</a:t>
                      </a:r>
                      <a:r>
                        <a:rPr lang="en-US" sz="1800" baseline="30000">
                          <a:effectLst/>
                        </a:rPr>
                        <a:t>nd</a:t>
                      </a:r>
                      <a:r>
                        <a:rPr lang="en-US" sz="1800">
                          <a:effectLst/>
                        </a:rPr>
                        <a:t> Quarter employment rate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82.9%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82.9%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82.5%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74.0%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69.7%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01677719"/>
                  </a:ext>
                </a:extLst>
              </a:tr>
              <a:tr h="350047">
                <a:tc>
                  <a:txBody>
                    <a:bodyPr/>
                    <a:lstStyle/>
                    <a:p>
                      <a:pPr marL="0" marR="0">
                        <a:lnSpc>
                          <a:spcPct val="110000"/>
                        </a:lnSpc>
                        <a:spcBef>
                          <a:spcPts val="0"/>
                        </a:spcBef>
                        <a:spcAft>
                          <a:spcPts val="0"/>
                        </a:spcAft>
                      </a:pPr>
                      <a:r>
                        <a:rPr lang="en-US" sz="1800">
                          <a:effectLst/>
                        </a:rPr>
                        <a:t>4</a:t>
                      </a:r>
                      <a:r>
                        <a:rPr lang="en-US" sz="1800" baseline="30000">
                          <a:effectLst/>
                        </a:rPr>
                        <a:t>th</a:t>
                      </a:r>
                      <a:r>
                        <a:rPr lang="en-US" sz="1800">
                          <a:effectLst/>
                        </a:rPr>
                        <a:t> Quarter Employment rate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82.9%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82.4%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79.0%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71.9%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67.8%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22744025"/>
                  </a:ext>
                </a:extLst>
              </a:tr>
              <a:tr h="350047">
                <a:tc>
                  <a:txBody>
                    <a:bodyPr/>
                    <a:lstStyle/>
                    <a:p>
                      <a:pPr marL="0" marR="0">
                        <a:lnSpc>
                          <a:spcPct val="110000"/>
                        </a:lnSpc>
                        <a:spcBef>
                          <a:spcPts val="0"/>
                        </a:spcBef>
                        <a:spcAft>
                          <a:spcPts val="0"/>
                        </a:spcAft>
                      </a:pPr>
                      <a:r>
                        <a:rPr lang="en-US" sz="1800">
                          <a:effectLst/>
                        </a:rPr>
                        <a:t>Median Earnings (2</a:t>
                      </a:r>
                      <a:r>
                        <a:rPr lang="en-US" sz="1800" baseline="30000">
                          <a:effectLst/>
                        </a:rPr>
                        <a:t>nd</a:t>
                      </a:r>
                      <a:r>
                        <a:rPr lang="en-US" sz="1800">
                          <a:effectLst/>
                        </a:rPr>
                        <a:t> Quarter)</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$7,883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$7,680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$7,819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$8,232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$8,758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2066361"/>
                  </a:ext>
                </a:extLst>
              </a:tr>
              <a:tr h="312542">
                <a:tc>
                  <a:txBody>
                    <a:bodyPr/>
                    <a:lstStyle/>
                    <a:p>
                      <a:pPr marL="0" marR="0">
                        <a:lnSpc>
                          <a:spcPct val="110000"/>
                        </a:lnSpc>
                        <a:spcBef>
                          <a:spcPts val="0"/>
                        </a:spcBef>
                        <a:spcAft>
                          <a:spcPts val="0"/>
                        </a:spcAft>
                      </a:pPr>
                      <a:r>
                        <a:rPr lang="en-US" sz="1800">
                          <a:effectLst/>
                        </a:rPr>
                        <a:t>Credential rate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77.7%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79.8%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75.7%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77.1%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72.2%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5686748"/>
                  </a:ext>
                </a:extLst>
              </a:tr>
              <a:tr h="589976">
                <a:tc>
                  <a:txBody>
                    <a:bodyPr/>
                    <a:lstStyle/>
                    <a:p>
                      <a:pPr marL="0" marR="0">
                        <a:lnSpc>
                          <a:spcPct val="110000"/>
                        </a:lnSpc>
                        <a:spcBef>
                          <a:spcPts val="0"/>
                        </a:spcBef>
                        <a:spcAft>
                          <a:spcPts val="0"/>
                        </a:spcAft>
                      </a:pPr>
                      <a:r>
                        <a:rPr lang="en-US" sz="1800">
                          <a:effectLst/>
                        </a:rPr>
                        <a:t>Measurable Skill Gains (baseline measure)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41.3%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59.6%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56.2%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69.2%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800">
                          <a:effectLst/>
                        </a:rPr>
                        <a:t>68.0%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1166884"/>
                  </a:ext>
                </a:extLst>
              </a:tr>
            </a:tbl>
          </a:graphicData>
        </a:graphic>
      </p:graphicFrame>
      <p:graphicFrame>
        <p:nvGraphicFramePr>
          <p:cNvPr id="10" name="Table 9">
            <a:extLst>
              <a:ext uri="{FF2B5EF4-FFF2-40B4-BE49-F238E27FC236}">
                <a16:creationId xmlns:a16="http://schemas.microsoft.com/office/drawing/2014/main" id="{16010B70-63AB-6A3F-BFC7-CDB1F5D3B5EF}"/>
              </a:ext>
            </a:extLst>
          </p:cNvPr>
          <p:cNvGraphicFramePr>
            <a:graphicFrameLocks noGrp="1"/>
          </p:cNvGraphicFramePr>
          <p:nvPr/>
        </p:nvGraphicFramePr>
        <p:xfrm>
          <a:off x="182055" y="5021821"/>
          <a:ext cx="7878595" cy="1699653"/>
        </p:xfrm>
        <a:graphic>
          <a:graphicData uri="http://schemas.openxmlformats.org/drawingml/2006/table">
            <a:tbl>
              <a:tblPr firstRow="1" firstCol="1" bandRow="1">
                <a:tableStyleId>{7DF18680-E054-41AD-8BC1-D1AEF772440D}</a:tableStyleId>
              </a:tblPr>
              <a:tblGrid>
                <a:gridCol w="2622955">
                  <a:extLst>
                    <a:ext uri="{9D8B030D-6E8A-4147-A177-3AD203B41FA5}">
                      <a16:colId xmlns:a16="http://schemas.microsoft.com/office/drawing/2014/main" val="3472840793"/>
                    </a:ext>
                  </a:extLst>
                </a:gridCol>
                <a:gridCol w="1051128">
                  <a:extLst>
                    <a:ext uri="{9D8B030D-6E8A-4147-A177-3AD203B41FA5}">
                      <a16:colId xmlns:a16="http://schemas.microsoft.com/office/drawing/2014/main" val="2068289589"/>
                    </a:ext>
                  </a:extLst>
                </a:gridCol>
                <a:gridCol w="1051128">
                  <a:extLst>
                    <a:ext uri="{9D8B030D-6E8A-4147-A177-3AD203B41FA5}">
                      <a16:colId xmlns:a16="http://schemas.microsoft.com/office/drawing/2014/main" val="804893426"/>
                    </a:ext>
                  </a:extLst>
                </a:gridCol>
                <a:gridCol w="1051128">
                  <a:extLst>
                    <a:ext uri="{9D8B030D-6E8A-4147-A177-3AD203B41FA5}">
                      <a16:colId xmlns:a16="http://schemas.microsoft.com/office/drawing/2014/main" val="1621830541"/>
                    </a:ext>
                  </a:extLst>
                </a:gridCol>
                <a:gridCol w="1051128">
                  <a:extLst>
                    <a:ext uri="{9D8B030D-6E8A-4147-A177-3AD203B41FA5}">
                      <a16:colId xmlns:a16="http://schemas.microsoft.com/office/drawing/2014/main" val="719162883"/>
                    </a:ext>
                  </a:extLst>
                </a:gridCol>
                <a:gridCol w="1051128">
                  <a:extLst>
                    <a:ext uri="{9D8B030D-6E8A-4147-A177-3AD203B41FA5}">
                      <a16:colId xmlns:a16="http://schemas.microsoft.com/office/drawing/2014/main" val="659577691"/>
                    </a:ext>
                  </a:extLst>
                </a:gridCol>
              </a:tblGrid>
              <a:tr h="200911">
                <a:tc>
                  <a:txBody>
                    <a:bodyPr/>
                    <a:lstStyle/>
                    <a:p>
                      <a:pPr marL="0" marR="0">
                        <a:lnSpc>
                          <a:spcPct val="110000"/>
                        </a:lnSpc>
                        <a:spcBef>
                          <a:spcPts val="0"/>
                        </a:spcBef>
                        <a:spcAft>
                          <a:spcPts val="0"/>
                        </a:spcAft>
                      </a:pPr>
                      <a:r>
                        <a:rPr lang="en-US" sz="16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SFY 2018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SFY 2019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SFY 2020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SFY 2021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SFY</a:t>
                      </a:r>
                    </a:p>
                    <a:p>
                      <a:pPr marL="0" marR="0" algn="ctr">
                        <a:lnSpc>
                          <a:spcPct val="110000"/>
                        </a:lnSpc>
                        <a:spcBef>
                          <a:spcPts val="0"/>
                        </a:spcBef>
                        <a:spcAft>
                          <a:spcPts val="0"/>
                        </a:spcAft>
                      </a:pPr>
                      <a:r>
                        <a:rPr lang="en-US" sz="1600">
                          <a:effectLst/>
                        </a:rPr>
                        <a:t>2022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727669"/>
                  </a:ext>
                </a:extLst>
              </a:tr>
              <a:tr h="200911">
                <a:tc>
                  <a:txBody>
                    <a:bodyPr/>
                    <a:lstStyle/>
                    <a:p>
                      <a:pPr marL="0" marR="0">
                        <a:lnSpc>
                          <a:spcPct val="110000"/>
                        </a:lnSpc>
                        <a:spcBef>
                          <a:spcPts val="0"/>
                        </a:spcBef>
                        <a:spcAft>
                          <a:spcPts val="0"/>
                        </a:spcAft>
                      </a:pPr>
                      <a:r>
                        <a:rPr lang="en-US" sz="1600">
                          <a:effectLst/>
                        </a:rPr>
                        <a:t>Communities of Color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34.1%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39.1%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41.6%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41.6%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49.6%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9171545"/>
                  </a:ext>
                </a:extLst>
              </a:tr>
              <a:tr h="412381">
                <a:tc>
                  <a:txBody>
                    <a:bodyPr/>
                    <a:lstStyle/>
                    <a:p>
                      <a:pPr marL="0" marR="0">
                        <a:lnSpc>
                          <a:spcPct val="110000"/>
                        </a:lnSpc>
                        <a:spcBef>
                          <a:spcPts val="0"/>
                        </a:spcBef>
                        <a:spcAft>
                          <a:spcPts val="0"/>
                        </a:spcAft>
                      </a:pPr>
                      <a:r>
                        <a:rPr lang="en-US" sz="1600">
                          <a:effectLst/>
                        </a:rPr>
                        <a:t>Individuals with Disabilities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13.9%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13.3%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14.4%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14.0%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13.6%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2613703"/>
                  </a:ext>
                </a:extLst>
              </a:tr>
              <a:tr h="200911">
                <a:tc>
                  <a:txBody>
                    <a:bodyPr/>
                    <a:lstStyle/>
                    <a:p>
                      <a:pPr marL="0" marR="0">
                        <a:lnSpc>
                          <a:spcPct val="110000"/>
                        </a:lnSpc>
                        <a:spcBef>
                          <a:spcPts val="0"/>
                        </a:spcBef>
                        <a:spcAft>
                          <a:spcPts val="0"/>
                        </a:spcAft>
                      </a:pPr>
                      <a:r>
                        <a:rPr lang="en-US" sz="1600">
                          <a:effectLst/>
                        </a:rPr>
                        <a:t>Veterans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2.8%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3.4%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2.5%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2.2%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6160844"/>
                  </a:ext>
                </a:extLst>
              </a:tr>
              <a:tr h="200911">
                <a:tc>
                  <a:txBody>
                    <a:bodyPr/>
                    <a:lstStyle/>
                    <a:p>
                      <a:pPr marL="0" marR="0">
                        <a:lnSpc>
                          <a:spcPct val="110000"/>
                        </a:lnSpc>
                        <a:spcBef>
                          <a:spcPts val="0"/>
                        </a:spcBef>
                        <a:spcAft>
                          <a:spcPts val="0"/>
                        </a:spcAft>
                      </a:pPr>
                      <a:r>
                        <a:rPr lang="en-US" sz="1600">
                          <a:effectLst/>
                        </a:rPr>
                        <a:t>Women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64.7%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61.0%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59.9%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59.9%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60.8%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3618815"/>
                  </a:ext>
                </a:extLst>
              </a:tr>
            </a:tbl>
          </a:graphicData>
        </a:graphic>
      </p:graphicFrame>
      <p:sp>
        <p:nvSpPr>
          <p:cNvPr id="12" name="TextBox 11">
            <a:extLst>
              <a:ext uri="{FF2B5EF4-FFF2-40B4-BE49-F238E27FC236}">
                <a16:creationId xmlns:a16="http://schemas.microsoft.com/office/drawing/2014/main" id="{CA11FDBA-68D7-016A-E492-E9819D5AB4F0}"/>
              </a:ext>
            </a:extLst>
          </p:cNvPr>
          <p:cNvSpPr txBox="1"/>
          <p:nvPr/>
        </p:nvSpPr>
        <p:spPr>
          <a:xfrm>
            <a:off x="279753" y="4652489"/>
            <a:ext cx="60979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030A0"/>
                </a:solidFill>
                <a:effectLst/>
                <a:uLnTx/>
                <a:uFillTx/>
                <a:latin typeface="Cambria" panose="02040503050406030204" pitchFamily="18" charset="0"/>
                <a:ea typeface="Times New Roman" panose="02020603050405020304" pitchFamily="18" charset="0"/>
                <a:cs typeface="Times New Roman" panose="02020603050405020304" pitchFamily="18" charset="0"/>
              </a:rPr>
              <a:t>Achieving Equity</a:t>
            </a:r>
            <a:endParaRPr kumimoji="0" lang="en-US" sz="1800" b="1" i="0" u="none" strike="noStrike" kern="1200" cap="none" spc="0" normalizeH="0" baseline="0" noProof="0">
              <a:ln>
                <a:noFill/>
              </a:ln>
              <a:solidFill>
                <a:srgbClr val="7030A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3F2E8444-E8B0-E98A-4FAC-CFA738AAABB9}"/>
              </a:ext>
            </a:extLst>
          </p:cNvPr>
          <p:cNvSpPr txBox="1"/>
          <p:nvPr/>
        </p:nvSpPr>
        <p:spPr>
          <a:xfrm>
            <a:off x="8779142" y="1605625"/>
            <a:ext cx="34128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1800" b="1" i="0" u="none" strike="noStrike" kern="1200" cap="none" spc="0" normalizeH="0" baseline="0" noProof="0">
                <a:ln>
                  <a:noFill/>
                </a:ln>
                <a:solidFill>
                  <a:srgbClr val="7030A0"/>
                </a:solidFill>
                <a:effectLst/>
                <a:uLnTx/>
                <a:uFillTx/>
                <a:latin typeface="Cambria" panose="02040503050406030204" pitchFamily="18" charset="0"/>
                <a:ea typeface="Times New Roman" panose="02020603050405020304" pitchFamily="18" charset="0"/>
                <a:cs typeface="Times New Roman" panose="02020603050405020304" pitchFamily="18" charset="0"/>
              </a:rPr>
              <a:t>Funding Level by Fiscal year</a:t>
            </a:r>
            <a:endParaRPr kumimoji="0" lang="en-US" sz="2000" b="1" i="0" u="none" strike="noStrike" kern="1200" cap="none" spc="0" normalizeH="0" baseline="0" noProof="0">
              <a:ln>
                <a:noFill/>
              </a:ln>
              <a:solidFill>
                <a:srgbClr val="7030A0"/>
              </a:solidFill>
              <a:effectLst/>
              <a:uLnTx/>
              <a:uFillTx/>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2AED63F7-4869-015E-D533-DE2C34390040}"/>
              </a:ext>
            </a:extLst>
          </p:cNvPr>
          <p:cNvGraphicFramePr>
            <a:graphicFrameLocks noGrp="1"/>
          </p:cNvGraphicFramePr>
          <p:nvPr/>
        </p:nvGraphicFramePr>
        <p:xfrm>
          <a:off x="8793353" y="1974957"/>
          <a:ext cx="3118894" cy="3523320"/>
        </p:xfrm>
        <a:graphic>
          <a:graphicData uri="http://schemas.openxmlformats.org/drawingml/2006/table">
            <a:tbl>
              <a:tblPr>
                <a:tableStyleId>{8A107856-5554-42FB-B03E-39F5DBC370BA}</a:tableStyleId>
              </a:tblPr>
              <a:tblGrid>
                <a:gridCol w="1559447">
                  <a:extLst>
                    <a:ext uri="{9D8B030D-6E8A-4147-A177-3AD203B41FA5}">
                      <a16:colId xmlns:a16="http://schemas.microsoft.com/office/drawing/2014/main" val="1357732257"/>
                    </a:ext>
                  </a:extLst>
                </a:gridCol>
                <a:gridCol w="1559447">
                  <a:extLst>
                    <a:ext uri="{9D8B030D-6E8A-4147-A177-3AD203B41FA5}">
                      <a16:colId xmlns:a16="http://schemas.microsoft.com/office/drawing/2014/main" val="270100183"/>
                    </a:ext>
                  </a:extLst>
                </a:gridCol>
              </a:tblGrid>
              <a:tr h="587220">
                <a:tc>
                  <a:txBody>
                    <a:bodyPr/>
                    <a:lstStyle/>
                    <a:p>
                      <a:pPr algn="l" fontAlgn="b"/>
                      <a:r>
                        <a:rPr lang="en-US" sz="2000" b="1" u="none" strike="noStrike">
                          <a:solidFill>
                            <a:srgbClr val="000000"/>
                          </a:solidFill>
                          <a:effectLst/>
                        </a:rPr>
                        <a:t>Fiscal Year </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solidFill>
                            <a:srgbClr val="000000"/>
                          </a:solidFill>
                          <a:effectLst/>
                        </a:rPr>
                        <a:t>Funding Level </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1143063"/>
                  </a:ext>
                </a:extLst>
              </a:tr>
              <a:tr h="587220">
                <a:tc>
                  <a:txBody>
                    <a:bodyPr/>
                    <a:lstStyle/>
                    <a:p>
                      <a:pPr algn="l" fontAlgn="b"/>
                      <a:r>
                        <a:rPr lang="en-US" sz="2000" b="1" u="none" strike="noStrike">
                          <a:effectLst/>
                        </a:rPr>
                        <a:t>SFY2018</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effectLst/>
                        </a:rPr>
                        <a:t>$7.3M</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1639587"/>
                  </a:ext>
                </a:extLst>
              </a:tr>
              <a:tr h="587220">
                <a:tc>
                  <a:txBody>
                    <a:bodyPr/>
                    <a:lstStyle/>
                    <a:p>
                      <a:pPr algn="l" fontAlgn="b"/>
                      <a:r>
                        <a:rPr lang="en-US" sz="2000" b="1" u="none" strike="noStrike">
                          <a:effectLst/>
                        </a:rPr>
                        <a:t>SFY2019</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effectLst/>
                        </a:rPr>
                        <a:t>$6.2M</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75702821"/>
                  </a:ext>
                </a:extLst>
              </a:tr>
              <a:tr h="587220">
                <a:tc>
                  <a:txBody>
                    <a:bodyPr/>
                    <a:lstStyle/>
                    <a:p>
                      <a:pPr algn="l" fontAlgn="b"/>
                      <a:r>
                        <a:rPr lang="en-US" sz="2000" b="1" u="none" strike="noStrike">
                          <a:effectLst/>
                        </a:rPr>
                        <a:t>SFY2020</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effectLst/>
                        </a:rPr>
                        <a:t>$7.2M</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37458260"/>
                  </a:ext>
                </a:extLst>
              </a:tr>
              <a:tr h="587220">
                <a:tc>
                  <a:txBody>
                    <a:bodyPr/>
                    <a:lstStyle/>
                    <a:p>
                      <a:pPr algn="l" fontAlgn="b"/>
                      <a:r>
                        <a:rPr lang="en-US" sz="2000" b="1" u="none" strike="noStrike">
                          <a:effectLst/>
                        </a:rPr>
                        <a:t>SFY2021</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effectLst/>
                        </a:rPr>
                        <a:t>$6.9M</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5711769"/>
                  </a:ext>
                </a:extLst>
              </a:tr>
              <a:tr h="587220">
                <a:tc>
                  <a:txBody>
                    <a:bodyPr/>
                    <a:lstStyle/>
                    <a:p>
                      <a:pPr algn="l" fontAlgn="b"/>
                      <a:r>
                        <a:rPr lang="en-US" sz="2000" b="1" u="none" strike="noStrike">
                          <a:effectLst/>
                        </a:rPr>
                        <a:t>SFY2022</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effectLst/>
                        </a:rPr>
                        <a:t>$9.1M</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70253199"/>
                  </a:ext>
                </a:extLst>
              </a:tr>
            </a:tbl>
          </a:graphicData>
        </a:graphic>
      </p:graphicFrame>
    </p:spTree>
    <p:extLst>
      <p:ext uri="{BB962C8B-B14F-4D97-AF65-F5344CB8AC3E}">
        <p14:creationId xmlns:p14="http://schemas.microsoft.com/office/powerpoint/2010/main" val="2230461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7442-3761-B2F1-DCC2-77F10BD70F20}"/>
              </a:ext>
            </a:extLst>
          </p:cNvPr>
          <p:cNvSpPr>
            <a:spLocks noGrp="1"/>
          </p:cNvSpPr>
          <p:nvPr>
            <p:ph type="title"/>
          </p:nvPr>
        </p:nvSpPr>
        <p:spPr/>
        <p:txBody>
          <a:bodyPr/>
          <a:lstStyle/>
          <a:p>
            <a:r>
              <a:rPr lang="en-US"/>
              <a:t>WIOA Dislocated Worker Funding &amp; Performance</a:t>
            </a:r>
          </a:p>
        </p:txBody>
      </p:sp>
      <p:sp>
        <p:nvSpPr>
          <p:cNvPr id="12" name="TextBox 11">
            <a:extLst>
              <a:ext uri="{FF2B5EF4-FFF2-40B4-BE49-F238E27FC236}">
                <a16:creationId xmlns:a16="http://schemas.microsoft.com/office/drawing/2014/main" id="{CA11FDBA-68D7-016A-E492-E9819D5AB4F0}"/>
              </a:ext>
            </a:extLst>
          </p:cNvPr>
          <p:cNvSpPr txBox="1"/>
          <p:nvPr/>
        </p:nvSpPr>
        <p:spPr>
          <a:xfrm>
            <a:off x="349659" y="4741117"/>
            <a:ext cx="60979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0C0"/>
                </a:solidFill>
                <a:effectLst/>
                <a:uLnTx/>
                <a:uFillTx/>
                <a:latin typeface="Cambria" panose="02040503050406030204" pitchFamily="18" charset="0"/>
                <a:ea typeface="Times New Roman" panose="02020603050405020304" pitchFamily="18" charset="0"/>
                <a:cs typeface="Times New Roman" panose="02020603050405020304" pitchFamily="18" charset="0"/>
              </a:rPr>
              <a:t>Achieving Equity</a:t>
            </a:r>
            <a:endParaRPr kumimoji="0" lang="en-US" sz="1800" b="1" i="0" u="none" strike="noStrike" kern="1200" cap="none" spc="0" normalizeH="0" baseline="0" noProof="0">
              <a:ln>
                <a:noFill/>
              </a:ln>
              <a:solidFill>
                <a:srgbClr val="0070C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3F2E8444-E8B0-E98A-4FAC-CFA738AAABB9}"/>
              </a:ext>
            </a:extLst>
          </p:cNvPr>
          <p:cNvSpPr txBox="1"/>
          <p:nvPr/>
        </p:nvSpPr>
        <p:spPr>
          <a:xfrm>
            <a:off x="8458510" y="1509617"/>
            <a:ext cx="350785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2000" b="1" i="0" u="none" strike="noStrike" kern="1200" cap="none" spc="0" normalizeH="0" baseline="0" noProof="0">
                <a:ln>
                  <a:noFill/>
                </a:ln>
                <a:solidFill>
                  <a:srgbClr val="003865"/>
                </a:solidFill>
                <a:effectLst/>
                <a:uLnTx/>
                <a:uFillTx/>
                <a:latin typeface="Cambria" panose="02040503050406030204" pitchFamily="18" charset="0"/>
                <a:ea typeface="Times New Roman" panose="02020603050405020304" pitchFamily="18" charset="0"/>
                <a:cs typeface="Times New Roman" panose="02020603050405020304" pitchFamily="18" charset="0"/>
              </a:rPr>
              <a:t>Funding Level by Fiscal Year</a:t>
            </a:r>
            <a:endParaRPr kumimoji="0" lang="en-US" sz="2400" b="1" i="0" u="none" strike="noStrike" kern="1200" cap="none" spc="0" normalizeH="0" baseline="0" noProof="0">
              <a:ln>
                <a:noFill/>
              </a:ln>
              <a:solidFill>
                <a:srgbClr val="003865"/>
              </a:solidFill>
              <a:effectLst/>
              <a:uLnTx/>
              <a:uFillTx/>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2AED63F7-4869-015E-D533-DE2C34390040}"/>
              </a:ext>
            </a:extLst>
          </p:cNvPr>
          <p:cNvGraphicFramePr>
            <a:graphicFrameLocks noGrp="1"/>
          </p:cNvGraphicFramePr>
          <p:nvPr/>
        </p:nvGraphicFramePr>
        <p:xfrm>
          <a:off x="8793354" y="1974957"/>
          <a:ext cx="3048986" cy="3986455"/>
        </p:xfrm>
        <a:graphic>
          <a:graphicData uri="http://schemas.openxmlformats.org/drawingml/2006/table">
            <a:tbl>
              <a:tblPr>
                <a:tableStyleId>{C4B1156A-380E-4F78-BDF5-A606A8083BF9}</a:tableStyleId>
              </a:tblPr>
              <a:tblGrid>
                <a:gridCol w="956288">
                  <a:extLst>
                    <a:ext uri="{9D8B030D-6E8A-4147-A177-3AD203B41FA5}">
                      <a16:colId xmlns:a16="http://schemas.microsoft.com/office/drawing/2014/main" val="1357732257"/>
                    </a:ext>
                  </a:extLst>
                </a:gridCol>
                <a:gridCol w="950025">
                  <a:extLst>
                    <a:ext uri="{9D8B030D-6E8A-4147-A177-3AD203B41FA5}">
                      <a16:colId xmlns:a16="http://schemas.microsoft.com/office/drawing/2014/main" val="270100183"/>
                    </a:ext>
                  </a:extLst>
                </a:gridCol>
                <a:gridCol w="1142673">
                  <a:extLst>
                    <a:ext uri="{9D8B030D-6E8A-4147-A177-3AD203B41FA5}">
                      <a16:colId xmlns:a16="http://schemas.microsoft.com/office/drawing/2014/main" val="2748632753"/>
                    </a:ext>
                  </a:extLst>
                </a:gridCol>
              </a:tblGrid>
              <a:tr h="691280">
                <a:tc>
                  <a:txBody>
                    <a:bodyPr/>
                    <a:lstStyle/>
                    <a:p>
                      <a:pPr algn="l" fontAlgn="b"/>
                      <a:r>
                        <a:rPr lang="en-US" sz="2000" b="1" u="none" strike="noStrike">
                          <a:solidFill>
                            <a:srgbClr val="000000"/>
                          </a:solidFill>
                          <a:effectLst/>
                        </a:rPr>
                        <a:t>Fiscal Year </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solidFill>
                            <a:srgbClr val="000000"/>
                          </a:solidFill>
                          <a:effectLst/>
                        </a:rPr>
                        <a:t>Federal funding </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solidFill>
                            <a:srgbClr val="000000"/>
                          </a:solidFill>
                          <a:effectLst/>
                        </a:rPr>
                        <a:t>State Funding</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1143063"/>
                  </a:ext>
                </a:extLst>
              </a:tr>
              <a:tr h="659035">
                <a:tc>
                  <a:txBody>
                    <a:bodyPr/>
                    <a:lstStyle/>
                    <a:p>
                      <a:pPr algn="l" fontAlgn="b"/>
                      <a:r>
                        <a:rPr lang="en-US" sz="2000" b="1" u="none" strike="noStrike">
                          <a:effectLst/>
                        </a:rPr>
                        <a:t>SFY2018</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effectLst/>
                        </a:rPr>
                        <a:t>$7.7M</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solidFill>
                            <a:srgbClr val="000000"/>
                          </a:solidFill>
                          <a:effectLst/>
                        </a:rPr>
                        <a:t>$29M</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1639587"/>
                  </a:ext>
                </a:extLst>
              </a:tr>
              <a:tr h="659035">
                <a:tc>
                  <a:txBody>
                    <a:bodyPr/>
                    <a:lstStyle/>
                    <a:p>
                      <a:pPr algn="l" fontAlgn="b"/>
                      <a:r>
                        <a:rPr lang="en-US" sz="2000" b="1" u="none" strike="noStrike">
                          <a:effectLst/>
                        </a:rPr>
                        <a:t>SFY2019</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effectLst/>
                        </a:rPr>
                        <a:t>$8.7M</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solidFill>
                            <a:srgbClr val="000000"/>
                          </a:solidFill>
                          <a:effectLst/>
                        </a:rPr>
                        <a:t>$21.3M</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75702821"/>
                  </a:ext>
                </a:extLst>
              </a:tr>
              <a:tr h="659035">
                <a:tc>
                  <a:txBody>
                    <a:bodyPr/>
                    <a:lstStyle/>
                    <a:p>
                      <a:pPr algn="l" fontAlgn="b"/>
                      <a:r>
                        <a:rPr lang="en-US" sz="2000" b="1" u="none" strike="noStrike">
                          <a:effectLst/>
                        </a:rPr>
                        <a:t>SFY2020</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effectLst/>
                        </a:rPr>
                        <a:t>$7.3M</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solidFill>
                            <a:srgbClr val="000000"/>
                          </a:solidFill>
                          <a:effectLst/>
                        </a:rPr>
                        <a:t>$24M</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37458260"/>
                  </a:ext>
                </a:extLst>
              </a:tr>
              <a:tr h="659035">
                <a:tc>
                  <a:txBody>
                    <a:bodyPr/>
                    <a:lstStyle/>
                    <a:p>
                      <a:pPr algn="l" fontAlgn="b"/>
                      <a:r>
                        <a:rPr lang="en-US" sz="2000" b="1" u="none" strike="noStrike">
                          <a:effectLst/>
                        </a:rPr>
                        <a:t>SFY2021</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effectLst/>
                        </a:rPr>
                        <a:t>$8.6M</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solidFill>
                            <a:srgbClr val="000000"/>
                          </a:solidFill>
                          <a:effectLst/>
                        </a:rPr>
                        <a:t>$31.3M</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5711769"/>
                  </a:ext>
                </a:extLst>
              </a:tr>
              <a:tr h="659035">
                <a:tc>
                  <a:txBody>
                    <a:bodyPr/>
                    <a:lstStyle/>
                    <a:p>
                      <a:pPr algn="l" fontAlgn="b"/>
                      <a:r>
                        <a:rPr lang="en-US" sz="2000" b="1" u="none" strike="noStrike">
                          <a:effectLst/>
                        </a:rPr>
                        <a:t>SFY2022</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effectLst/>
                        </a:rPr>
                        <a:t>$10.3M</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solidFill>
                            <a:srgbClr val="000000"/>
                          </a:solidFill>
                          <a:effectLst/>
                        </a:rPr>
                        <a:t>$21.3M</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70253199"/>
                  </a:ext>
                </a:extLst>
              </a:tr>
            </a:tbl>
          </a:graphicData>
        </a:graphic>
      </p:graphicFrame>
      <p:graphicFrame>
        <p:nvGraphicFramePr>
          <p:cNvPr id="3" name="Table 2">
            <a:extLst>
              <a:ext uri="{FF2B5EF4-FFF2-40B4-BE49-F238E27FC236}">
                <a16:creationId xmlns:a16="http://schemas.microsoft.com/office/drawing/2014/main" id="{B7745ADC-6E9D-5A1D-ADE3-2BBF0CB99393}"/>
              </a:ext>
            </a:extLst>
          </p:cNvPr>
          <p:cNvGraphicFramePr>
            <a:graphicFrameLocks noGrp="1"/>
          </p:cNvGraphicFramePr>
          <p:nvPr/>
        </p:nvGraphicFramePr>
        <p:xfrm>
          <a:off x="95000" y="1351201"/>
          <a:ext cx="8060651" cy="3389916"/>
        </p:xfrm>
        <a:graphic>
          <a:graphicData uri="http://schemas.openxmlformats.org/drawingml/2006/table">
            <a:tbl>
              <a:tblPr firstRow="1" firstCol="1" bandRow="1">
                <a:tableStyleId>{93296810-A885-4BE3-A3E7-6D5BEEA58F35}</a:tableStyleId>
              </a:tblPr>
              <a:tblGrid>
                <a:gridCol w="3480176">
                  <a:extLst>
                    <a:ext uri="{9D8B030D-6E8A-4147-A177-3AD203B41FA5}">
                      <a16:colId xmlns:a16="http://schemas.microsoft.com/office/drawing/2014/main" val="2435708240"/>
                    </a:ext>
                  </a:extLst>
                </a:gridCol>
                <a:gridCol w="984477">
                  <a:extLst>
                    <a:ext uri="{9D8B030D-6E8A-4147-A177-3AD203B41FA5}">
                      <a16:colId xmlns:a16="http://schemas.microsoft.com/office/drawing/2014/main" val="857319558"/>
                    </a:ext>
                  </a:extLst>
                </a:gridCol>
                <a:gridCol w="984477">
                  <a:extLst>
                    <a:ext uri="{9D8B030D-6E8A-4147-A177-3AD203B41FA5}">
                      <a16:colId xmlns:a16="http://schemas.microsoft.com/office/drawing/2014/main" val="282469208"/>
                    </a:ext>
                  </a:extLst>
                </a:gridCol>
                <a:gridCol w="945605">
                  <a:extLst>
                    <a:ext uri="{9D8B030D-6E8A-4147-A177-3AD203B41FA5}">
                      <a16:colId xmlns:a16="http://schemas.microsoft.com/office/drawing/2014/main" val="841826012"/>
                    </a:ext>
                  </a:extLst>
                </a:gridCol>
                <a:gridCol w="832958">
                  <a:extLst>
                    <a:ext uri="{9D8B030D-6E8A-4147-A177-3AD203B41FA5}">
                      <a16:colId xmlns:a16="http://schemas.microsoft.com/office/drawing/2014/main" val="3631236513"/>
                    </a:ext>
                  </a:extLst>
                </a:gridCol>
                <a:gridCol w="832958">
                  <a:extLst>
                    <a:ext uri="{9D8B030D-6E8A-4147-A177-3AD203B41FA5}">
                      <a16:colId xmlns:a16="http://schemas.microsoft.com/office/drawing/2014/main" val="2057395048"/>
                    </a:ext>
                  </a:extLst>
                </a:gridCol>
              </a:tblGrid>
              <a:tr h="383954">
                <a:tc>
                  <a:txBody>
                    <a:bodyPr/>
                    <a:lstStyle/>
                    <a:p>
                      <a:pPr marL="0" marR="0" algn="ctr">
                        <a:lnSpc>
                          <a:spcPct val="110000"/>
                        </a:lnSpc>
                        <a:spcBef>
                          <a:spcPts val="0"/>
                        </a:spcBef>
                        <a:spcAft>
                          <a:spcPts val="0"/>
                        </a:spcAft>
                      </a:pPr>
                      <a:r>
                        <a:rPr lang="en-US" sz="1600">
                          <a:effectLst/>
                        </a:rPr>
                        <a:t> WIOA Based Performance Indicators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SFY </a:t>
                      </a:r>
                    </a:p>
                    <a:p>
                      <a:pPr marL="0" marR="0" algn="ctr">
                        <a:lnSpc>
                          <a:spcPct val="110000"/>
                        </a:lnSpc>
                        <a:spcBef>
                          <a:spcPts val="0"/>
                        </a:spcBef>
                        <a:spcAft>
                          <a:spcPts val="0"/>
                        </a:spcAft>
                      </a:pPr>
                      <a:r>
                        <a:rPr lang="en-US" sz="1600">
                          <a:effectLst/>
                        </a:rPr>
                        <a:t>2018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SFY </a:t>
                      </a:r>
                    </a:p>
                    <a:p>
                      <a:pPr marL="0" marR="0" algn="ctr">
                        <a:lnSpc>
                          <a:spcPct val="110000"/>
                        </a:lnSpc>
                        <a:spcBef>
                          <a:spcPts val="0"/>
                        </a:spcBef>
                        <a:spcAft>
                          <a:spcPts val="0"/>
                        </a:spcAft>
                      </a:pPr>
                      <a:r>
                        <a:rPr lang="en-US" sz="1600">
                          <a:effectLst/>
                        </a:rPr>
                        <a:t>2019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SFY </a:t>
                      </a:r>
                    </a:p>
                    <a:p>
                      <a:pPr marL="0" marR="0" algn="ctr">
                        <a:lnSpc>
                          <a:spcPct val="110000"/>
                        </a:lnSpc>
                        <a:spcBef>
                          <a:spcPts val="0"/>
                        </a:spcBef>
                        <a:spcAft>
                          <a:spcPts val="0"/>
                        </a:spcAft>
                      </a:pPr>
                      <a:r>
                        <a:rPr lang="en-US" sz="1600">
                          <a:effectLst/>
                        </a:rPr>
                        <a:t>2020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SFY 2021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SFY 2022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40847320"/>
                  </a:ext>
                </a:extLst>
              </a:tr>
              <a:tr h="442460">
                <a:tc>
                  <a:txBody>
                    <a:bodyPr/>
                    <a:lstStyle/>
                    <a:p>
                      <a:pPr marL="0" marR="0">
                        <a:lnSpc>
                          <a:spcPct val="110000"/>
                        </a:lnSpc>
                        <a:spcBef>
                          <a:spcPts val="0"/>
                        </a:spcBef>
                        <a:spcAft>
                          <a:spcPts val="0"/>
                        </a:spcAft>
                      </a:pPr>
                      <a:r>
                        <a:rPr lang="en-US" sz="1600">
                          <a:effectLst/>
                        </a:rPr>
                        <a:t>Number served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9,701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8,624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7,960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6,791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5,900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8978386"/>
                  </a:ext>
                </a:extLst>
              </a:tr>
              <a:tr h="475371">
                <a:tc>
                  <a:txBody>
                    <a:bodyPr/>
                    <a:lstStyle/>
                    <a:p>
                      <a:pPr marL="0" marR="0">
                        <a:lnSpc>
                          <a:spcPct val="110000"/>
                        </a:lnSpc>
                        <a:spcBef>
                          <a:spcPts val="0"/>
                        </a:spcBef>
                        <a:spcAft>
                          <a:spcPts val="0"/>
                        </a:spcAft>
                      </a:pPr>
                      <a:r>
                        <a:rPr lang="en-US" sz="1600">
                          <a:effectLst/>
                        </a:rPr>
                        <a:t>2</a:t>
                      </a:r>
                      <a:r>
                        <a:rPr lang="en-US" sz="1600" baseline="30000">
                          <a:effectLst/>
                        </a:rPr>
                        <a:t>nd</a:t>
                      </a:r>
                      <a:r>
                        <a:rPr lang="en-US" sz="1600">
                          <a:effectLst/>
                        </a:rPr>
                        <a:t> Quarter employment rate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83.5%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84.6%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85.0%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80.9%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77.4%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9287366"/>
                  </a:ext>
                </a:extLst>
              </a:tr>
              <a:tr h="475371">
                <a:tc>
                  <a:txBody>
                    <a:bodyPr/>
                    <a:lstStyle/>
                    <a:p>
                      <a:pPr marL="0" marR="0">
                        <a:lnSpc>
                          <a:spcPct val="110000"/>
                        </a:lnSpc>
                        <a:spcBef>
                          <a:spcPts val="0"/>
                        </a:spcBef>
                        <a:spcAft>
                          <a:spcPts val="0"/>
                        </a:spcAft>
                      </a:pPr>
                      <a:r>
                        <a:rPr lang="en-US" sz="1600">
                          <a:effectLst/>
                        </a:rPr>
                        <a:t>4</a:t>
                      </a:r>
                      <a:r>
                        <a:rPr lang="en-US" sz="1600" baseline="30000">
                          <a:effectLst/>
                        </a:rPr>
                        <a:t>th</a:t>
                      </a:r>
                      <a:r>
                        <a:rPr lang="en-US" sz="1600">
                          <a:effectLst/>
                        </a:rPr>
                        <a:t> Quarter Employment rate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82.5%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82.8%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84.0%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78.7%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79.9%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4949913"/>
                  </a:ext>
                </a:extLst>
              </a:tr>
              <a:tr h="475371">
                <a:tc>
                  <a:txBody>
                    <a:bodyPr/>
                    <a:lstStyle/>
                    <a:p>
                      <a:pPr marL="0" marR="0">
                        <a:lnSpc>
                          <a:spcPct val="110000"/>
                        </a:lnSpc>
                        <a:spcBef>
                          <a:spcPts val="0"/>
                        </a:spcBef>
                        <a:spcAft>
                          <a:spcPts val="0"/>
                        </a:spcAft>
                      </a:pPr>
                      <a:r>
                        <a:rPr lang="en-US" sz="1600">
                          <a:effectLst/>
                        </a:rPr>
                        <a:t>Median Earnings (2</a:t>
                      </a:r>
                      <a:r>
                        <a:rPr lang="en-US" sz="1600" baseline="30000">
                          <a:effectLst/>
                        </a:rPr>
                        <a:t>nd</a:t>
                      </a:r>
                      <a:r>
                        <a:rPr lang="en-US" sz="1600">
                          <a:effectLst/>
                        </a:rPr>
                        <a:t> Quarter)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$11,496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$12,504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$11,357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$12,172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$13,911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56102721"/>
                  </a:ext>
                </a:extLst>
              </a:tr>
              <a:tr h="475371">
                <a:tc>
                  <a:txBody>
                    <a:bodyPr/>
                    <a:lstStyle/>
                    <a:p>
                      <a:pPr marL="0" marR="0">
                        <a:lnSpc>
                          <a:spcPct val="110000"/>
                        </a:lnSpc>
                        <a:spcBef>
                          <a:spcPts val="0"/>
                        </a:spcBef>
                        <a:spcAft>
                          <a:spcPts val="0"/>
                        </a:spcAft>
                      </a:pPr>
                      <a:r>
                        <a:rPr lang="en-US" sz="1600">
                          <a:effectLst/>
                        </a:rPr>
                        <a:t>Credential rate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76.5%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71.3%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78.8%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79.2%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79.9%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673007"/>
                  </a:ext>
                </a:extLst>
              </a:tr>
              <a:tr h="475371">
                <a:tc>
                  <a:txBody>
                    <a:bodyPr/>
                    <a:lstStyle/>
                    <a:p>
                      <a:pPr marL="0" marR="0">
                        <a:lnSpc>
                          <a:spcPct val="110000"/>
                        </a:lnSpc>
                        <a:spcBef>
                          <a:spcPts val="0"/>
                        </a:spcBef>
                        <a:spcAft>
                          <a:spcPts val="0"/>
                        </a:spcAft>
                      </a:pPr>
                      <a:r>
                        <a:rPr lang="en-US" sz="1600">
                          <a:effectLst/>
                        </a:rPr>
                        <a:t>Measurable Skill Gains (baseline measure)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38.8%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61.7%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75.8%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79.4%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a:effectLst/>
                        </a:rPr>
                        <a:t>86.8%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9776177"/>
                  </a:ext>
                </a:extLst>
              </a:tr>
            </a:tbl>
          </a:graphicData>
        </a:graphic>
      </p:graphicFrame>
      <p:graphicFrame>
        <p:nvGraphicFramePr>
          <p:cNvPr id="4" name="Table 3">
            <a:extLst>
              <a:ext uri="{FF2B5EF4-FFF2-40B4-BE49-F238E27FC236}">
                <a16:creationId xmlns:a16="http://schemas.microsoft.com/office/drawing/2014/main" id="{364E5589-B544-3FF3-848B-42AA26192EC8}"/>
              </a:ext>
            </a:extLst>
          </p:cNvPr>
          <p:cNvGraphicFramePr>
            <a:graphicFrameLocks noGrp="1"/>
          </p:cNvGraphicFramePr>
          <p:nvPr/>
        </p:nvGraphicFramePr>
        <p:xfrm>
          <a:off x="95000" y="5110449"/>
          <a:ext cx="8089542" cy="1655867"/>
        </p:xfrm>
        <a:graphic>
          <a:graphicData uri="http://schemas.openxmlformats.org/drawingml/2006/table">
            <a:tbl>
              <a:tblPr firstRow="1" firstCol="1" bandRow="1">
                <a:tableStyleId>{00A15C55-8517-42AA-B614-E9B94910E393}</a:tableStyleId>
              </a:tblPr>
              <a:tblGrid>
                <a:gridCol w="3215493">
                  <a:extLst>
                    <a:ext uri="{9D8B030D-6E8A-4147-A177-3AD203B41FA5}">
                      <a16:colId xmlns:a16="http://schemas.microsoft.com/office/drawing/2014/main" val="2807240193"/>
                    </a:ext>
                  </a:extLst>
                </a:gridCol>
                <a:gridCol w="964913">
                  <a:extLst>
                    <a:ext uri="{9D8B030D-6E8A-4147-A177-3AD203B41FA5}">
                      <a16:colId xmlns:a16="http://schemas.microsoft.com/office/drawing/2014/main" val="138257680"/>
                    </a:ext>
                  </a:extLst>
                </a:gridCol>
                <a:gridCol w="977284">
                  <a:extLst>
                    <a:ext uri="{9D8B030D-6E8A-4147-A177-3AD203B41FA5}">
                      <a16:colId xmlns:a16="http://schemas.microsoft.com/office/drawing/2014/main" val="3939823937"/>
                    </a:ext>
                  </a:extLst>
                </a:gridCol>
                <a:gridCol w="977284">
                  <a:extLst>
                    <a:ext uri="{9D8B030D-6E8A-4147-A177-3AD203B41FA5}">
                      <a16:colId xmlns:a16="http://schemas.microsoft.com/office/drawing/2014/main" val="227738913"/>
                    </a:ext>
                  </a:extLst>
                </a:gridCol>
                <a:gridCol w="977284">
                  <a:extLst>
                    <a:ext uri="{9D8B030D-6E8A-4147-A177-3AD203B41FA5}">
                      <a16:colId xmlns:a16="http://schemas.microsoft.com/office/drawing/2014/main" val="2058881389"/>
                    </a:ext>
                  </a:extLst>
                </a:gridCol>
                <a:gridCol w="977284">
                  <a:extLst>
                    <a:ext uri="{9D8B030D-6E8A-4147-A177-3AD203B41FA5}">
                      <a16:colId xmlns:a16="http://schemas.microsoft.com/office/drawing/2014/main" val="3266892401"/>
                    </a:ext>
                  </a:extLst>
                </a:gridCol>
              </a:tblGrid>
              <a:tr h="328743">
                <a:tc>
                  <a:txBody>
                    <a:bodyPr/>
                    <a:lstStyle/>
                    <a:p>
                      <a:pPr marL="0" marR="0">
                        <a:lnSpc>
                          <a:spcPct val="110000"/>
                        </a:lnSpc>
                        <a:spcBef>
                          <a:spcPts val="0"/>
                        </a:spcBef>
                        <a:spcAft>
                          <a:spcPts val="0"/>
                        </a:spcAft>
                      </a:pPr>
                      <a:r>
                        <a:rPr lang="en-US" sz="1600"/>
                        <a:t> </a:t>
                      </a:r>
                    </a:p>
                  </a:txBody>
                  <a:tcPr marL="68580" marR="68580" marT="0" marB="0"/>
                </a:tc>
                <a:tc>
                  <a:txBody>
                    <a:bodyPr/>
                    <a:lstStyle/>
                    <a:p>
                      <a:pPr marL="0" marR="0" algn="ctr">
                        <a:lnSpc>
                          <a:spcPct val="110000"/>
                        </a:lnSpc>
                        <a:spcBef>
                          <a:spcPts val="0"/>
                        </a:spcBef>
                        <a:spcAft>
                          <a:spcPts val="0"/>
                        </a:spcAft>
                      </a:pPr>
                      <a:r>
                        <a:rPr lang="en-US" sz="1600"/>
                        <a:t>SFY 2018</a:t>
                      </a:r>
                    </a:p>
                  </a:txBody>
                  <a:tcPr marL="68580" marR="68580" marT="0" marB="0"/>
                </a:tc>
                <a:tc>
                  <a:txBody>
                    <a:bodyPr/>
                    <a:lstStyle/>
                    <a:p>
                      <a:pPr marL="0" marR="0" algn="ctr">
                        <a:lnSpc>
                          <a:spcPct val="110000"/>
                        </a:lnSpc>
                        <a:spcBef>
                          <a:spcPts val="0"/>
                        </a:spcBef>
                        <a:spcAft>
                          <a:spcPts val="0"/>
                        </a:spcAft>
                      </a:pPr>
                      <a:r>
                        <a:rPr lang="en-US" sz="1600"/>
                        <a:t>SFY 2019</a:t>
                      </a:r>
                    </a:p>
                  </a:txBody>
                  <a:tcPr marL="68580" marR="68580" marT="0" marB="0"/>
                </a:tc>
                <a:tc>
                  <a:txBody>
                    <a:bodyPr/>
                    <a:lstStyle/>
                    <a:p>
                      <a:pPr marL="0" marR="0" algn="ctr">
                        <a:lnSpc>
                          <a:spcPct val="110000"/>
                        </a:lnSpc>
                        <a:spcBef>
                          <a:spcPts val="0"/>
                        </a:spcBef>
                        <a:spcAft>
                          <a:spcPts val="0"/>
                        </a:spcAft>
                      </a:pPr>
                      <a:r>
                        <a:rPr lang="en-US" sz="1600"/>
                        <a:t>SFY 2020</a:t>
                      </a:r>
                    </a:p>
                  </a:txBody>
                  <a:tcPr marL="68580" marR="68580" marT="0" marB="0"/>
                </a:tc>
                <a:tc>
                  <a:txBody>
                    <a:bodyPr/>
                    <a:lstStyle/>
                    <a:p>
                      <a:pPr marL="0" marR="0" algn="ctr">
                        <a:lnSpc>
                          <a:spcPct val="110000"/>
                        </a:lnSpc>
                        <a:spcBef>
                          <a:spcPts val="0"/>
                        </a:spcBef>
                        <a:spcAft>
                          <a:spcPts val="0"/>
                        </a:spcAft>
                      </a:pPr>
                      <a:r>
                        <a:rPr lang="en-US" sz="1600"/>
                        <a:t>SFY 2021</a:t>
                      </a:r>
                    </a:p>
                  </a:txBody>
                  <a:tcPr marL="68580" marR="68580" marT="0" marB="0"/>
                </a:tc>
                <a:tc>
                  <a:txBody>
                    <a:bodyPr/>
                    <a:lstStyle/>
                    <a:p>
                      <a:pPr marL="0" marR="0" algn="ctr">
                        <a:lnSpc>
                          <a:spcPct val="110000"/>
                        </a:lnSpc>
                        <a:spcBef>
                          <a:spcPts val="0"/>
                        </a:spcBef>
                        <a:spcAft>
                          <a:spcPts val="0"/>
                        </a:spcAft>
                      </a:pPr>
                      <a:r>
                        <a:rPr lang="en-US" sz="1600"/>
                        <a:t>SFY 2022</a:t>
                      </a:r>
                    </a:p>
                  </a:txBody>
                  <a:tcPr marL="68580" marR="68580" marT="0" marB="0"/>
                </a:tc>
                <a:extLst>
                  <a:ext uri="{0D108BD9-81ED-4DB2-BD59-A6C34878D82A}">
                    <a16:rowId xmlns:a16="http://schemas.microsoft.com/office/drawing/2014/main" val="1786599410"/>
                  </a:ext>
                </a:extLst>
              </a:tr>
              <a:tr h="328743">
                <a:tc>
                  <a:txBody>
                    <a:bodyPr/>
                    <a:lstStyle/>
                    <a:p>
                      <a:pPr marL="0" marR="0">
                        <a:lnSpc>
                          <a:spcPct val="110000"/>
                        </a:lnSpc>
                        <a:spcBef>
                          <a:spcPts val="0"/>
                        </a:spcBef>
                        <a:spcAft>
                          <a:spcPts val="0"/>
                        </a:spcAft>
                      </a:pPr>
                      <a:r>
                        <a:rPr lang="en-US" sz="1600"/>
                        <a:t>Communities of Color   </a:t>
                      </a:r>
                    </a:p>
                  </a:txBody>
                  <a:tcPr marL="68580" marR="68580" marT="0" marB="0"/>
                </a:tc>
                <a:tc>
                  <a:txBody>
                    <a:bodyPr/>
                    <a:lstStyle/>
                    <a:p>
                      <a:pPr marL="0" marR="0" algn="ctr">
                        <a:lnSpc>
                          <a:spcPct val="110000"/>
                        </a:lnSpc>
                        <a:spcBef>
                          <a:spcPts val="0"/>
                        </a:spcBef>
                        <a:spcAft>
                          <a:spcPts val="0"/>
                        </a:spcAft>
                      </a:pPr>
                      <a:r>
                        <a:rPr lang="en-US" sz="1600"/>
                        <a:t>17.7%</a:t>
                      </a:r>
                    </a:p>
                  </a:txBody>
                  <a:tcPr marL="68580" marR="68580" marT="0" marB="0"/>
                </a:tc>
                <a:tc>
                  <a:txBody>
                    <a:bodyPr/>
                    <a:lstStyle/>
                    <a:p>
                      <a:pPr marL="0" marR="0" algn="ctr">
                        <a:lnSpc>
                          <a:spcPct val="110000"/>
                        </a:lnSpc>
                        <a:spcBef>
                          <a:spcPts val="0"/>
                        </a:spcBef>
                        <a:spcAft>
                          <a:spcPts val="0"/>
                        </a:spcAft>
                      </a:pPr>
                      <a:r>
                        <a:rPr lang="en-US" sz="1600"/>
                        <a:t>17.4%</a:t>
                      </a:r>
                    </a:p>
                  </a:txBody>
                  <a:tcPr marL="68580" marR="68580" marT="0" marB="0"/>
                </a:tc>
                <a:tc>
                  <a:txBody>
                    <a:bodyPr/>
                    <a:lstStyle/>
                    <a:p>
                      <a:pPr marL="0" marR="0" algn="ctr">
                        <a:lnSpc>
                          <a:spcPct val="110000"/>
                        </a:lnSpc>
                        <a:spcBef>
                          <a:spcPts val="0"/>
                        </a:spcBef>
                        <a:spcAft>
                          <a:spcPts val="0"/>
                        </a:spcAft>
                      </a:pPr>
                      <a:r>
                        <a:rPr lang="en-US" sz="1600"/>
                        <a:t>15.6%</a:t>
                      </a:r>
                    </a:p>
                  </a:txBody>
                  <a:tcPr marL="68580" marR="68580" marT="0" marB="0"/>
                </a:tc>
                <a:tc>
                  <a:txBody>
                    <a:bodyPr/>
                    <a:lstStyle/>
                    <a:p>
                      <a:pPr marL="0" marR="0" algn="ctr">
                        <a:lnSpc>
                          <a:spcPct val="110000"/>
                        </a:lnSpc>
                        <a:spcBef>
                          <a:spcPts val="0"/>
                        </a:spcBef>
                        <a:spcAft>
                          <a:spcPts val="0"/>
                        </a:spcAft>
                      </a:pPr>
                      <a:r>
                        <a:rPr lang="en-US" sz="1600"/>
                        <a:t>26.0%</a:t>
                      </a:r>
                    </a:p>
                  </a:txBody>
                  <a:tcPr marL="68580" marR="68580" marT="0" marB="0"/>
                </a:tc>
                <a:tc>
                  <a:txBody>
                    <a:bodyPr/>
                    <a:lstStyle/>
                    <a:p>
                      <a:pPr marL="0" marR="0" algn="ctr">
                        <a:lnSpc>
                          <a:spcPct val="110000"/>
                        </a:lnSpc>
                        <a:spcBef>
                          <a:spcPts val="0"/>
                        </a:spcBef>
                        <a:spcAft>
                          <a:spcPts val="0"/>
                        </a:spcAft>
                      </a:pPr>
                      <a:r>
                        <a:rPr lang="en-US" sz="1600"/>
                        <a:t>32.4%</a:t>
                      </a:r>
                    </a:p>
                  </a:txBody>
                  <a:tcPr marL="68580" marR="68580" marT="0" marB="0"/>
                </a:tc>
                <a:extLst>
                  <a:ext uri="{0D108BD9-81ED-4DB2-BD59-A6C34878D82A}">
                    <a16:rowId xmlns:a16="http://schemas.microsoft.com/office/drawing/2014/main" val="3840737020"/>
                  </a:ext>
                </a:extLst>
              </a:tr>
              <a:tr h="334819">
                <a:tc>
                  <a:txBody>
                    <a:bodyPr/>
                    <a:lstStyle/>
                    <a:p>
                      <a:pPr marL="0" marR="0">
                        <a:lnSpc>
                          <a:spcPct val="110000"/>
                        </a:lnSpc>
                        <a:spcBef>
                          <a:spcPts val="0"/>
                        </a:spcBef>
                        <a:spcAft>
                          <a:spcPts val="0"/>
                        </a:spcAft>
                      </a:pPr>
                      <a:r>
                        <a:rPr lang="en-US" sz="1600"/>
                        <a:t>Individuals with Disabilities</a:t>
                      </a:r>
                    </a:p>
                  </a:txBody>
                  <a:tcPr marL="68580" marR="68580" marT="0" marB="0"/>
                </a:tc>
                <a:tc>
                  <a:txBody>
                    <a:bodyPr/>
                    <a:lstStyle/>
                    <a:p>
                      <a:pPr marL="0" marR="0" algn="ctr">
                        <a:lnSpc>
                          <a:spcPct val="110000"/>
                        </a:lnSpc>
                        <a:spcBef>
                          <a:spcPts val="0"/>
                        </a:spcBef>
                        <a:spcAft>
                          <a:spcPts val="0"/>
                        </a:spcAft>
                      </a:pPr>
                      <a:r>
                        <a:rPr lang="en-US" sz="1600"/>
                        <a:t>6.2%</a:t>
                      </a:r>
                    </a:p>
                  </a:txBody>
                  <a:tcPr marL="68580" marR="68580" marT="0" marB="0"/>
                </a:tc>
                <a:tc>
                  <a:txBody>
                    <a:bodyPr/>
                    <a:lstStyle/>
                    <a:p>
                      <a:pPr marL="0" marR="0" algn="ctr">
                        <a:lnSpc>
                          <a:spcPct val="110000"/>
                        </a:lnSpc>
                        <a:spcBef>
                          <a:spcPts val="0"/>
                        </a:spcBef>
                        <a:spcAft>
                          <a:spcPts val="0"/>
                        </a:spcAft>
                      </a:pPr>
                      <a:r>
                        <a:rPr lang="en-US" sz="1600"/>
                        <a:t>6.2%</a:t>
                      </a:r>
                    </a:p>
                  </a:txBody>
                  <a:tcPr marL="68580" marR="68580" marT="0" marB="0"/>
                </a:tc>
                <a:tc>
                  <a:txBody>
                    <a:bodyPr/>
                    <a:lstStyle/>
                    <a:p>
                      <a:pPr marL="0" marR="0" algn="ctr">
                        <a:lnSpc>
                          <a:spcPct val="110000"/>
                        </a:lnSpc>
                        <a:spcBef>
                          <a:spcPts val="0"/>
                        </a:spcBef>
                        <a:spcAft>
                          <a:spcPts val="0"/>
                        </a:spcAft>
                      </a:pPr>
                      <a:r>
                        <a:rPr lang="en-US" sz="1600"/>
                        <a:t>6.2%</a:t>
                      </a:r>
                    </a:p>
                  </a:txBody>
                  <a:tcPr marL="68580" marR="68580" marT="0" marB="0"/>
                </a:tc>
                <a:tc>
                  <a:txBody>
                    <a:bodyPr/>
                    <a:lstStyle/>
                    <a:p>
                      <a:pPr marL="0" marR="0" algn="ctr">
                        <a:lnSpc>
                          <a:spcPct val="110000"/>
                        </a:lnSpc>
                        <a:spcBef>
                          <a:spcPts val="0"/>
                        </a:spcBef>
                        <a:spcAft>
                          <a:spcPts val="0"/>
                        </a:spcAft>
                      </a:pPr>
                      <a:r>
                        <a:rPr lang="en-US" sz="1600"/>
                        <a:t>6.3%</a:t>
                      </a:r>
                    </a:p>
                  </a:txBody>
                  <a:tcPr marL="68580" marR="68580" marT="0" marB="0"/>
                </a:tc>
                <a:tc>
                  <a:txBody>
                    <a:bodyPr/>
                    <a:lstStyle/>
                    <a:p>
                      <a:pPr marL="0" marR="0" algn="ctr">
                        <a:lnSpc>
                          <a:spcPct val="110000"/>
                        </a:lnSpc>
                        <a:spcBef>
                          <a:spcPts val="0"/>
                        </a:spcBef>
                        <a:spcAft>
                          <a:spcPts val="0"/>
                        </a:spcAft>
                      </a:pPr>
                      <a:r>
                        <a:rPr lang="en-US" sz="1600"/>
                        <a:t>8.0%</a:t>
                      </a:r>
                    </a:p>
                  </a:txBody>
                  <a:tcPr marL="68580" marR="68580" marT="0" marB="0"/>
                </a:tc>
                <a:extLst>
                  <a:ext uri="{0D108BD9-81ED-4DB2-BD59-A6C34878D82A}">
                    <a16:rowId xmlns:a16="http://schemas.microsoft.com/office/drawing/2014/main" val="581518264"/>
                  </a:ext>
                </a:extLst>
              </a:tr>
              <a:tr h="328743">
                <a:tc>
                  <a:txBody>
                    <a:bodyPr/>
                    <a:lstStyle/>
                    <a:p>
                      <a:pPr marL="0" marR="0">
                        <a:lnSpc>
                          <a:spcPct val="110000"/>
                        </a:lnSpc>
                        <a:spcBef>
                          <a:spcPts val="0"/>
                        </a:spcBef>
                        <a:spcAft>
                          <a:spcPts val="0"/>
                        </a:spcAft>
                      </a:pPr>
                      <a:r>
                        <a:rPr lang="en-US" sz="1600"/>
                        <a:t>Veterans</a:t>
                      </a:r>
                    </a:p>
                  </a:txBody>
                  <a:tcPr marL="68580" marR="68580" marT="0" marB="0"/>
                </a:tc>
                <a:tc>
                  <a:txBody>
                    <a:bodyPr/>
                    <a:lstStyle/>
                    <a:p>
                      <a:pPr marL="0" marR="0" algn="ctr">
                        <a:lnSpc>
                          <a:spcPct val="110000"/>
                        </a:lnSpc>
                        <a:spcBef>
                          <a:spcPts val="0"/>
                        </a:spcBef>
                        <a:spcAft>
                          <a:spcPts val="0"/>
                        </a:spcAft>
                      </a:pPr>
                      <a:r>
                        <a:rPr lang="en-US" sz="1600"/>
                        <a:t>5.8%</a:t>
                      </a:r>
                    </a:p>
                  </a:txBody>
                  <a:tcPr marL="68580" marR="68580" marT="0" marB="0"/>
                </a:tc>
                <a:tc>
                  <a:txBody>
                    <a:bodyPr/>
                    <a:lstStyle/>
                    <a:p>
                      <a:pPr marL="0" marR="0" algn="ctr">
                        <a:lnSpc>
                          <a:spcPct val="110000"/>
                        </a:lnSpc>
                        <a:spcBef>
                          <a:spcPts val="0"/>
                        </a:spcBef>
                        <a:spcAft>
                          <a:spcPts val="0"/>
                        </a:spcAft>
                      </a:pPr>
                      <a:r>
                        <a:rPr lang="en-US" sz="1600"/>
                        <a:t>5.5%</a:t>
                      </a:r>
                    </a:p>
                  </a:txBody>
                  <a:tcPr marL="68580" marR="68580" marT="0" marB="0"/>
                </a:tc>
                <a:tc>
                  <a:txBody>
                    <a:bodyPr/>
                    <a:lstStyle/>
                    <a:p>
                      <a:pPr marL="0" marR="0" algn="ctr">
                        <a:lnSpc>
                          <a:spcPct val="110000"/>
                        </a:lnSpc>
                        <a:spcBef>
                          <a:spcPts val="0"/>
                        </a:spcBef>
                        <a:spcAft>
                          <a:spcPts val="0"/>
                        </a:spcAft>
                      </a:pPr>
                      <a:r>
                        <a:rPr lang="en-US" sz="1600"/>
                        <a:t>4.9%</a:t>
                      </a:r>
                    </a:p>
                  </a:txBody>
                  <a:tcPr marL="68580" marR="68580" marT="0" marB="0"/>
                </a:tc>
                <a:tc>
                  <a:txBody>
                    <a:bodyPr/>
                    <a:lstStyle/>
                    <a:p>
                      <a:pPr marL="0" marR="0" algn="ctr">
                        <a:lnSpc>
                          <a:spcPct val="110000"/>
                        </a:lnSpc>
                        <a:spcBef>
                          <a:spcPts val="0"/>
                        </a:spcBef>
                        <a:spcAft>
                          <a:spcPts val="0"/>
                        </a:spcAft>
                      </a:pPr>
                      <a:r>
                        <a:rPr lang="en-US" sz="1600"/>
                        <a:t>4.5%</a:t>
                      </a:r>
                    </a:p>
                  </a:txBody>
                  <a:tcPr marL="68580" marR="68580" marT="0" marB="0"/>
                </a:tc>
                <a:tc>
                  <a:txBody>
                    <a:bodyPr/>
                    <a:lstStyle/>
                    <a:p>
                      <a:pPr marL="0" marR="0" algn="ctr">
                        <a:lnSpc>
                          <a:spcPct val="110000"/>
                        </a:lnSpc>
                        <a:spcBef>
                          <a:spcPts val="0"/>
                        </a:spcBef>
                        <a:spcAft>
                          <a:spcPts val="0"/>
                        </a:spcAft>
                      </a:pPr>
                      <a:r>
                        <a:rPr lang="en-US" sz="1600"/>
                        <a:t>4.5%</a:t>
                      </a:r>
                    </a:p>
                  </a:txBody>
                  <a:tcPr marL="68580" marR="68580" marT="0" marB="0"/>
                </a:tc>
                <a:extLst>
                  <a:ext uri="{0D108BD9-81ED-4DB2-BD59-A6C34878D82A}">
                    <a16:rowId xmlns:a16="http://schemas.microsoft.com/office/drawing/2014/main" val="263142101"/>
                  </a:ext>
                </a:extLst>
              </a:tr>
              <a:tr h="334819">
                <a:tc>
                  <a:txBody>
                    <a:bodyPr/>
                    <a:lstStyle/>
                    <a:p>
                      <a:pPr marL="0" marR="0">
                        <a:lnSpc>
                          <a:spcPct val="110000"/>
                        </a:lnSpc>
                        <a:spcBef>
                          <a:spcPts val="0"/>
                        </a:spcBef>
                        <a:spcAft>
                          <a:spcPts val="0"/>
                        </a:spcAft>
                      </a:pPr>
                      <a:r>
                        <a:rPr lang="en-US" sz="1600"/>
                        <a:t>Women</a:t>
                      </a:r>
                    </a:p>
                  </a:txBody>
                  <a:tcPr marL="68580" marR="68580" marT="0" marB="0"/>
                </a:tc>
                <a:tc>
                  <a:txBody>
                    <a:bodyPr/>
                    <a:lstStyle/>
                    <a:p>
                      <a:pPr marL="0" marR="0" algn="ctr">
                        <a:lnSpc>
                          <a:spcPct val="110000"/>
                        </a:lnSpc>
                        <a:spcBef>
                          <a:spcPts val="0"/>
                        </a:spcBef>
                        <a:spcAft>
                          <a:spcPts val="0"/>
                        </a:spcAft>
                      </a:pPr>
                      <a:r>
                        <a:rPr lang="en-US" sz="1600"/>
                        <a:t>50.1%</a:t>
                      </a:r>
                    </a:p>
                  </a:txBody>
                  <a:tcPr marL="68580" marR="68580" marT="0" marB="0"/>
                </a:tc>
                <a:tc>
                  <a:txBody>
                    <a:bodyPr/>
                    <a:lstStyle/>
                    <a:p>
                      <a:pPr marL="0" marR="0" algn="ctr">
                        <a:lnSpc>
                          <a:spcPct val="110000"/>
                        </a:lnSpc>
                        <a:spcBef>
                          <a:spcPts val="0"/>
                        </a:spcBef>
                        <a:spcAft>
                          <a:spcPts val="0"/>
                        </a:spcAft>
                      </a:pPr>
                      <a:r>
                        <a:rPr lang="en-US" sz="1600"/>
                        <a:t>51.9%</a:t>
                      </a:r>
                    </a:p>
                  </a:txBody>
                  <a:tcPr marL="68580" marR="68580" marT="0" marB="0"/>
                </a:tc>
                <a:tc>
                  <a:txBody>
                    <a:bodyPr/>
                    <a:lstStyle/>
                    <a:p>
                      <a:pPr marL="0" marR="0" algn="ctr">
                        <a:lnSpc>
                          <a:spcPct val="110000"/>
                        </a:lnSpc>
                        <a:spcBef>
                          <a:spcPts val="0"/>
                        </a:spcBef>
                        <a:spcAft>
                          <a:spcPts val="0"/>
                        </a:spcAft>
                      </a:pPr>
                      <a:r>
                        <a:rPr lang="en-US" sz="1600"/>
                        <a:t>50.6%</a:t>
                      </a:r>
                    </a:p>
                  </a:txBody>
                  <a:tcPr marL="68580" marR="68580" marT="0" marB="0"/>
                </a:tc>
                <a:tc>
                  <a:txBody>
                    <a:bodyPr/>
                    <a:lstStyle/>
                    <a:p>
                      <a:pPr marL="0" marR="0" algn="ctr">
                        <a:lnSpc>
                          <a:spcPct val="110000"/>
                        </a:lnSpc>
                        <a:spcBef>
                          <a:spcPts val="0"/>
                        </a:spcBef>
                        <a:spcAft>
                          <a:spcPts val="0"/>
                        </a:spcAft>
                      </a:pPr>
                      <a:r>
                        <a:rPr lang="en-US" sz="1600"/>
                        <a:t>46.6%</a:t>
                      </a:r>
                    </a:p>
                  </a:txBody>
                  <a:tcPr marL="68580" marR="68580" marT="0" marB="0"/>
                </a:tc>
                <a:tc>
                  <a:txBody>
                    <a:bodyPr/>
                    <a:lstStyle/>
                    <a:p>
                      <a:pPr marL="0" marR="0" algn="ctr">
                        <a:lnSpc>
                          <a:spcPct val="110000"/>
                        </a:lnSpc>
                        <a:spcBef>
                          <a:spcPts val="0"/>
                        </a:spcBef>
                        <a:spcAft>
                          <a:spcPts val="0"/>
                        </a:spcAft>
                      </a:pPr>
                      <a:r>
                        <a:rPr lang="en-US" sz="1600"/>
                        <a:t>46.9%</a:t>
                      </a:r>
                    </a:p>
                  </a:txBody>
                  <a:tcPr marL="68580" marR="68580" marT="0" marB="0"/>
                </a:tc>
                <a:extLst>
                  <a:ext uri="{0D108BD9-81ED-4DB2-BD59-A6C34878D82A}">
                    <a16:rowId xmlns:a16="http://schemas.microsoft.com/office/drawing/2014/main" val="398799270"/>
                  </a:ext>
                </a:extLst>
              </a:tr>
            </a:tbl>
          </a:graphicData>
        </a:graphic>
      </p:graphicFrame>
    </p:spTree>
    <p:extLst>
      <p:ext uri="{BB962C8B-B14F-4D97-AF65-F5344CB8AC3E}">
        <p14:creationId xmlns:p14="http://schemas.microsoft.com/office/powerpoint/2010/main" val="2403227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CD3C-A213-FE18-29E2-76171AAE9EF6}"/>
              </a:ext>
            </a:extLst>
          </p:cNvPr>
          <p:cNvSpPr>
            <a:spLocks noGrp="1"/>
          </p:cNvSpPr>
          <p:nvPr>
            <p:ph type="title"/>
          </p:nvPr>
        </p:nvSpPr>
        <p:spPr/>
        <p:txBody>
          <a:bodyPr/>
          <a:lstStyle/>
          <a:p>
            <a:r>
              <a:rPr lang="en-US"/>
              <a:t>DEED’s Goals</a:t>
            </a:r>
          </a:p>
        </p:txBody>
      </p:sp>
      <p:sp>
        <p:nvSpPr>
          <p:cNvPr id="3" name="Content Placeholder 2">
            <a:extLst>
              <a:ext uri="{FF2B5EF4-FFF2-40B4-BE49-F238E27FC236}">
                <a16:creationId xmlns:a16="http://schemas.microsoft.com/office/drawing/2014/main" id="{3B9D04C7-77EA-8843-1846-ACFC0DAAE7A3}"/>
              </a:ext>
            </a:extLst>
          </p:cNvPr>
          <p:cNvSpPr>
            <a:spLocks noGrp="1"/>
          </p:cNvSpPr>
          <p:nvPr>
            <p:ph idx="1"/>
          </p:nvPr>
        </p:nvSpPr>
        <p:spPr/>
        <p:txBody>
          <a:bodyPr>
            <a:normAutofit/>
          </a:bodyPr>
          <a:lstStyle/>
          <a:p>
            <a:pPr marL="0" indent="0">
              <a:buNone/>
            </a:pPr>
            <a:r>
              <a:rPr lang="en-US" sz="2800" b="1"/>
              <a:t>Our four-year goals, leading us to 2027, are rooted in the mission and values of our agency. </a:t>
            </a:r>
          </a:p>
          <a:p>
            <a:pPr marL="457200" indent="-457200">
              <a:buFont typeface="+mj-lt"/>
              <a:buAutoNum type="arabicPeriod"/>
            </a:pPr>
            <a:r>
              <a:rPr lang="en-US" sz="2800"/>
              <a:t>Equity in our economy – making transformative change to eliminate inequality in our economy. </a:t>
            </a:r>
          </a:p>
          <a:p>
            <a:pPr marL="457200" indent="-457200">
              <a:buFont typeface="+mj-lt"/>
              <a:buAutoNum type="arabicPeriod"/>
            </a:pPr>
            <a:r>
              <a:rPr lang="en-US" sz="2800"/>
              <a:t>Workforce and talent attraction – growing our workforce and creating opportunity for every jobseeker. </a:t>
            </a:r>
          </a:p>
          <a:p>
            <a:pPr marL="457200" indent="-457200">
              <a:buFont typeface="+mj-lt"/>
              <a:buAutoNum type="arabicPeriod"/>
            </a:pPr>
            <a:r>
              <a:rPr lang="en-US" sz="2800"/>
              <a:t>Economic dynamism – creating a dynamic environment for business growth, from start-ups to expansions. </a:t>
            </a:r>
          </a:p>
        </p:txBody>
      </p:sp>
      <p:sp>
        <p:nvSpPr>
          <p:cNvPr id="4" name="Slide Number Placeholder 3">
            <a:extLst>
              <a:ext uri="{FF2B5EF4-FFF2-40B4-BE49-F238E27FC236}">
                <a16:creationId xmlns:a16="http://schemas.microsoft.com/office/drawing/2014/main" id="{36528DDB-4CBA-1F29-7321-0CE319DC0135}"/>
              </a:ext>
            </a:extLst>
          </p:cNvPr>
          <p:cNvSpPr>
            <a:spLocks noGrp="1"/>
          </p:cNvSpPr>
          <p:nvPr>
            <p:ph type="sldNum" sz="quarter" idx="12"/>
          </p:nvPr>
        </p:nvSpPr>
        <p:spPr>
          <a:xfrm>
            <a:off x="9891132" y="6356350"/>
            <a:ext cx="14626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85642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A114-1902-1E47-F834-6D930680B53C}"/>
              </a:ext>
            </a:extLst>
          </p:cNvPr>
          <p:cNvSpPr>
            <a:spLocks noGrp="1"/>
          </p:cNvSpPr>
          <p:nvPr>
            <p:ph type="title"/>
          </p:nvPr>
        </p:nvSpPr>
        <p:spPr/>
        <p:txBody>
          <a:bodyPr/>
          <a:lstStyle/>
          <a:p>
            <a:r>
              <a:rPr lang="en-US"/>
              <a:t>2023-2024 Objectives</a:t>
            </a:r>
          </a:p>
        </p:txBody>
      </p:sp>
      <p:sp>
        <p:nvSpPr>
          <p:cNvPr id="3" name="Content Placeholder 2">
            <a:extLst>
              <a:ext uri="{FF2B5EF4-FFF2-40B4-BE49-F238E27FC236}">
                <a16:creationId xmlns:a16="http://schemas.microsoft.com/office/drawing/2014/main" id="{530B003D-9EC0-5FAD-0209-6891C037ACAC}"/>
              </a:ext>
            </a:extLst>
          </p:cNvPr>
          <p:cNvSpPr>
            <a:spLocks noGrp="1"/>
          </p:cNvSpPr>
          <p:nvPr>
            <p:ph idx="1"/>
          </p:nvPr>
        </p:nvSpPr>
        <p:spPr>
          <a:xfrm>
            <a:off x="945078" y="1635620"/>
            <a:ext cx="10515600" cy="4351338"/>
          </a:xfrm>
        </p:spPr>
        <p:txBody>
          <a:bodyPr>
            <a:noAutofit/>
          </a:bodyPr>
          <a:lstStyle/>
          <a:p>
            <a:pPr marL="457200" indent="-457200">
              <a:buFont typeface="+mj-lt"/>
              <a:buAutoNum type="arabicPeriod"/>
            </a:pPr>
            <a:r>
              <a:rPr lang="en-US" sz="3200" b="1"/>
              <a:t>Empower Minnesota </a:t>
            </a:r>
            <a:r>
              <a:rPr lang="en-US" sz="3200"/>
              <a:t>to create an economy rooted in equity - across every race, identity and ability. </a:t>
            </a:r>
          </a:p>
          <a:p>
            <a:pPr marL="457200" indent="-457200">
              <a:buFont typeface="+mj-lt"/>
              <a:buAutoNum type="arabicPeriod"/>
            </a:pPr>
            <a:r>
              <a:rPr lang="en-US" sz="3200" b="1"/>
              <a:t>Drive growth </a:t>
            </a:r>
            <a:r>
              <a:rPr lang="en-US" sz="3200"/>
              <a:t>that puts Minnesota at the forefront of innovation in technology, high-tech manufacturing, and health &amp; wellness.</a:t>
            </a:r>
          </a:p>
          <a:p>
            <a:pPr marL="457200" indent="-457200">
              <a:buFont typeface="+mj-lt"/>
              <a:buAutoNum type="arabicPeriod"/>
            </a:pPr>
            <a:r>
              <a:rPr lang="en-US" sz="3200" b="1"/>
              <a:t>Meet the moment </a:t>
            </a:r>
            <a:r>
              <a:rPr lang="en-US" sz="3200"/>
              <a:t>for Minnesota’s historic workforce shortages, with collaborative efforts towards high-wage jobs with strong growth potential. </a:t>
            </a:r>
          </a:p>
        </p:txBody>
      </p:sp>
      <p:sp>
        <p:nvSpPr>
          <p:cNvPr id="4" name="Slide Number Placeholder 3">
            <a:extLst>
              <a:ext uri="{FF2B5EF4-FFF2-40B4-BE49-F238E27FC236}">
                <a16:creationId xmlns:a16="http://schemas.microsoft.com/office/drawing/2014/main" id="{0C075637-DEDE-C947-B9BD-AFE47007316C}"/>
              </a:ext>
            </a:extLst>
          </p:cNvPr>
          <p:cNvSpPr>
            <a:spLocks noGrp="1"/>
          </p:cNvSpPr>
          <p:nvPr>
            <p:ph type="sldNum" sz="quarter" idx="12"/>
          </p:nvPr>
        </p:nvSpPr>
        <p:spPr>
          <a:xfrm>
            <a:off x="9891132" y="6356350"/>
            <a:ext cx="14626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05916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50F6-CD6D-8B50-67D8-EBACF9DB7D18}"/>
              </a:ext>
            </a:extLst>
          </p:cNvPr>
          <p:cNvSpPr>
            <a:spLocks noGrp="1"/>
          </p:cNvSpPr>
          <p:nvPr>
            <p:ph type="title"/>
          </p:nvPr>
        </p:nvSpPr>
        <p:spPr/>
        <p:txBody>
          <a:bodyPr/>
          <a:lstStyle/>
          <a:p>
            <a:r>
              <a:rPr lang="en-US"/>
              <a:t>Vision and Purpose of WIOA DW and Adult  </a:t>
            </a:r>
          </a:p>
        </p:txBody>
      </p:sp>
      <p:sp>
        <p:nvSpPr>
          <p:cNvPr id="3" name="Content Placeholder 2">
            <a:extLst>
              <a:ext uri="{FF2B5EF4-FFF2-40B4-BE49-F238E27FC236}">
                <a16:creationId xmlns:a16="http://schemas.microsoft.com/office/drawing/2014/main" id="{6F411B16-26D6-B69C-6CE9-5256B5265E33}"/>
              </a:ext>
            </a:extLst>
          </p:cNvPr>
          <p:cNvSpPr>
            <a:spLocks noGrp="1"/>
          </p:cNvSpPr>
          <p:nvPr>
            <p:ph idx="1"/>
          </p:nvPr>
        </p:nvSpPr>
        <p:spPr/>
        <p:txBody>
          <a:bodyPr>
            <a:normAutofit/>
          </a:bodyPr>
          <a:lstStyle/>
          <a:p>
            <a:r>
              <a:rPr lang="en-US" sz="3600"/>
              <a:t>Provide employment and training services to: </a:t>
            </a:r>
          </a:p>
          <a:p>
            <a:pPr lvl="1">
              <a:buFont typeface="Wingdings" panose="05000000000000000000" pitchFamily="2" charset="2"/>
              <a:buChar char="Ø"/>
            </a:pPr>
            <a:r>
              <a:rPr lang="en-US" sz="3600"/>
              <a:t>Helps workers get back to work as quickly as possible and overcome barriers to employment</a:t>
            </a:r>
          </a:p>
          <a:p>
            <a:pPr lvl="1">
              <a:buFont typeface="Wingdings" panose="05000000000000000000" pitchFamily="2" charset="2"/>
              <a:buChar char="Ø"/>
            </a:pPr>
            <a:r>
              <a:rPr lang="en-US" sz="3600"/>
              <a:t>Increase employment retention, earnings, and occupational skill attainment</a:t>
            </a:r>
          </a:p>
          <a:p>
            <a:endParaRPr lang="en-US" sz="3200"/>
          </a:p>
        </p:txBody>
      </p:sp>
      <p:sp>
        <p:nvSpPr>
          <p:cNvPr id="4" name="Footer Placeholder 3">
            <a:extLst>
              <a:ext uri="{FF2B5EF4-FFF2-40B4-BE49-F238E27FC236}">
                <a16:creationId xmlns:a16="http://schemas.microsoft.com/office/drawing/2014/main" id="{731C75C4-6C22-1262-F0A1-D1BC6CE0B3FB}"/>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4025955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AFAA-99B7-4B7A-A6A7-E375B649D9A5}"/>
              </a:ext>
            </a:extLst>
          </p:cNvPr>
          <p:cNvSpPr>
            <a:spLocks noGrp="1"/>
          </p:cNvSpPr>
          <p:nvPr>
            <p:ph type="title"/>
          </p:nvPr>
        </p:nvSpPr>
        <p:spPr/>
        <p:txBody>
          <a:bodyPr/>
          <a:lstStyle/>
          <a:p>
            <a:r>
              <a:rPr lang="en-US"/>
              <a:t>Adult &amp; DW</a:t>
            </a:r>
            <a:r>
              <a:rPr lang="en-US" i="1"/>
              <a:t> </a:t>
            </a:r>
            <a:r>
              <a:rPr lang="en-US"/>
              <a:t>2024-2027 Goals, Priorities and Strategies</a:t>
            </a:r>
          </a:p>
        </p:txBody>
      </p:sp>
      <p:sp>
        <p:nvSpPr>
          <p:cNvPr id="3" name="Content Placeholder 2">
            <a:extLst>
              <a:ext uri="{FF2B5EF4-FFF2-40B4-BE49-F238E27FC236}">
                <a16:creationId xmlns:a16="http://schemas.microsoft.com/office/drawing/2014/main" id="{63603B07-7A58-9A13-3651-797CB8850F3A}"/>
              </a:ext>
            </a:extLst>
          </p:cNvPr>
          <p:cNvSpPr>
            <a:spLocks noGrp="1"/>
          </p:cNvSpPr>
          <p:nvPr>
            <p:ph idx="1"/>
          </p:nvPr>
        </p:nvSpPr>
        <p:spPr/>
        <p:txBody>
          <a:bodyPr>
            <a:normAutofit/>
          </a:bodyPr>
          <a:lstStyle/>
          <a:p>
            <a:r>
              <a:rPr lang="en-US" sz="3200"/>
              <a:t>Implement robust program evaluation system</a:t>
            </a:r>
          </a:p>
          <a:p>
            <a:r>
              <a:rPr lang="en-US" sz="3200"/>
              <a:t>Increase Co-enrollment</a:t>
            </a:r>
          </a:p>
          <a:p>
            <a:r>
              <a:rPr lang="en-US" sz="3200"/>
              <a:t>Strengthen Partnerships </a:t>
            </a:r>
          </a:p>
          <a:p>
            <a:r>
              <a:rPr lang="en-US" sz="3200"/>
              <a:t>Streamline Business Engagement </a:t>
            </a:r>
          </a:p>
          <a:p>
            <a:r>
              <a:rPr lang="en-US" sz="3200"/>
              <a:t>DEIA/Equitable access to workforce development system </a:t>
            </a:r>
          </a:p>
          <a:p>
            <a:r>
              <a:rPr lang="en-US" sz="3200"/>
              <a:t>Encourage innovation</a:t>
            </a:r>
          </a:p>
          <a:p>
            <a:endParaRPr lang="en-US" sz="3200"/>
          </a:p>
        </p:txBody>
      </p:sp>
      <p:sp>
        <p:nvSpPr>
          <p:cNvPr id="4" name="Footer Placeholder 3">
            <a:extLst>
              <a:ext uri="{FF2B5EF4-FFF2-40B4-BE49-F238E27FC236}">
                <a16:creationId xmlns:a16="http://schemas.microsoft.com/office/drawing/2014/main" id="{8871B86C-C310-9615-82AF-93432F7E4D97}"/>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99063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F30D54-82A4-7456-4FB5-C5989D5DEEE1}"/>
              </a:ext>
            </a:extLst>
          </p:cNvPr>
          <p:cNvSpPr>
            <a:spLocks noGrp="1"/>
          </p:cNvSpPr>
          <p:nvPr>
            <p:ph type="title"/>
          </p:nvPr>
        </p:nvSpPr>
        <p:spPr/>
        <p:txBody>
          <a:bodyPr/>
          <a:lstStyle/>
          <a:p>
            <a:r>
              <a:rPr lang="en-US" dirty="0"/>
              <a:t>GWDB Business Meeting</a:t>
            </a:r>
          </a:p>
        </p:txBody>
      </p:sp>
      <p:sp>
        <p:nvSpPr>
          <p:cNvPr id="7" name="Content Placeholder 6">
            <a:extLst>
              <a:ext uri="{FF2B5EF4-FFF2-40B4-BE49-F238E27FC236}">
                <a16:creationId xmlns:a16="http://schemas.microsoft.com/office/drawing/2014/main" id="{B7C2F46A-8686-E576-BF23-43F1000D64AA}"/>
              </a:ext>
            </a:extLst>
          </p:cNvPr>
          <p:cNvSpPr>
            <a:spLocks noGrp="1"/>
          </p:cNvSpPr>
          <p:nvPr>
            <p:ph idx="1"/>
          </p:nvPr>
        </p:nvSpPr>
        <p:spPr/>
        <p:txBody>
          <a:bodyPr>
            <a:normAutofit lnSpcReduction="10000"/>
          </a:bodyPr>
          <a:lstStyle/>
          <a:p>
            <a:r>
              <a:rPr lang="en-US" sz="3200" dirty="0">
                <a:solidFill>
                  <a:schemeClr val="accent1"/>
                </a:solidFill>
              </a:rPr>
              <a:t>September Minutes*</a:t>
            </a:r>
          </a:p>
          <a:p>
            <a:r>
              <a:rPr lang="en-US" sz="3200" dirty="0">
                <a:solidFill>
                  <a:schemeClr val="accent1"/>
                </a:solidFill>
              </a:rPr>
              <a:t>Chair’s Report*</a:t>
            </a:r>
          </a:p>
          <a:p>
            <a:r>
              <a:rPr lang="en-US" sz="3200" dirty="0">
                <a:solidFill>
                  <a:schemeClr val="accent1"/>
                </a:solidFill>
              </a:rPr>
              <a:t>GWDB 2024 Meeting Schedule*</a:t>
            </a:r>
          </a:p>
          <a:p>
            <a:r>
              <a:rPr lang="en-US" sz="3200" dirty="0">
                <a:solidFill>
                  <a:schemeClr val="accent1"/>
                </a:solidFill>
              </a:rPr>
              <a:t>Vice-Chair Role</a:t>
            </a:r>
          </a:p>
          <a:p>
            <a:r>
              <a:rPr lang="en-US" sz="3200" dirty="0">
                <a:solidFill>
                  <a:schemeClr val="accent1"/>
                </a:solidFill>
              </a:rPr>
              <a:t>Ad-Hoc State, Regional and Local Plan Review Committee</a:t>
            </a:r>
          </a:p>
          <a:p>
            <a:pPr marL="0" indent="0">
              <a:buNone/>
            </a:pPr>
            <a:endParaRPr lang="en-US" sz="1800" dirty="0">
              <a:solidFill>
                <a:schemeClr val="tx1"/>
              </a:solidFill>
            </a:endParaRPr>
          </a:p>
          <a:p>
            <a:pPr marL="0" indent="0">
              <a:buNone/>
            </a:pPr>
            <a:r>
              <a:rPr lang="en-US" sz="1800" dirty="0">
                <a:solidFill>
                  <a:schemeClr val="tx1"/>
                </a:solidFill>
              </a:rPr>
              <a:t>* Indicate Voting Items</a:t>
            </a:r>
          </a:p>
          <a:p>
            <a:endParaRPr lang="en-US" dirty="0"/>
          </a:p>
        </p:txBody>
      </p:sp>
      <p:sp>
        <p:nvSpPr>
          <p:cNvPr id="5" name="Footer Placeholder 4">
            <a:extLst>
              <a:ext uri="{FF2B5EF4-FFF2-40B4-BE49-F238E27FC236}">
                <a16:creationId xmlns:a16="http://schemas.microsoft.com/office/drawing/2014/main" id="{30BF344D-B0F3-8A2B-22CB-1265564AB586}"/>
              </a:ext>
            </a:extLst>
          </p:cNvPr>
          <p:cNvSpPr>
            <a:spLocks noGrp="1"/>
          </p:cNvSpPr>
          <p:nvPr>
            <p:ph type="ftr" sz="quarter" idx="3"/>
          </p:nvPr>
        </p:nvSpPr>
        <p:spPr/>
        <p:txBody>
          <a:bodyPr/>
          <a:lstStyle/>
          <a:p>
            <a:r>
              <a:rPr lang="en-US"/>
              <a:t>mn.gov/deed/gwdb</a:t>
            </a:r>
          </a:p>
        </p:txBody>
      </p:sp>
      <p:sp>
        <p:nvSpPr>
          <p:cNvPr id="4" name="Date Placeholder 3">
            <a:extLst>
              <a:ext uri="{FF2B5EF4-FFF2-40B4-BE49-F238E27FC236}">
                <a16:creationId xmlns:a16="http://schemas.microsoft.com/office/drawing/2014/main" id="{CBB45D08-8B22-6AE7-527A-01569922CEF7}"/>
              </a:ext>
            </a:extLst>
          </p:cNvPr>
          <p:cNvSpPr>
            <a:spLocks noGrp="1"/>
          </p:cNvSpPr>
          <p:nvPr>
            <p:ph type="dt" sz="half" idx="4294967295"/>
          </p:nvPr>
        </p:nvSpPr>
        <p:spPr>
          <a:xfrm>
            <a:off x="0" y="6356350"/>
            <a:ext cx="1358900" cy="365125"/>
          </a:xfrm>
        </p:spPr>
        <p:txBody>
          <a:bodyPr/>
          <a:lstStyle/>
          <a:p>
            <a:fld id="{D7ED242C-24FB-43A0-BCB6-43756FC812F6}" type="datetime1">
              <a:rPr lang="en-US" smtClean="0"/>
              <a:t>11/7/2023</a:t>
            </a:fld>
            <a:endParaRPr lang="en-US"/>
          </a:p>
        </p:txBody>
      </p:sp>
    </p:spTree>
    <p:extLst>
      <p:ext uri="{BB962C8B-B14F-4D97-AF65-F5344CB8AC3E}">
        <p14:creationId xmlns:p14="http://schemas.microsoft.com/office/powerpoint/2010/main" val="937081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40E8-8D2A-908A-F823-76BD16C3779C}"/>
              </a:ext>
            </a:extLst>
          </p:cNvPr>
          <p:cNvSpPr>
            <a:spLocks noGrp="1"/>
          </p:cNvSpPr>
          <p:nvPr>
            <p:ph type="title"/>
          </p:nvPr>
        </p:nvSpPr>
        <p:spPr/>
        <p:txBody>
          <a:bodyPr/>
          <a:lstStyle/>
          <a:p>
            <a:r>
              <a:rPr lang="en-US"/>
              <a:t>Coordination with Stakeholders</a:t>
            </a:r>
          </a:p>
        </p:txBody>
      </p:sp>
      <p:sp>
        <p:nvSpPr>
          <p:cNvPr id="3" name="Content Placeholder 2">
            <a:extLst>
              <a:ext uri="{FF2B5EF4-FFF2-40B4-BE49-F238E27FC236}">
                <a16:creationId xmlns:a16="http://schemas.microsoft.com/office/drawing/2014/main" id="{F83111E7-52E5-5722-7B1D-890FECA658FA}"/>
              </a:ext>
            </a:extLst>
          </p:cNvPr>
          <p:cNvSpPr>
            <a:spLocks noGrp="1"/>
          </p:cNvSpPr>
          <p:nvPr>
            <p:ph idx="1"/>
          </p:nvPr>
        </p:nvSpPr>
        <p:spPr/>
        <p:txBody>
          <a:bodyPr>
            <a:normAutofit fontScale="92500" lnSpcReduction="10000"/>
          </a:bodyPr>
          <a:lstStyle/>
          <a:p>
            <a:pPr marL="800100" lvl="1"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Governor’s Workforce Development Board (GWDB)</a:t>
            </a:r>
          </a:p>
          <a:p>
            <a:pPr marL="800100" lvl="1"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Local Workforce Development Boards (WDBs) </a:t>
            </a:r>
          </a:p>
          <a:p>
            <a:pPr marL="800100" lvl="1"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rPr>
              <a:t>Office of Public Engagement/Office of New Americans</a:t>
            </a: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rPr>
              <a:t>Dislocated Worker Service Providers</a:t>
            </a: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rPr>
              <a:t>Other workforce development service providers</a:t>
            </a: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rPr>
              <a:t>Minnesota’s Office of Higher Education</a:t>
            </a: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rPr>
              <a:t>Credential Engine – is a non-profit whose mission is to map the credential landscape with clear and consistent information, fueling the creation of resources that empower people to find the pathways that are best for them.</a:t>
            </a: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rPr>
              <a:t>National Skills Coalition - is a nonprofit organization that advocates for a national commitment to skills training and an inclusive economy.</a:t>
            </a: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rPr>
              <a:t>U. S. Department of Labor (DOL) – Partnering on bi-monthly national webinars to strategize program evaluations that drive policy change and present state evaluations for other states to learn how to it.</a:t>
            </a:r>
          </a:p>
        </p:txBody>
      </p:sp>
      <p:sp>
        <p:nvSpPr>
          <p:cNvPr id="4" name="Footer Placeholder 3">
            <a:extLst>
              <a:ext uri="{FF2B5EF4-FFF2-40B4-BE49-F238E27FC236}">
                <a16:creationId xmlns:a16="http://schemas.microsoft.com/office/drawing/2014/main" id="{D5445F9C-9358-B262-4A5B-D573B6102A0E}"/>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2585221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t>Thank You!</a:t>
            </a:r>
          </a:p>
        </p:txBody>
      </p:sp>
      <p:sp>
        <p:nvSpPr>
          <p:cNvPr id="5" name="TextBox 4">
            <a:extLst>
              <a:ext uri="{FF2B5EF4-FFF2-40B4-BE49-F238E27FC236}">
                <a16:creationId xmlns:a16="http://schemas.microsoft.com/office/drawing/2014/main" id="{80A7EB6B-7C20-E7E3-B041-365943D1C8FA}"/>
              </a:ext>
            </a:extLst>
          </p:cNvPr>
          <p:cNvSpPr txBox="1"/>
          <p:nvPr/>
        </p:nvSpPr>
        <p:spPr>
          <a:xfrm>
            <a:off x="266700" y="1196008"/>
            <a:ext cx="11658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865"/>
                </a:solidFill>
                <a:effectLst/>
                <a:uLnTx/>
                <a:uFillTx/>
                <a:latin typeface="Calibri"/>
                <a:ea typeface="+mn-ea"/>
                <a:cs typeface="+mn-cs"/>
              </a:rPr>
              <a:t>Dislocated Worker &amp; Federal Adult Programs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865"/>
                </a:solidFill>
                <a:effectLst/>
                <a:uLnTx/>
                <a:uFillTx/>
                <a:latin typeface="Calibri"/>
                <a:ea typeface="+mn-ea"/>
                <a:cs typeface="+mn-cs"/>
              </a:rPr>
              <a:t>Leadership and Staff</a:t>
            </a:r>
          </a:p>
        </p:txBody>
      </p:sp>
      <p:graphicFrame>
        <p:nvGraphicFramePr>
          <p:cNvPr id="6" name="Table 7">
            <a:extLst>
              <a:ext uri="{FF2B5EF4-FFF2-40B4-BE49-F238E27FC236}">
                <a16:creationId xmlns:a16="http://schemas.microsoft.com/office/drawing/2014/main" id="{DCBBD93E-A418-D41E-D662-0424847A3AF1}"/>
              </a:ext>
            </a:extLst>
          </p:cNvPr>
          <p:cNvGraphicFramePr>
            <a:graphicFrameLocks noGrp="1"/>
          </p:cNvGraphicFramePr>
          <p:nvPr/>
        </p:nvGraphicFramePr>
        <p:xfrm>
          <a:off x="2032000" y="1842339"/>
          <a:ext cx="8128000" cy="2194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6158224"/>
                    </a:ext>
                  </a:extLst>
                </a:gridCol>
                <a:gridCol w="4064000">
                  <a:extLst>
                    <a:ext uri="{9D8B030D-6E8A-4147-A177-3AD203B41FA5}">
                      <a16:colId xmlns:a16="http://schemas.microsoft.com/office/drawing/2014/main" val="4177048823"/>
                    </a:ext>
                  </a:extLst>
                </a:gridCol>
              </a:tblGrid>
              <a:tr h="439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mn-lt"/>
                          <a:ea typeface="+mn-ea"/>
                          <a:cs typeface="+mn-cs"/>
                        </a:rPr>
                        <a:t>Nancy Omondi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865"/>
                          </a:solidFill>
                          <a:effectLst/>
                          <a:uLnTx/>
                          <a:uFillTx/>
                          <a:latin typeface="+mn-lt"/>
                          <a:ea typeface="+mn-ea"/>
                          <a:cs typeface="+mn-cs"/>
                        </a:rPr>
                        <a:t>Dislocated Worker and Federal Adult Programs Director</a:t>
                      </a:r>
                    </a:p>
                  </a:txBody>
                  <a:tcPr>
                    <a:noFill/>
                  </a:tcPr>
                </a:tc>
                <a:tc>
                  <a:txBody>
                    <a:bodyPr/>
                    <a:lstStyle/>
                    <a:p>
                      <a:pPr algn="ctr"/>
                      <a:r>
                        <a:rPr kumimoji="0" lang="en-US" sz="1800" b="0" i="0" u="none" strike="noStrike" kern="1200" cap="none" spc="0" normalizeH="0" baseline="0">
                          <a:ln>
                            <a:noFill/>
                          </a:ln>
                          <a:solidFill>
                            <a:srgbClr val="003865"/>
                          </a:solidFill>
                          <a:effectLst/>
                          <a:uLnTx/>
                          <a:uFillTx/>
                          <a:latin typeface="+mn-lt"/>
                          <a:ea typeface="+mn-ea"/>
                          <a:cs typeface="+mn-cs"/>
                        </a:rPr>
                        <a:t>Rita Apaloo</a:t>
                      </a:r>
                    </a:p>
                    <a:p>
                      <a:pPr algn="ctr"/>
                      <a:r>
                        <a:rPr kumimoji="0" lang="en-US" sz="1200" b="0" i="0" u="none" strike="noStrike" kern="1200" cap="none" spc="0" normalizeH="0" baseline="0">
                          <a:ln>
                            <a:noFill/>
                          </a:ln>
                          <a:solidFill>
                            <a:srgbClr val="003865"/>
                          </a:solidFill>
                          <a:effectLst/>
                          <a:uLnTx/>
                          <a:uFillTx/>
                          <a:latin typeface="+mn-lt"/>
                          <a:ea typeface="+mn-ea"/>
                          <a:cs typeface="+mn-cs"/>
                        </a:rPr>
                        <a:t>Grants Specialist Coordinator</a:t>
                      </a:r>
                    </a:p>
                  </a:txBody>
                  <a:tcPr>
                    <a:noFill/>
                  </a:tcPr>
                </a:tc>
                <a:extLst>
                  <a:ext uri="{0D108BD9-81ED-4DB2-BD59-A6C34878D82A}">
                    <a16:rowId xmlns:a16="http://schemas.microsoft.com/office/drawing/2014/main" val="780654547"/>
                  </a:ext>
                </a:extLst>
              </a:tr>
              <a:tr h="439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Lensa Idossa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Program Manager</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003865"/>
                          </a:solidFill>
                          <a:effectLst/>
                          <a:uLnTx/>
                          <a:uFillTx/>
                          <a:latin typeface="+mn-lt"/>
                          <a:ea typeface="+mn-ea"/>
                          <a:cs typeface="+mn-cs"/>
                        </a:rPr>
                        <a:t>Sou Thao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3865"/>
                          </a:solidFill>
                          <a:effectLst/>
                          <a:uLnTx/>
                          <a:uFillTx/>
                          <a:latin typeface="+mn-lt"/>
                          <a:ea typeface="+mn-ea"/>
                          <a:cs typeface="+mn-cs"/>
                        </a:rPr>
                        <a:t>Grants Specialist Senior</a:t>
                      </a:r>
                    </a:p>
                  </a:txBody>
                  <a:tcPr>
                    <a:noFill/>
                  </a:tcPr>
                </a:tc>
                <a:extLst>
                  <a:ext uri="{0D108BD9-81ED-4DB2-BD59-A6C34878D82A}">
                    <a16:rowId xmlns:a16="http://schemas.microsoft.com/office/drawing/2014/main" val="1079025391"/>
                  </a:ext>
                </a:extLst>
              </a:tr>
              <a:tr h="439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Amy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State Program Administrator Coordinator</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Frederick Nah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Grants Specialist Senior</a:t>
                      </a:r>
                    </a:p>
                  </a:txBody>
                  <a:tcPr>
                    <a:noFill/>
                  </a:tcPr>
                </a:tc>
                <a:extLst>
                  <a:ext uri="{0D108BD9-81ED-4DB2-BD59-A6C34878D82A}">
                    <a16:rowId xmlns:a16="http://schemas.microsoft.com/office/drawing/2014/main" val="106556160"/>
                  </a:ext>
                </a:extLst>
              </a:tr>
              <a:tr h="439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Christine Dowie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Grants Specialist Senior</a:t>
                      </a:r>
                    </a:p>
                  </a:txBody>
                  <a:tcPr>
                    <a:noFill/>
                  </a:tcPr>
                </a:tc>
                <a:extLst>
                  <a:ext uri="{0D108BD9-81ED-4DB2-BD59-A6C34878D82A}">
                    <a16:rowId xmlns:a16="http://schemas.microsoft.com/office/drawing/2014/main" val="58180889"/>
                  </a:ext>
                </a:extLst>
              </a:tr>
            </a:tbl>
          </a:graphicData>
        </a:graphic>
      </p:graphicFrame>
    </p:spTree>
    <p:extLst>
      <p:ext uri="{BB962C8B-B14F-4D97-AF65-F5344CB8AC3E}">
        <p14:creationId xmlns:p14="http://schemas.microsoft.com/office/powerpoint/2010/main" val="242918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DEED WIOA Youth Programs Overview</a:t>
            </a:r>
          </a:p>
        </p:txBody>
      </p:sp>
      <p:sp>
        <p:nvSpPr>
          <p:cNvPr id="4" name="Text Placeholder 3">
            <a:extLst>
              <a:ext uri="{FF2B5EF4-FFF2-40B4-BE49-F238E27FC236}">
                <a16:creationId xmlns:a16="http://schemas.microsoft.com/office/drawing/2014/main" id="{F4631EAF-2932-4A6A-B2EB-50F230BB21A4}"/>
              </a:ext>
            </a:extLst>
          </p:cNvPr>
          <p:cNvSpPr>
            <a:spLocks noGrp="1"/>
          </p:cNvSpPr>
          <p:nvPr>
            <p:ph type="body" sz="quarter" idx="17"/>
          </p:nvPr>
        </p:nvSpPr>
        <p:spPr/>
        <p:txBody>
          <a:bodyPr>
            <a:normAutofit fontScale="40000" lnSpcReduction="20000"/>
          </a:bodyPr>
          <a:lstStyle/>
          <a:p>
            <a:r>
              <a:rPr lang="en-US" sz="3300" dirty="0"/>
              <a:t>DEED Office of Youth Development</a:t>
            </a:r>
          </a:p>
          <a:p>
            <a:r>
              <a:rPr lang="en-US" sz="3400" dirty="0"/>
              <a:t>November  2023</a:t>
            </a:r>
          </a:p>
        </p:txBody>
      </p:sp>
      <p:sp>
        <p:nvSpPr>
          <p:cNvPr id="8" name="Footer Placeholder 6"/>
          <p:cNvSpPr>
            <a:spLocks noGrp="1"/>
          </p:cNvSpPr>
          <p:nvPr>
            <p:ph type="ftr" sz="quarter" idx="3"/>
          </p:nvPr>
        </p:nvSpPr>
        <p:spPr bwMode="black">
          <a:prstGeom prst="rect">
            <a:avLst/>
          </a:prstGeom>
        </p:spPr>
        <p:txBody>
          <a:bodyPr anchor="ct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08202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a:xfrm>
            <a:off x="838200" y="-1"/>
            <a:ext cx="10515600" cy="1216025"/>
          </a:xfrm>
        </p:spPr>
        <p:txBody>
          <a:bodyPr anchor="ctr">
            <a:normAutofit/>
          </a:bodyPr>
          <a:lstStyle/>
          <a:p>
            <a:pPr algn="ctr"/>
            <a:r>
              <a:rPr lang="en-US" dirty="0"/>
              <a:t>Program Staff </a:t>
            </a:r>
          </a:p>
        </p:txBody>
      </p:sp>
      <p:sp>
        <p:nvSpPr>
          <p:cNvPr id="4" name="Footer Placeholder 3">
            <a:extLst>
              <a:ext uri="{FF2B5EF4-FFF2-40B4-BE49-F238E27FC236}">
                <a16:creationId xmlns:a16="http://schemas.microsoft.com/office/drawing/2014/main" id="{FC178234-2CBE-4AA9-87EB-EA10F17D124F}"/>
              </a:ext>
            </a:extLst>
          </p:cNvPr>
          <p:cNvSpPr>
            <a:spLocks noGrp="1"/>
          </p:cNvSpPr>
          <p:nvPr>
            <p:ph type="ftr" sz="quarter" idx="3"/>
          </p:nvPr>
        </p:nvSpPr>
        <p:spPr>
          <a:xfrm>
            <a:off x="6324600" y="6356349"/>
            <a:ext cx="5587647"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
        <p:nvSpPr>
          <p:cNvPr id="9" name="Date Placeholder 3" hidden="1">
            <a:extLst>
              <a:ext uri="{FF2B5EF4-FFF2-40B4-BE49-F238E27FC236}">
                <a16:creationId xmlns:a16="http://schemas.microsoft.com/office/drawing/2014/main" id="{B446C374-8C08-6FEB-A2B3-345C072A5B48}"/>
              </a:ext>
            </a:extLst>
          </p:cNvPr>
          <p:cNvSpPr>
            <a:spLocks noGrp="1"/>
          </p:cNvSpPr>
          <p:nvPr>
            <p:ph type="dt" sz="half" idx="4294967295"/>
          </p:nvPr>
        </p:nvSpPr>
        <p:spPr>
          <a:xfrm>
            <a:off x="838200" y="6356350"/>
            <a:ext cx="135859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4B91AA0-3BA7-4036-A3DA-317C6C4FFA29}"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11/7/2023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11" name="Content Placeholder 2">
            <a:extLst>
              <a:ext uri="{FF2B5EF4-FFF2-40B4-BE49-F238E27FC236}">
                <a16:creationId xmlns:a16="http://schemas.microsoft.com/office/drawing/2014/main" id="{6870116D-26DE-ACC5-5AAA-EAF4D6CFCED7}"/>
              </a:ext>
            </a:extLst>
          </p:cNvPr>
          <p:cNvGraphicFramePr>
            <a:graphicFrameLocks noGrp="1"/>
          </p:cNvGraphicFramePr>
          <p:nvPr>
            <p:ph idx="1"/>
          </p:nvPr>
        </p:nvGraphicFramePr>
        <p:xfrm>
          <a:off x="838200" y="1594624"/>
          <a:ext cx="10515600" cy="4582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Connector: Elbow 4">
            <a:extLst>
              <a:ext uri="{FF2B5EF4-FFF2-40B4-BE49-F238E27FC236}">
                <a16:creationId xmlns:a16="http://schemas.microsoft.com/office/drawing/2014/main" id="{FCAA6F35-4ED3-3072-0069-DCD98580BC18}"/>
              </a:ext>
            </a:extLst>
          </p:cNvPr>
          <p:cNvCxnSpPr>
            <a:cxnSpLocks/>
          </p:cNvCxnSpPr>
          <p:nvPr/>
        </p:nvCxnSpPr>
        <p:spPr>
          <a:xfrm rot="5400000">
            <a:off x="3007878" y="2373551"/>
            <a:ext cx="1738941" cy="14238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9B3777E8-6900-5B6E-21E6-6DF2614C44A8}"/>
              </a:ext>
            </a:extLst>
          </p:cNvPr>
          <p:cNvCxnSpPr>
            <a:cxnSpLocks/>
          </p:cNvCxnSpPr>
          <p:nvPr/>
        </p:nvCxnSpPr>
        <p:spPr>
          <a:xfrm rot="16200000" flipH="1">
            <a:off x="7118079" y="2360339"/>
            <a:ext cx="2292627" cy="13119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B143C8A-A337-8940-6610-E65D22C83A2F}"/>
              </a:ext>
            </a:extLst>
          </p:cNvPr>
          <p:cNvCxnSpPr>
            <a:cxnSpLocks/>
          </p:cNvCxnSpPr>
          <p:nvPr/>
        </p:nvCxnSpPr>
        <p:spPr>
          <a:xfrm>
            <a:off x="6096000" y="3429000"/>
            <a:ext cx="0" cy="45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555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8F15-64EC-BCD5-F280-84EB420F88AE}"/>
              </a:ext>
            </a:extLst>
          </p:cNvPr>
          <p:cNvSpPr>
            <a:spLocks noGrp="1"/>
          </p:cNvSpPr>
          <p:nvPr>
            <p:ph type="title"/>
          </p:nvPr>
        </p:nvSpPr>
        <p:spPr>
          <a:xfrm>
            <a:off x="838200" y="-1"/>
            <a:ext cx="10515600" cy="1216025"/>
          </a:xfrm>
        </p:spPr>
        <p:txBody>
          <a:bodyPr anchor="ctr">
            <a:normAutofit/>
          </a:bodyPr>
          <a:lstStyle/>
          <a:p>
            <a:r>
              <a:rPr lang="en-US" sz="2500"/>
              <a:t>Workforce Innovation and Opportunity Act (WIOA) Youth Formula Grant Program</a:t>
            </a:r>
            <a:br>
              <a:rPr lang="en-US" sz="2500"/>
            </a:br>
            <a:endParaRPr lang="en-US" sz="2500"/>
          </a:p>
        </p:txBody>
      </p:sp>
      <p:sp>
        <p:nvSpPr>
          <p:cNvPr id="4" name="Footer Placeholder 3">
            <a:extLst>
              <a:ext uri="{FF2B5EF4-FFF2-40B4-BE49-F238E27FC236}">
                <a16:creationId xmlns:a16="http://schemas.microsoft.com/office/drawing/2014/main" id="{D71FCF34-E785-C3C6-FC68-020000F0D3F6}"/>
              </a:ext>
            </a:extLst>
          </p:cNvPr>
          <p:cNvSpPr>
            <a:spLocks noGrp="1"/>
          </p:cNvSpPr>
          <p:nvPr>
            <p:ph type="ftr" sz="quarter" idx="3"/>
          </p:nvPr>
        </p:nvSpPr>
        <p:spPr>
          <a:xfrm>
            <a:off x="6324600" y="6356349"/>
            <a:ext cx="5587647"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graphicFrame>
        <p:nvGraphicFramePr>
          <p:cNvPr id="6" name="Content Placeholder 2">
            <a:extLst>
              <a:ext uri="{FF2B5EF4-FFF2-40B4-BE49-F238E27FC236}">
                <a16:creationId xmlns:a16="http://schemas.microsoft.com/office/drawing/2014/main" id="{A3DCB892-8269-137B-5AE6-631B62FD6C20}"/>
              </a:ext>
            </a:extLst>
          </p:cNvPr>
          <p:cNvGraphicFramePr>
            <a:graphicFrameLocks noGrp="1"/>
          </p:cNvGraphicFramePr>
          <p:nvPr>
            <p:ph type="tbl" sz="quarter" idx="13"/>
          </p:nvPr>
        </p:nvGraphicFramePr>
        <p:xfrm>
          <a:off x="838200" y="1335088"/>
          <a:ext cx="10515600" cy="484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640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EAD8-C759-C1DC-61E0-927400556781}"/>
              </a:ext>
            </a:extLst>
          </p:cNvPr>
          <p:cNvSpPr>
            <a:spLocks noGrp="1"/>
          </p:cNvSpPr>
          <p:nvPr>
            <p:ph type="title"/>
          </p:nvPr>
        </p:nvSpPr>
        <p:spPr>
          <a:xfrm>
            <a:off x="838200" y="-1"/>
            <a:ext cx="10515600" cy="1216025"/>
          </a:xfrm>
        </p:spPr>
        <p:txBody>
          <a:bodyPr anchor="ctr">
            <a:normAutofit/>
          </a:bodyPr>
          <a:lstStyle/>
          <a:p>
            <a:r>
              <a:rPr lang="en-US" dirty="0"/>
              <a:t>WIOA Youth Services Provision </a:t>
            </a:r>
          </a:p>
        </p:txBody>
      </p:sp>
      <p:sp>
        <p:nvSpPr>
          <p:cNvPr id="3" name="Content Placeholder 2">
            <a:extLst>
              <a:ext uri="{FF2B5EF4-FFF2-40B4-BE49-F238E27FC236}">
                <a16:creationId xmlns:a16="http://schemas.microsoft.com/office/drawing/2014/main" id="{FF302F95-D93D-88B5-A3CC-AC18CA665DF4}"/>
              </a:ext>
            </a:extLst>
          </p:cNvPr>
          <p:cNvSpPr>
            <a:spLocks noGrp="1"/>
          </p:cNvSpPr>
          <p:nvPr>
            <p:ph idx="1"/>
          </p:nvPr>
        </p:nvSpPr>
        <p:spPr>
          <a:xfrm>
            <a:off x="838200" y="1335281"/>
            <a:ext cx="10515600" cy="4841683"/>
          </a:xfrm>
        </p:spPr>
        <p:txBody>
          <a:bodyPr>
            <a:normAutofit/>
          </a:bodyPr>
          <a:lstStyle/>
          <a:p>
            <a:pPr marL="0" indent="0">
              <a:buNone/>
            </a:pPr>
            <a:r>
              <a:rPr lang="en-US" dirty="0"/>
              <a:t>WIOA Youth Services are provided through local Workforce Development Boards and Youth Committees and include: tutoring, study skills training, and dropout recovery and prevention; alternative secondary school services; paid and unpaid work experiences; occupational skill training; education offered with workforce preparation activities and training; leadership development activities; supportive services; adult mentoring; follow-up services; comprehensive guidance and counseling; financial literacy education; entrepreneurial skills training; labor market and employment information about in-demand industry sectors/occupations; and activities helping youth prepare for and transition to post-secondary education and training.</a:t>
            </a:r>
          </a:p>
          <a:p>
            <a:endParaRPr lang="en-US" dirty="0"/>
          </a:p>
        </p:txBody>
      </p:sp>
      <p:sp>
        <p:nvSpPr>
          <p:cNvPr id="4" name="Footer Placeholder 3">
            <a:extLst>
              <a:ext uri="{FF2B5EF4-FFF2-40B4-BE49-F238E27FC236}">
                <a16:creationId xmlns:a16="http://schemas.microsoft.com/office/drawing/2014/main" id="{5594FFE1-9D4E-280C-891D-1DC25C8666AB}"/>
              </a:ext>
            </a:extLst>
          </p:cNvPr>
          <p:cNvSpPr>
            <a:spLocks noGrp="1"/>
          </p:cNvSpPr>
          <p:nvPr>
            <p:ph type="ftr" sz="quarter" idx="3"/>
          </p:nvPr>
        </p:nvSpPr>
        <p:spPr>
          <a:xfrm>
            <a:off x="6324600" y="6356349"/>
            <a:ext cx="5587647"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
        <p:nvSpPr>
          <p:cNvPr id="9" name="Date Placeholder 3" hidden="1">
            <a:extLst>
              <a:ext uri="{FF2B5EF4-FFF2-40B4-BE49-F238E27FC236}">
                <a16:creationId xmlns:a16="http://schemas.microsoft.com/office/drawing/2014/main" id="{D045718D-61CA-531C-1B4F-FEFD1E87260A}"/>
              </a:ext>
            </a:extLst>
          </p:cNvPr>
          <p:cNvSpPr>
            <a:spLocks noGrp="1"/>
          </p:cNvSpPr>
          <p:nvPr>
            <p:ph type="dt" sz="half" idx="4294967295"/>
          </p:nvPr>
        </p:nvSpPr>
        <p:spPr>
          <a:xfrm>
            <a:off x="838200" y="6356350"/>
            <a:ext cx="135859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4B91AA0-3BA7-4036-A3DA-317C6C4FFA29}"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11/7/2023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092497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map of the state of minnesota">
            <a:extLst>
              <a:ext uri="{FF2B5EF4-FFF2-40B4-BE49-F238E27FC236}">
                <a16:creationId xmlns:a16="http://schemas.microsoft.com/office/drawing/2014/main" id="{211F35AA-9CB9-2761-9684-845BDDAB1E94}"/>
              </a:ext>
            </a:extLst>
          </p:cNvPr>
          <p:cNvPicPr>
            <a:picLocks noGrp="1" noChangeAspect="1"/>
          </p:cNvPicPr>
          <p:nvPr>
            <p:ph sz="quarter" idx="10"/>
          </p:nvPr>
        </p:nvPicPr>
        <p:blipFill rotWithShape="1">
          <a:blip r:embed="rId2">
            <a:extLst>
              <a:ext uri="{28A0092B-C50C-407E-A947-70E740481C1C}">
                <a14:useLocalDpi xmlns:a14="http://schemas.microsoft.com/office/drawing/2010/main" val="0"/>
              </a:ext>
            </a:extLst>
          </a:blip>
          <a:stretch/>
        </p:blipFill>
        <p:spPr>
          <a:xfrm>
            <a:off x="3521314" y="68263"/>
            <a:ext cx="5149372" cy="6318250"/>
          </a:xfrm>
          <a:noFill/>
        </p:spPr>
      </p:pic>
      <p:sp>
        <p:nvSpPr>
          <p:cNvPr id="4" name="Footer Placeholder 3">
            <a:extLst>
              <a:ext uri="{FF2B5EF4-FFF2-40B4-BE49-F238E27FC236}">
                <a16:creationId xmlns:a16="http://schemas.microsoft.com/office/drawing/2014/main" id="{C52169A7-D514-D1AF-709A-136E40F84F42}"/>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3076517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FFA4-1BD1-4AF7-B843-82C836181BC2}"/>
              </a:ext>
            </a:extLst>
          </p:cNvPr>
          <p:cNvSpPr>
            <a:spLocks noGrp="1"/>
          </p:cNvSpPr>
          <p:nvPr>
            <p:ph type="title"/>
          </p:nvPr>
        </p:nvSpPr>
        <p:spPr>
          <a:xfrm>
            <a:off x="838200" y="-1"/>
            <a:ext cx="10515600" cy="1216025"/>
          </a:xfrm>
        </p:spPr>
        <p:txBody>
          <a:bodyPr anchor="ctr">
            <a:normAutofit/>
          </a:bodyPr>
          <a:lstStyle/>
          <a:p>
            <a:r>
              <a:rPr lang="en-US" dirty="0"/>
              <a:t>Barriers to Self-Sufficiency</a:t>
            </a:r>
            <a:endParaRPr lang="en-US"/>
          </a:p>
        </p:txBody>
      </p:sp>
      <p:sp>
        <p:nvSpPr>
          <p:cNvPr id="4" name="Footer Placeholder 3">
            <a:extLst>
              <a:ext uri="{FF2B5EF4-FFF2-40B4-BE49-F238E27FC236}">
                <a16:creationId xmlns:a16="http://schemas.microsoft.com/office/drawing/2014/main" id="{2DE42B1E-BE5F-4F16-A208-8834CED7B699}"/>
              </a:ext>
            </a:extLst>
          </p:cNvPr>
          <p:cNvSpPr>
            <a:spLocks noGrp="1"/>
          </p:cNvSpPr>
          <p:nvPr>
            <p:ph type="ftr" sz="quarter" idx="3"/>
          </p:nvPr>
        </p:nvSpPr>
        <p:spPr>
          <a:xfrm>
            <a:off x="6324600" y="6356349"/>
            <a:ext cx="5587647"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graphicFrame>
        <p:nvGraphicFramePr>
          <p:cNvPr id="6" name="Content Placeholder 2">
            <a:extLst>
              <a:ext uri="{FF2B5EF4-FFF2-40B4-BE49-F238E27FC236}">
                <a16:creationId xmlns:a16="http://schemas.microsoft.com/office/drawing/2014/main" id="{706F39EC-DC46-5799-B0DB-73A0F5D1E295}"/>
              </a:ext>
            </a:extLst>
          </p:cNvPr>
          <p:cNvGraphicFramePr>
            <a:graphicFrameLocks noGrp="1"/>
          </p:cNvGraphicFramePr>
          <p:nvPr>
            <p:ph type="tbl" sz="quarter" idx="13"/>
          </p:nvPr>
        </p:nvGraphicFramePr>
        <p:xfrm>
          <a:off x="838200" y="1335088"/>
          <a:ext cx="10515600" cy="484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908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FFA4-1BD1-4AF7-B843-82C836181BC2}"/>
              </a:ext>
            </a:extLst>
          </p:cNvPr>
          <p:cNvSpPr>
            <a:spLocks noGrp="1"/>
          </p:cNvSpPr>
          <p:nvPr>
            <p:ph type="title"/>
          </p:nvPr>
        </p:nvSpPr>
        <p:spPr>
          <a:xfrm>
            <a:off x="838200" y="-1"/>
            <a:ext cx="10515600" cy="1216025"/>
          </a:xfrm>
        </p:spPr>
        <p:txBody>
          <a:bodyPr anchor="ctr">
            <a:normAutofit/>
          </a:bodyPr>
          <a:lstStyle/>
          <a:p>
            <a:r>
              <a:rPr lang="en-US" dirty="0"/>
              <a:t>Barriers to Self-Sufficiency, continued</a:t>
            </a:r>
            <a:endParaRPr lang="en-US"/>
          </a:p>
        </p:txBody>
      </p:sp>
      <p:sp>
        <p:nvSpPr>
          <p:cNvPr id="4" name="Footer Placeholder 3">
            <a:extLst>
              <a:ext uri="{FF2B5EF4-FFF2-40B4-BE49-F238E27FC236}">
                <a16:creationId xmlns:a16="http://schemas.microsoft.com/office/drawing/2014/main" id="{2DE42B1E-BE5F-4F16-A208-8834CED7B699}"/>
              </a:ext>
            </a:extLst>
          </p:cNvPr>
          <p:cNvSpPr>
            <a:spLocks noGrp="1"/>
          </p:cNvSpPr>
          <p:nvPr>
            <p:ph type="ftr" sz="quarter" idx="3"/>
          </p:nvPr>
        </p:nvSpPr>
        <p:spPr>
          <a:xfrm>
            <a:off x="6324600" y="6356349"/>
            <a:ext cx="5587647"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
        <p:nvSpPr>
          <p:cNvPr id="9" name="Date Placeholder 3" hidden="1">
            <a:extLst>
              <a:ext uri="{FF2B5EF4-FFF2-40B4-BE49-F238E27FC236}">
                <a16:creationId xmlns:a16="http://schemas.microsoft.com/office/drawing/2014/main" id="{E77C4557-806C-2F73-8019-39E67137DEF7}"/>
              </a:ext>
            </a:extLst>
          </p:cNvPr>
          <p:cNvSpPr>
            <a:spLocks noGrp="1"/>
          </p:cNvSpPr>
          <p:nvPr>
            <p:ph type="dt" sz="half" idx="4294967295"/>
          </p:nvPr>
        </p:nvSpPr>
        <p:spPr>
          <a:xfrm>
            <a:off x="838200" y="6356350"/>
            <a:ext cx="135859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4B91AA0-3BA7-4036-A3DA-317C6C4FFA29}"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11/7/2023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14" name="Date Placeholder 3" hidden="1">
            <a:extLst>
              <a:ext uri="{FF2B5EF4-FFF2-40B4-BE49-F238E27FC236}">
                <a16:creationId xmlns:a16="http://schemas.microsoft.com/office/drawing/2014/main" id="{36E3A2CA-E83D-C556-CE9D-0515F9333530}"/>
              </a:ext>
            </a:extLst>
          </p:cNvPr>
          <p:cNvSpPr>
            <a:spLocks noGrp="1"/>
          </p:cNvSpPr>
          <p:nvPr>
            <p:ph type="dt" sz="half" idx="4294967295"/>
          </p:nvPr>
        </p:nvSpPr>
        <p:spPr>
          <a:xfrm>
            <a:off x="838200" y="6356350"/>
            <a:ext cx="135859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4B91AA0-3BA7-4036-A3DA-317C6C4FFA29}"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11/7/2023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16" name="Content Placeholder 2">
            <a:extLst>
              <a:ext uri="{FF2B5EF4-FFF2-40B4-BE49-F238E27FC236}">
                <a16:creationId xmlns:a16="http://schemas.microsoft.com/office/drawing/2014/main" id="{6FE0255C-8924-3861-1C8D-34322726005C}"/>
              </a:ext>
            </a:extLst>
          </p:cNvPr>
          <p:cNvGraphicFramePr>
            <a:graphicFrameLocks noGrp="1"/>
          </p:cNvGraphicFramePr>
          <p:nvPr>
            <p:ph type="tbl" sz="quarter" idx="13"/>
          </p:nvPr>
        </p:nvGraphicFramePr>
        <p:xfrm>
          <a:off x="838200" y="1335088"/>
          <a:ext cx="10515600" cy="484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1539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B6CC-1C19-C499-43AB-8D185208EEFB}"/>
              </a:ext>
            </a:extLst>
          </p:cNvPr>
          <p:cNvSpPr>
            <a:spLocks noGrp="1"/>
          </p:cNvSpPr>
          <p:nvPr>
            <p:ph type="title"/>
          </p:nvPr>
        </p:nvSpPr>
        <p:spPr>
          <a:xfrm>
            <a:off x="838200" y="0"/>
            <a:ext cx="10515600" cy="1152940"/>
          </a:xfrm>
        </p:spPr>
        <p:txBody>
          <a:bodyPr/>
          <a:lstStyle/>
          <a:p>
            <a:pPr algn="ctr"/>
            <a:r>
              <a:rPr lang="en-US" dirty="0"/>
              <a:t>Performance Outcome </a:t>
            </a:r>
          </a:p>
        </p:txBody>
      </p:sp>
      <p:graphicFrame>
        <p:nvGraphicFramePr>
          <p:cNvPr id="5" name="Content Placeholder 4">
            <a:extLst>
              <a:ext uri="{FF2B5EF4-FFF2-40B4-BE49-F238E27FC236}">
                <a16:creationId xmlns:a16="http://schemas.microsoft.com/office/drawing/2014/main" id="{657E7A6A-8E28-BE79-791D-B70AD6FF3AA9}"/>
              </a:ext>
            </a:extLst>
          </p:cNvPr>
          <p:cNvGraphicFramePr>
            <a:graphicFrameLocks noGrp="1"/>
          </p:cNvGraphicFramePr>
          <p:nvPr>
            <p:ph idx="1"/>
          </p:nvPr>
        </p:nvGraphicFramePr>
        <p:xfrm>
          <a:off x="112642" y="1343574"/>
          <a:ext cx="11966716" cy="5514426"/>
        </p:xfrm>
        <a:graphic>
          <a:graphicData uri="http://schemas.openxmlformats.org/drawingml/2006/table">
            <a:tbl>
              <a:tblPr firstRow="1" firstCol="1" bandRow="1">
                <a:tableStyleId>{5C22544A-7EE6-4342-B048-85BDC9FD1C3A}</a:tableStyleId>
              </a:tblPr>
              <a:tblGrid>
                <a:gridCol w="1310099">
                  <a:extLst>
                    <a:ext uri="{9D8B030D-6E8A-4147-A177-3AD203B41FA5}">
                      <a16:colId xmlns:a16="http://schemas.microsoft.com/office/drawing/2014/main" val="2037032780"/>
                    </a:ext>
                  </a:extLst>
                </a:gridCol>
                <a:gridCol w="1086915">
                  <a:extLst>
                    <a:ext uri="{9D8B030D-6E8A-4147-A177-3AD203B41FA5}">
                      <a16:colId xmlns:a16="http://schemas.microsoft.com/office/drawing/2014/main" val="1765427699"/>
                    </a:ext>
                  </a:extLst>
                </a:gridCol>
                <a:gridCol w="1086915">
                  <a:extLst>
                    <a:ext uri="{9D8B030D-6E8A-4147-A177-3AD203B41FA5}">
                      <a16:colId xmlns:a16="http://schemas.microsoft.com/office/drawing/2014/main" val="95655281"/>
                    </a:ext>
                  </a:extLst>
                </a:gridCol>
                <a:gridCol w="1086915">
                  <a:extLst>
                    <a:ext uri="{9D8B030D-6E8A-4147-A177-3AD203B41FA5}">
                      <a16:colId xmlns:a16="http://schemas.microsoft.com/office/drawing/2014/main" val="1510463195"/>
                    </a:ext>
                  </a:extLst>
                </a:gridCol>
                <a:gridCol w="954555">
                  <a:extLst>
                    <a:ext uri="{9D8B030D-6E8A-4147-A177-3AD203B41FA5}">
                      <a16:colId xmlns:a16="http://schemas.microsoft.com/office/drawing/2014/main" val="3178736653"/>
                    </a:ext>
                  </a:extLst>
                </a:gridCol>
                <a:gridCol w="954555">
                  <a:extLst>
                    <a:ext uri="{9D8B030D-6E8A-4147-A177-3AD203B41FA5}">
                      <a16:colId xmlns:a16="http://schemas.microsoft.com/office/drawing/2014/main" val="457743805"/>
                    </a:ext>
                  </a:extLst>
                </a:gridCol>
                <a:gridCol w="954555">
                  <a:extLst>
                    <a:ext uri="{9D8B030D-6E8A-4147-A177-3AD203B41FA5}">
                      <a16:colId xmlns:a16="http://schemas.microsoft.com/office/drawing/2014/main" val="2215396031"/>
                    </a:ext>
                  </a:extLst>
                </a:gridCol>
                <a:gridCol w="954555">
                  <a:extLst>
                    <a:ext uri="{9D8B030D-6E8A-4147-A177-3AD203B41FA5}">
                      <a16:colId xmlns:a16="http://schemas.microsoft.com/office/drawing/2014/main" val="4196269024"/>
                    </a:ext>
                  </a:extLst>
                </a:gridCol>
                <a:gridCol w="800942">
                  <a:extLst>
                    <a:ext uri="{9D8B030D-6E8A-4147-A177-3AD203B41FA5}">
                      <a16:colId xmlns:a16="http://schemas.microsoft.com/office/drawing/2014/main" val="130195983"/>
                    </a:ext>
                  </a:extLst>
                </a:gridCol>
                <a:gridCol w="1388355">
                  <a:extLst>
                    <a:ext uri="{9D8B030D-6E8A-4147-A177-3AD203B41FA5}">
                      <a16:colId xmlns:a16="http://schemas.microsoft.com/office/drawing/2014/main" val="2384450988"/>
                    </a:ext>
                  </a:extLst>
                </a:gridCol>
                <a:gridCol w="1388355">
                  <a:extLst>
                    <a:ext uri="{9D8B030D-6E8A-4147-A177-3AD203B41FA5}">
                      <a16:colId xmlns:a16="http://schemas.microsoft.com/office/drawing/2014/main" val="1083190328"/>
                    </a:ext>
                  </a:extLst>
                </a:gridCol>
              </a:tblGrid>
              <a:tr h="190021">
                <a:tc rowSpan="2">
                  <a:txBody>
                    <a:bodyPr/>
                    <a:lstStyle/>
                    <a:p>
                      <a:pPr marL="0" marR="0">
                        <a:lnSpc>
                          <a:spcPct val="107000"/>
                        </a:lnSpc>
                        <a:spcBef>
                          <a:spcPts val="0"/>
                        </a:spcBef>
                        <a:spcAft>
                          <a:spcPts val="0"/>
                        </a:spcAft>
                      </a:pPr>
                      <a:r>
                        <a:rPr lang="en-US" sz="1400" dirty="0">
                          <a:effectLst/>
                        </a:rPr>
                        <a:t>Measure</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gridSpan="2">
                  <a:txBody>
                    <a:bodyPr/>
                    <a:lstStyle/>
                    <a:p>
                      <a:pPr marL="0" marR="0">
                        <a:lnSpc>
                          <a:spcPct val="107000"/>
                        </a:lnSpc>
                        <a:spcBef>
                          <a:spcPts val="0"/>
                        </a:spcBef>
                        <a:spcAft>
                          <a:spcPts val="0"/>
                        </a:spcAft>
                      </a:pPr>
                      <a:r>
                        <a:rPr lang="en-US" sz="1400">
                          <a:effectLst/>
                        </a:rPr>
                        <a:t>SFY 2019</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hMerge="1">
                  <a:txBody>
                    <a:bodyPr/>
                    <a:lstStyle/>
                    <a:p>
                      <a:endParaRPr lang="en-US"/>
                    </a:p>
                  </a:txBody>
                  <a:tcPr/>
                </a:tc>
                <a:tc gridSpan="2">
                  <a:txBody>
                    <a:bodyPr/>
                    <a:lstStyle/>
                    <a:p>
                      <a:pPr marL="0" marR="0">
                        <a:lnSpc>
                          <a:spcPct val="107000"/>
                        </a:lnSpc>
                        <a:spcBef>
                          <a:spcPts val="0"/>
                        </a:spcBef>
                        <a:spcAft>
                          <a:spcPts val="0"/>
                        </a:spcAft>
                      </a:pPr>
                      <a:r>
                        <a:rPr lang="en-US" sz="1400">
                          <a:effectLst/>
                        </a:rPr>
                        <a:t>SFY 2020</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hMerge="1">
                  <a:txBody>
                    <a:bodyPr/>
                    <a:lstStyle/>
                    <a:p>
                      <a:endParaRPr lang="en-US"/>
                    </a:p>
                  </a:txBody>
                  <a:tcPr/>
                </a:tc>
                <a:tc gridSpan="2">
                  <a:txBody>
                    <a:bodyPr/>
                    <a:lstStyle/>
                    <a:p>
                      <a:pPr marL="0" marR="0">
                        <a:lnSpc>
                          <a:spcPct val="107000"/>
                        </a:lnSpc>
                        <a:spcBef>
                          <a:spcPts val="0"/>
                        </a:spcBef>
                        <a:spcAft>
                          <a:spcPts val="0"/>
                        </a:spcAft>
                      </a:pPr>
                      <a:r>
                        <a:rPr lang="en-US" sz="1400">
                          <a:effectLst/>
                        </a:rPr>
                        <a:t>SFY 2021</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hMerge="1">
                  <a:txBody>
                    <a:bodyPr/>
                    <a:lstStyle/>
                    <a:p>
                      <a:endParaRPr lang="en-US"/>
                    </a:p>
                  </a:txBody>
                  <a:tcPr/>
                </a:tc>
                <a:tc gridSpan="2">
                  <a:txBody>
                    <a:bodyPr/>
                    <a:lstStyle/>
                    <a:p>
                      <a:pPr marL="0" marR="0">
                        <a:lnSpc>
                          <a:spcPct val="107000"/>
                        </a:lnSpc>
                        <a:spcBef>
                          <a:spcPts val="0"/>
                        </a:spcBef>
                        <a:spcAft>
                          <a:spcPts val="0"/>
                        </a:spcAft>
                      </a:pPr>
                      <a:r>
                        <a:rPr lang="en-US" sz="1400">
                          <a:effectLst/>
                        </a:rPr>
                        <a:t>SFY 2022</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hMerge="1">
                  <a:txBody>
                    <a:bodyPr/>
                    <a:lstStyle/>
                    <a:p>
                      <a:endParaRPr lang="en-US"/>
                    </a:p>
                  </a:txBody>
                  <a:tcPr/>
                </a:tc>
                <a:tc gridSpan="2">
                  <a:txBody>
                    <a:bodyPr/>
                    <a:lstStyle/>
                    <a:p>
                      <a:pPr marL="0" marR="0">
                        <a:lnSpc>
                          <a:spcPct val="107000"/>
                        </a:lnSpc>
                        <a:spcBef>
                          <a:spcPts val="0"/>
                        </a:spcBef>
                        <a:spcAft>
                          <a:spcPts val="0"/>
                        </a:spcAft>
                      </a:pPr>
                      <a:r>
                        <a:rPr lang="en-US" sz="1400" dirty="0">
                          <a:effectLst/>
                        </a:rPr>
                        <a:t>SFY 2023</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hMerge="1">
                  <a:txBody>
                    <a:bodyPr/>
                    <a:lstStyle/>
                    <a:p>
                      <a:endParaRPr lang="en-US"/>
                    </a:p>
                  </a:txBody>
                  <a:tcPr/>
                </a:tc>
                <a:extLst>
                  <a:ext uri="{0D108BD9-81ED-4DB2-BD59-A6C34878D82A}">
                    <a16:rowId xmlns:a16="http://schemas.microsoft.com/office/drawing/2014/main" val="1007596619"/>
                  </a:ext>
                </a:extLst>
              </a:tr>
              <a:tr h="163518">
                <a:tc vMerge="1">
                  <a:txBody>
                    <a:bodyPr/>
                    <a:lstStyle/>
                    <a:p>
                      <a:endParaRPr lang="en-US"/>
                    </a:p>
                  </a:txBody>
                  <a:tcPr/>
                </a:tc>
                <a:tc>
                  <a:txBody>
                    <a:bodyPr/>
                    <a:lstStyle/>
                    <a:p>
                      <a:pPr marL="0" marR="0">
                        <a:lnSpc>
                          <a:spcPct val="107000"/>
                        </a:lnSpc>
                        <a:spcBef>
                          <a:spcPts val="0"/>
                        </a:spcBef>
                        <a:spcAft>
                          <a:spcPts val="0"/>
                        </a:spcAft>
                      </a:pPr>
                      <a:r>
                        <a:rPr lang="en-US" sz="1400" dirty="0">
                          <a:effectLst/>
                        </a:rPr>
                        <a:t>Plan</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Actual</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Plan</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Actual</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Plan</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Actual</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Plan</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Actual</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Plan</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Actual</a:t>
                      </a:r>
                      <a:endParaRPr lang="en-US" sz="1400">
                        <a:effectLst/>
                        <a:latin typeface="Calibri" panose="020F0502020204030204" pitchFamily="34" charset="0"/>
                        <a:ea typeface="+mn-ea"/>
                        <a:cs typeface="Times New Roman" panose="02020603050405020304" pitchFamily="18" charset="0"/>
                      </a:endParaRPr>
                    </a:p>
                  </a:txBody>
                  <a:tcPr marL="52075" marR="52075" marT="0" marB="0"/>
                </a:tc>
                <a:extLst>
                  <a:ext uri="{0D108BD9-81ED-4DB2-BD59-A6C34878D82A}">
                    <a16:rowId xmlns:a16="http://schemas.microsoft.com/office/drawing/2014/main" val="1608740219"/>
                  </a:ext>
                </a:extLst>
              </a:tr>
              <a:tr h="334603">
                <a:tc>
                  <a:txBody>
                    <a:bodyPr/>
                    <a:lstStyle/>
                    <a:p>
                      <a:pPr marL="0" marR="0">
                        <a:lnSpc>
                          <a:spcPct val="107000"/>
                        </a:lnSpc>
                        <a:spcBef>
                          <a:spcPts val="0"/>
                        </a:spcBef>
                        <a:spcAft>
                          <a:spcPts val="0"/>
                        </a:spcAft>
                      </a:pPr>
                      <a:r>
                        <a:rPr lang="en-US" sz="1400">
                          <a:effectLst/>
                        </a:rPr>
                        <a:t>Number Served</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2,305</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2,561</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2,422</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2,476</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2,451</a:t>
                      </a:r>
                      <a:endParaRPr lang="en-US" sz="1400">
                        <a:effectLst/>
                        <a:latin typeface="Calibri" panose="020F0502020204030204" pitchFamily="34" charset="0"/>
                        <a:ea typeface="+mn-ea"/>
                        <a:cs typeface="Times New Roman" panose="02020603050405020304" pitchFamily="18" charset="0"/>
                      </a:endParaRPr>
                    </a:p>
                  </a:txBody>
                  <a:tcPr marL="52075" marR="52075" marT="0" marB="0"/>
                </a:tc>
                <a:extLst>
                  <a:ext uri="{0D108BD9-81ED-4DB2-BD59-A6C34878D82A}">
                    <a16:rowId xmlns:a16="http://schemas.microsoft.com/office/drawing/2014/main" val="4034048704"/>
                  </a:ext>
                </a:extLst>
              </a:tr>
              <a:tr h="1018941">
                <a:tc>
                  <a:txBody>
                    <a:bodyPr/>
                    <a:lstStyle/>
                    <a:p>
                      <a:pPr marL="0" marR="0">
                        <a:lnSpc>
                          <a:spcPct val="107000"/>
                        </a:lnSpc>
                        <a:spcBef>
                          <a:spcPts val="0"/>
                        </a:spcBef>
                        <a:spcAft>
                          <a:spcPts val="0"/>
                        </a:spcAft>
                      </a:pPr>
                      <a:r>
                        <a:rPr lang="en-US" sz="1400" dirty="0">
                          <a:effectLst/>
                        </a:rPr>
                        <a:t>Employment Education or Placement Rate - 2nd Quarter after Exit</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66.0%</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79.5%</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67.0%</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79.4%</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76.0%</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67.5%</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75.0%</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68.8%</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68%</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75.5%</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extLst>
                  <a:ext uri="{0D108BD9-81ED-4DB2-BD59-A6C34878D82A}">
                    <a16:rowId xmlns:a16="http://schemas.microsoft.com/office/drawing/2014/main" val="2620419895"/>
                  </a:ext>
                </a:extLst>
              </a:tr>
              <a:tr h="1018941">
                <a:tc>
                  <a:txBody>
                    <a:bodyPr/>
                    <a:lstStyle/>
                    <a:p>
                      <a:pPr marL="0" marR="0">
                        <a:lnSpc>
                          <a:spcPct val="107000"/>
                        </a:lnSpc>
                        <a:spcBef>
                          <a:spcPts val="0"/>
                        </a:spcBef>
                        <a:spcAft>
                          <a:spcPts val="0"/>
                        </a:spcAft>
                      </a:pPr>
                      <a:r>
                        <a:rPr lang="en-US" sz="1400" dirty="0">
                          <a:effectLst/>
                        </a:rPr>
                        <a:t>Employment Education or Placement Rate – 4th Quarter after Exit</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62.5%</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76.5%</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62.5%</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79.6%</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74.0%</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70.7%</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73.0%</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71.4%</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69%</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76.5%</a:t>
                      </a:r>
                      <a:endParaRPr lang="en-US" sz="1400">
                        <a:effectLst/>
                        <a:latin typeface="Calibri" panose="020F0502020204030204" pitchFamily="34" charset="0"/>
                        <a:ea typeface="+mn-ea"/>
                        <a:cs typeface="Times New Roman" panose="02020603050405020304" pitchFamily="18" charset="0"/>
                      </a:endParaRPr>
                    </a:p>
                  </a:txBody>
                  <a:tcPr marL="52075" marR="52075" marT="0" marB="0"/>
                </a:tc>
                <a:extLst>
                  <a:ext uri="{0D108BD9-81ED-4DB2-BD59-A6C34878D82A}">
                    <a16:rowId xmlns:a16="http://schemas.microsoft.com/office/drawing/2014/main" val="2731144123"/>
                  </a:ext>
                </a:extLst>
              </a:tr>
              <a:tr h="847856">
                <a:tc>
                  <a:txBody>
                    <a:bodyPr/>
                    <a:lstStyle/>
                    <a:p>
                      <a:pPr marL="0" marR="0">
                        <a:lnSpc>
                          <a:spcPct val="107000"/>
                        </a:lnSpc>
                        <a:spcBef>
                          <a:spcPts val="0"/>
                        </a:spcBef>
                        <a:spcAft>
                          <a:spcPts val="0"/>
                        </a:spcAft>
                      </a:pPr>
                      <a:r>
                        <a:rPr lang="en-US" sz="1400">
                          <a:effectLst/>
                        </a:rPr>
                        <a:t>Credential Attainment Within 4 Quarters after Exit</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47.7%</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65.9%</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47.7%</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65.9%</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62.5%</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53.2%</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62.0%</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63.5%</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62%</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52.8%</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extLst>
                  <a:ext uri="{0D108BD9-81ED-4DB2-BD59-A6C34878D82A}">
                    <a16:rowId xmlns:a16="http://schemas.microsoft.com/office/drawing/2014/main" val="3989324865"/>
                  </a:ext>
                </a:extLst>
              </a:tr>
              <a:tr h="676772">
                <a:tc>
                  <a:txBody>
                    <a:bodyPr/>
                    <a:lstStyle/>
                    <a:p>
                      <a:pPr marL="0" marR="0">
                        <a:lnSpc>
                          <a:spcPct val="107000"/>
                        </a:lnSpc>
                        <a:spcBef>
                          <a:spcPts val="0"/>
                        </a:spcBef>
                        <a:spcAft>
                          <a:spcPts val="0"/>
                        </a:spcAft>
                      </a:pPr>
                      <a:r>
                        <a:rPr lang="en-US" sz="1400">
                          <a:effectLst/>
                        </a:rPr>
                        <a:t>Median Earnings - 2nd Quarter after Exit</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Not Negotiated</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N/A</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Not Negotiated</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N/A</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$3,700</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$4,872</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$3,700</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$4,542</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$4,000</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$5,440</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extLst>
                  <a:ext uri="{0D108BD9-81ED-4DB2-BD59-A6C34878D82A}">
                    <a16:rowId xmlns:a16="http://schemas.microsoft.com/office/drawing/2014/main" val="327092285"/>
                  </a:ext>
                </a:extLst>
              </a:tr>
              <a:tr h="334603">
                <a:tc>
                  <a:txBody>
                    <a:bodyPr/>
                    <a:lstStyle/>
                    <a:p>
                      <a:pPr marL="0" marR="0">
                        <a:lnSpc>
                          <a:spcPct val="107000"/>
                        </a:lnSpc>
                        <a:spcBef>
                          <a:spcPts val="0"/>
                        </a:spcBef>
                        <a:spcAft>
                          <a:spcPts val="0"/>
                        </a:spcAft>
                      </a:pPr>
                      <a:r>
                        <a:rPr lang="en-US" sz="1400">
                          <a:effectLst/>
                        </a:rPr>
                        <a:t>Measurable Skills Gain</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Not Negotiated</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45.6%</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Not Negotiated</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50.8%</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49.0%</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49.0%</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49.0%</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42.9%</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a:effectLst/>
                        </a:rPr>
                        <a:t>41%</a:t>
                      </a:r>
                      <a:endParaRPr lang="en-US" sz="1400">
                        <a:effectLst/>
                        <a:latin typeface="Calibri" panose="020F0502020204030204" pitchFamily="34" charset="0"/>
                        <a:ea typeface="+mn-ea"/>
                        <a:cs typeface="Times New Roman" panose="02020603050405020304" pitchFamily="18" charset="0"/>
                      </a:endParaRPr>
                    </a:p>
                  </a:txBody>
                  <a:tcPr marL="52075" marR="52075" marT="0" marB="0"/>
                </a:tc>
                <a:tc>
                  <a:txBody>
                    <a:bodyPr/>
                    <a:lstStyle/>
                    <a:p>
                      <a:pPr marL="0" marR="0">
                        <a:lnSpc>
                          <a:spcPct val="107000"/>
                        </a:lnSpc>
                        <a:spcBef>
                          <a:spcPts val="0"/>
                        </a:spcBef>
                        <a:spcAft>
                          <a:spcPts val="0"/>
                        </a:spcAft>
                      </a:pPr>
                      <a:r>
                        <a:rPr lang="en-US" sz="1400" dirty="0">
                          <a:effectLst/>
                        </a:rPr>
                        <a:t>56%</a:t>
                      </a:r>
                      <a:endParaRPr lang="en-US" sz="1400" dirty="0">
                        <a:effectLst/>
                        <a:latin typeface="Calibri" panose="020F0502020204030204" pitchFamily="34" charset="0"/>
                        <a:ea typeface="+mn-ea"/>
                        <a:cs typeface="Times New Roman" panose="02020603050405020304" pitchFamily="18" charset="0"/>
                      </a:endParaRPr>
                    </a:p>
                  </a:txBody>
                  <a:tcPr marL="52075" marR="52075" marT="0" marB="0"/>
                </a:tc>
                <a:extLst>
                  <a:ext uri="{0D108BD9-81ED-4DB2-BD59-A6C34878D82A}">
                    <a16:rowId xmlns:a16="http://schemas.microsoft.com/office/drawing/2014/main" val="373786894"/>
                  </a:ext>
                </a:extLst>
              </a:tr>
            </a:tbl>
          </a:graphicData>
        </a:graphic>
      </p:graphicFrame>
      <p:sp>
        <p:nvSpPr>
          <p:cNvPr id="6" name="Rectangle 1">
            <a:extLst>
              <a:ext uri="{FF2B5EF4-FFF2-40B4-BE49-F238E27FC236}">
                <a16:creationId xmlns:a16="http://schemas.microsoft.com/office/drawing/2014/main" id="{E7C66498-910D-5BB7-84FC-9B4FE7C81CA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275588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8C7D-B2BB-CD59-1FF5-F5D25C5D29D4}"/>
              </a:ext>
            </a:extLst>
          </p:cNvPr>
          <p:cNvSpPr>
            <a:spLocks noGrp="1"/>
          </p:cNvSpPr>
          <p:nvPr>
            <p:ph type="title"/>
          </p:nvPr>
        </p:nvSpPr>
        <p:spPr/>
        <p:txBody>
          <a:bodyPr/>
          <a:lstStyle/>
          <a:p>
            <a:r>
              <a:rPr lang="en-US" dirty="0"/>
              <a:t>GWDB 2024 Meeting Schedule</a:t>
            </a:r>
          </a:p>
        </p:txBody>
      </p:sp>
      <p:sp>
        <p:nvSpPr>
          <p:cNvPr id="3" name="Content Placeholder 2">
            <a:extLst>
              <a:ext uri="{FF2B5EF4-FFF2-40B4-BE49-F238E27FC236}">
                <a16:creationId xmlns:a16="http://schemas.microsoft.com/office/drawing/2014/main" id="{E8807A47-C7EC-A5A6-071E-F39D618D2C92}"/>
              </a:ext>
            </a:extLst>
          </p:cNvPr>
          <p:cNvSpPr>
            <a:spLocks noGrp="1"/>
          </p:cNvSpPr>
          <p:nvPr>
            <p:ph idx="1"/>
          </p:nvPr>
        </p:nvSpPr>
        <p:spPr/>
        <p:txBody>
          <a:bodyPr>
            <a:normAutofit/>
          </a:bodyPr>
          <a:lstStyle/>
          <a:p>
            <a:pPr marL="800100" lvl="1" indent="-342900">
              <a:lnSpc>
                <a:spcPct val="107000"/>
              </a:lnSpc>
              <a:spcBef>
                <a:spcPts val="600"/>
              </a:spcBef>
              <a:spcAft>
                <a:spcPts val="600"/>
              </a:spcAft>
              <a:buFont typeface="Symbol" panose="05050102010706020507" pitchFamily="18" charset="2"/>
              <a:buChar char=""/>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Wednesday, February 28: </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am – 1 pm Virtual Meeting to vote on final approval of the 2024-2027 WIOA Combined State Plan. </a:t>
            </a:r>
            <a:r>
              <a:rPr lang="en-US" sz="2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note: Voting members must be present.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600"/>
              </a:spcBef>
              <a:spcAft>
                <a:spcPts val="600"/>
              </a:spcAft>
              <a:buFont typeface="Symbol" panose="05050102010706020507" pitchFamily="18" charset="2"/>
              <a:buChar char=""/>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Wednesday, June 12: </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am - 2 pm</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In-Person Meeting</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spcBef>
                <a:spcPts val="600"/>
              </a:spcBef>
              <a:spcAft>
                <a:spcPts val="600"/>
              </a:spcAft>
              <a:buFont typeface="Symbol" panose="05050102010706020507" pitchFamily="18" charset="2"/>
              <a:buChar char=""/>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September (Dates and Times TBD): </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In-Person Meeting</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day after the</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Second Annual Workforce Summit in Greater Minnesota</a:t>
            </a:r>
          </a:p>
          <a:p>
            <a:pPr marL="800100" lvl="1" indent="-342900">
              <a:lnSpc>
                <a:spcPct val="107000"/>
              </a:lnSpc>
              <a:spcBef>
                <a:spcPts val="600"/>
              </a:spcBef>
              <a:spcAft>
                <a:spcPts val="600"/>
              </a:spcAft>
              <a:buFont typeface="Symbol" panose="05050102010706020507" pitchFamily="18" charset="2"/>
              <a:buChar char=""/>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Wednesday, November 13 GWDB-MAWB Joint Winter Meeting: </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am – 2 </a:t>
            </a:r>
            <a:r>
              <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pm In-Person </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Meeting </a:t>
            </a:r>
            <a:endParaRPr lang="en-US" sz="4800" dirty="0">
              <a:solidFill>
                <a:schemeClr val="tx1"/>
              </a:solidFill>
            </a:endParaRPr>
          </a:p>
          <a:p>
            <a:endParaRPr lang="en-US" dirty="0"/>
          </a:p>
        </p:txBody>
      </p:sp>
      <p:sp>
        <p:nvSpPr>
          <p:cNvPr id="4" name="Footer Placeholder 3">
            <a:extLst>
              <a:ext uri="{FF2B5EF4-FFF2-40B4-BE49-F238E27FC236}">
                <a16:creationId xmlns:a16="http://schemas.microsoft.com/office/drawing/2014/main" id="{0F9DC52B-C31C-EDCA-D789-6F26CF8872CA}"/>
              </a:ext>
            </a:extLst>
          </p:cNvPr>
          <p:cNvSpPr>
            <a:spLocks noGrp="1"/>
          </p:cNvSpPr>
          <p:nvPr>
            <p:ph type="ftr" sz="quarter" idx="3"/>
          </p:nvPr>
        </p:nvSpPr>
        <p:spPr/>
        <p:txBody>
          <a:bodyPr/>
          <a:lstStyle/>
          <a:p>
            <a:r>
              <a:rPr lang="en-US"/>
              <a:t>mn.gov/deed/gwdb</a:t>
            </a:r>
          </a:p>
        </p:txBody>
      </p:sp>
    </p:spTree>
    <p:extLst>
      <p:ext uri="{BB962C8B-B14F-4D97-AF65-F5344CB8AC3E}">
        <p14:creationId xmlns:p14="http://schemas.microsoft.com/office/powerpoint/2010/main" val="653076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EAF3-DDAA-CB81-C770-EAF7269CC92C}"/>
              </a:ext>
            </a:extLst>
          </p:cNvPr>
          <p:cNvSpPr>
            <a:spLocks noGrp="1"/>
          </p:cNvSpPr>
          <p:nvPr>
            <p:ph type="title"/>
          </p:nvPr>
        </p:nvSpPr>
        <p:spPr>
          <a:xfrm>
            <a:off x="838200" y="-1"/>
            <a:ext cx="10515600" cy="1216025"/>
          </a:xfrm>
        </p:spPr>
        <p:txBody>
          <a:bodyPr anchor="ctr">
            <a:normAutofit/>
          </a:bodyPr>
          <a:lstStyle/>
          <a:p>
            <a:pPr algn="ctr"/>
            <a:br>
              <a:rPr lang="en-US" dirty="0">
                <a:effectLst/>
              </a:rPr>
            </a:br>
            <a:r>
              <a:rPr lang="en-US" dirty="0"/>
              <a:t>Achieving Equity</a:t>
            </a:r>
          </a:p>
        </p:txBody>
      </p:sp>
      <p:sp>
        <p:nvSpPr>
          <p:cNvPr id="4" name="Footer Placeholder 3">
            <a:extLst>
              <a:ext uri="{FF2B5EF4-FFF2-40B4-BE49-F238E27FC236}">
                <a16:creationId xmlns:a16="http://schemas.microsoft.com/office/drawing/2014/main" id="{E9E3CAEB-79E3-4B27-98BA-7D904E84E879}"/>
              </a:ext>
            </a:extLst>
          </p:cNvPr>
          <p:cNvSpPr>
            <a:spLocks noGrp="1"/>
          </p:cNvSpPr>
          <p:nvPr>
            <p:ph type="ftr" sz="quarter" idx="3"/>
          </p:nvPr>
        </p:nvSpPr>
        <p:spPr>
          <a:xfrm>
            <a:off x="6324600" y="6356349"/>
            <a:ext cx="5587647"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graphicFrame>
        <p:nvGraphicFramePr>
          <p:cNvPr id="8" name="Content Placeholder 7">
            <a:extLst>
              <a:ext uri="{FF2B5EF4-FFF2-40B4-BE49-F238E27FC236}">
                <a16:creationId xmlns:a16="http://schemas.microsoft.com/office/drawing/2014/main" id="{8A660526-507E-203E-AF07-D9BE7CEFE46D}"/>
              </a:ext>
            </a:extLst>
          </p:cNvPr>
          <p:cNvGraphicFramePr>
            <a:graphicFrameLocks noGrp="1"/>
          </p:cNvGraphicFramePr>
          <p:nvPr>
            <p:ph type="tbl" sz="quarter" idx="13"/>
          </p:nvPr>
        </p:nvGraphicFramePr>
        <p:xfrm>
          <a:off x="838200" y="2228302"/>
          <a:ext cx="10515602" cy="3055450"/>
        </p:xfrm>
        <a:graphic>
          <a:graphicData uri="http://schemas.openxmlformats.org/drawingml/2006/table">
            <a:tbl>
              <a:tblPr firstRow="1" firstCol="1" bandRow="1">
                <a:tableStyleId>{5C22544A-7EE6-4342-B048-85BDC9FD1C3A}</a:tableStyleId>
              </a:tblPr>
              <a:tblGrid>
                <a:gridCol w="3000938">
                  <a:extLst>
                    <a:ext uri="{9D8B030D-6E8A-4147-A177-3AD203B41FA5}">
                      <a16:colId xmlns:a16="http://schemas.microsoft.com/office/drawing/2014/main" val="3449713411"/>
                    </a:ext>
                  </a:extLst>
                </a:gridCol>
                <a:gridCol w="1669847">
                  <a:extLst>
                    <a:ext uri="{9D8B030D-6E8A-4147-A177-3AD203B41FA5}">
                      <a16:colId xmlns:a16="http://schemas.microsoft.com/office/drawing/2014/main" val="2953657403"/>
                    </a:ext>
                  </a:extLst>
                </a:gridCol>
                <a:gridCol w="1669847">
                  <a:extLst>
                    <a:ext uri="{9D8B030D-6E8A-4147-A177-3AD203B41FA5}">
                      <a16:colId xmlns:a16="http://schemas.microsoft.com/office/drawing/2014/main" val="211086577"/>
                    </a:ext>
                  </a:extLst>
                </a:gridCol>
                <a:gridCol w="1669847">
                  <a:extLst>
                    <a:ext uri="{9D8B030D-6E8A-4147-A177-3AD203B41FA5}">
                      <a16:colId xmlns:a16="http://schemas.microsoft.com/office/drawing/2014/main" val="106166347"/>
                    </a:ext>
                  </a:extLst>
                </a:gridCol>
                <a:gridCol w="1669847">
                  <a:extLst>
                    <a:ext uri="{9D8B030D-6E8A-4147-A177-3AD203B41FA5}">
                      <a16:colId xmlns:a16="http://schemas.microsoft.com/office/drawing/2014/main" val="2879686820"/>
                    </a:ext>
                  </a:extLst>
                </a:gridCol>
                <a:gridCol w="835276">
                  <a:extLst>
                    <a:ext uri="{9D8B030D-6E8A-4147-A177-3AD203B41FA5}">
                      <a16:colId xmlns:a16="http://schemas.microsoft.com/office/drawing/2014/main" val="2665625746"/>
                    </a:ext>
                  </a:extLst>
                </a:gridCol>
              </a:tblGrid>
              <a:tr h="786259">
                <a:tc>
                  <a:txBody>
                    <a:bodyPr/>
                    <a:lstStyle/>
                    <a:p>
                      <a:pPr marL="0" marR="0">
                        <a:lnSpc>
                          <a:spcPct val="107000"/>
                        </a:lnSpc>
                        <a:spcBef>
                          <a:spcPts val="0"/>
                        </a:spcBef>
                        <a:spcAft>
                          <a:spcPts val="1500"/>
                        </a:spcAft>
                      </a:pPr>
                      <a:r>
                        <a:rPr lang="en-US" sz="2200" dirty="0">
                          <a:effectLst/>
                        </a:rPr>
                        <a:t>Demographic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SFY 2019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SFY 2020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SFY 2021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SFY 2022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SFY 2023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76946268"/>
                  </a:ext>
                </a:extLst>
              </a:tr>
              <a:tr h="997543">
                <a:tc>
                  <a:txBody>
                    <a:bodyPr/>
                    <a:lstStyle/>
                    <a:p>
                      <a:pPr marL="0" marR="0">
                        <a:lnSpc>
                          <a:spcPct val="107000"/>
                        </a:lnSpc>
                        <a:spcBef>
                          <a:spcPts val="0"/>
                        </a:spcBef>
                        <a:spcAft>
                          <a:spcPts val="1500"/>
                        </a:spcAft>
                      </a:pPr>
                      <a:r>
                        <a:rPr lang="en-US" sz="2200">
                          <a:effectLst/>
                        </a:rPr>
                        <a:t>Youth from communities of color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dirty="0">
                          <a:effectLst/>
                        </a:rPr>
                        <a:t>59%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dirty="0">
                          <a:effectLst/>
                        </a:rPr>
                        <a:t>62%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75%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74%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76%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00723700"/>
                  </a:ext>
                </a:extLst>
              </a:tr>
              <a:tr h="635824">
                <a:tc>
                  <a:txBody>
                    <a:bodyPr/>
                    <a:lstStyle/>
                    <a:p>
                      <a:pPr marL="0" marR="0">
                        <a:lnSpc>
                          <a:spcPct val="107000"/>
                        </a:lnSpc>
                        <a:spcBef>
                          <a:spcPts val="0"/>
                        </a:spcBef>
                        <a:spcAft>
                          <a:spcPts val="1500"/>
                        </a:spcAft>
                      </a:pPr>
                      <a:r>
                        <a:rPr lang="en-US" sz="2200">
                          <a:effectLst/>
                        </a:rPr>
                        <a:t>Youth with disabilities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dirty="0">
                          <a:effectLst/>
                        </a:rPr>
                        <a:t>38%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38%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34%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38%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40%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0400180"/>
                  </a:ext>
                </a:extLst>
              </a:tr>
              <a:tr h="635824">
                <a:tc>
                  <a:txBody>
                    <a:bodyPr/>
                    <a:lstStyle/>
                    <a:p>
                      <a:pPr marL="0" marR="0">
                        <a:lnSpc>
                          <a:spcPct val="107000"/>
                        </a:lnSpc>
                        <a:spcBef>
                          <a:spcPts val="0"/>
                        </a:spcBef>
                        <a:spcAft>
                          <a:spcPts val="1500"/>
                        </a:spcAft>
                      </a:pPr>
                      <a:r>
                        <a:rPr lang="en-US" sz="2200" dirty="0">
                          <a:effectLst/>
                        </a:rPr>
                        <a:t>Female youth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54%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55%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56%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a:effectLst/>
                        </a:rPr>
                        <a:t>54%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5642" marR="105642" marT="105642" marB="105642"/>
                </a:tc>
                <a:tc>
                  <a:txBody>
                    <a:bodyPr/>
                    <a:lstStyle/>
                    <a:p>
                      <a:pPr marL="0" marR="0" algn="ctr">
                        <a:lnSpc>
                          <a:spcPct val="107000"/>
                        </a:lnSpc>
                        <a:spcBef>
                          <a:spcPts val="0"/>
                        </a:spcBef>
                        <a:spcAft>
                          <a:spcPts val="1500"/>
                        </a:spcAft>
                      </a:pPr>
                      <a:r>
                        <a:rPr lang="en-US" sz="2200" dirty="0">
                          <a:effectLst/>
                        </a:rPr>
                        <a:t>52%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38644377"/>
                  </a:ext>
                </a:extLst>
              </a:tr>
            </a:tbl>
          </a:graphicData>
        </a:graphic>
      </p:graphicFrame>
    </p:spTree>
    <p:extLst>
      <p:ext uri="{BB962C8B-B14F-4D97-AF65-F5344CB8AC3E}">
        <p14:creationId xmlns:p14="http://schemas.microsoft.com/office/powerpoint/2010/main" val="3930374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BBD5-F9D6-52B9-E65A-933A992F5731}"/>
              </a:ext>
            </a:extLst>
          </p:cNvPr>
          <p:cNvSpPr>
            <a:spLocks noGrp="1"/>
          </p:cNvSpPr>
          <p:nvPr>
            <p:ph type="title"/>
          </p:nvPr>
        </p:nvSpPr>
        <p:spPr>
          <a:xfrm>
            <a:off x="838200" y="-1"/>
            <a:ext cx="10515600" cy="1216025"/>
          </a:xfrm>
        </p:spPr>
        <p:txBody>
          <a:bodyPr anchor="ctr">
            <a:normAutofit/>
          </a:bodyPr>
          <a:lstStyle/>
          <a:p>
            <a:r>
              <a:rPr lang="en-US"/>
              <a:t>Achieving Equity Cont..</a:t>
            </a:r>
          </a:p>
        </p:txBody>
      </p:sp>
      <p:sp>
        <p:nvSpPr>
          <p:cNvPr id="19" name="Footer Placeholder 3">
            <a:extLst>
              <a:ext uri="{FF2B5EF4-FFF2-40B4-BE49-F238E27FC236}">
                <a16:creationId xmlns:a16="http://schemas.microsoft.com/office/drawing/2014/main" id="{4871C4C1-6301-9DD4-030F-52F4D196F1F3}"/>
              </a:ext>
            </a:extLst>
          </p:cNvPr>
          <p:cNvSpPr>
            <a:spLocks noGrp="1"/>
          </p:cNvSpPr>
          <p:nvPr>
            <p:ph type="ftr" sz="quarter" idx="3"/>
          </p:nvPr>
        </p:nvSpPr>
        <p:spPr>
          <a:xfrm>
            <a:off x="6324600" y="6356349"/>
            <a:ext cx="5587647"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
        <p:nvSpPr>
          <p:cNvPr id="10" name="Date Placeholder 3">
            <a:extLst>
              <a:ext uri="{FF2B5EF4-FFF2-40B4-BE49-F238E27FC236}">
                <a16:creationId xmlns:a16="http://schemas.microsoft.com/office/drawing/2014/main" id="{C1FAB110-A5D6-E46B-4311-D590BE01D705}"/>
              </a:ext>
            </a:extLst>
          </p:cNvPr>
          <p:cNvSpPr>
            <a:spLocks noGrp="1"/>
          </p:cNvSpPr>
          <p:nvPr>
            <p:ph type="dt" sz="half" idx="11"/>
          </p:nvPr>
        </p:nvSpPr>
        <p:spPr>
          <a:xfrm>
            <a:off x="838200" y="6356350"/>
            <a:ext cx="135859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4B91AA0-3BA7-4036-A3DA-317C6C4FFA29}" type="datetime1">
              <a:rPr kumimoji="0" lang="en-US" sz="1800" b="0" i="0" u="none" strike="noStrike" kern="1200" cap="none" spc="0" normalizeH="0" baseline="0" noProof="0" smtClean="0">
                <a:ln>
                  <a:noFill/>
                </a:ln>
                <a:solidFill>
                  <a:srgbClr val="00386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11/7/2023</a:t>
            </a:fld>
            <a:endParaRPr kumimoji="0" lang="en-US" sz="1800" b="0" i="0" u="none" strike="noStrike" kern="1200" cap="none" spc="0" normalizeH="0" baseline="0" noProof="0">
              <a:ln>
                <a:noFill/>
              </a:ln>
              <a:solidFill>
                <a:srgbClr val="003865"/>
              </a:solidFill>
              <a:effectLst/>
              <a:uLnTx/>
              <a:uFillTx/>
              <a:latin typeface="Calibri"/>
              <a:ea typeface="+mn-ea"/>
              <a:cs typeface="+mn-cs"/>
            </a:endParaRPr>
          </a:p>
        </p:txBody>
      </p:sp>
      <p:sp>
        <p:nvSpPr>
          <p:cNvPr id="12" name="Footer Placeholder 4">
            <a:extLst>
              <a:ext uri="{FF2B5EF4-FFF2-40B4-BE49-F238E27FC236}">
                <a16:creationId xmlns:a16="http://schemas.microsoft.com/office/drawing/2014/main" id="{0FF3BF45-5B99-2AA0-3A59-DA7C33D0C3A1}"/>
              </a:ext>
            </a:extLst>
          </p:cNvPr>
          <p:cNvSpPr>
            <a:spLocks noGrp="1"/>
          </p:cNvSpPr>
          <p:nvPr>
            <p:ph type="ftr" sz="quarter" idx="3"/>
          </p:nvPr>
        </p:nvSpPr>
        <p:spPr>
          <a:xfrm>
            <a:off x="6324600" y="6356349"/>
            <a:ext cx="5587647"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err="1">
                <a:ln>
                  <a:noFill/>
                </a:ln>
                <a:solidFill>
                  <a:srgbClr val="000000"/>
                </a:solidFill>
                <a:effectLst/>
                <a:uLnTx/>
                <a:uFillTx/>
                <a:latin typeface="Calibri"/>
                <a:ea typeface="+mn-ea"/>
                <a:cs typeface="+mn-cs"/>
              </a:rPr>
              <a:t>mn.gov</a:t>
            </a:r>
            <a:r>
              <a:rPr kumimoji="0" lang="en-US" sz="1200" b="0" i="0" u="none" strike="noStrike" kern="1200" cap="none" spc="0" normalizeH="0" baseline="0" noProof="0">
                <a:ln>
                  <a:noFill/>
                </a:ln>
                <a:solidFill>
                  <a:srgbClr val="000000"/>
                </a:solidFill>
                <a:effectLst/>
                <a:uLnTx/>
                <a:uFillTx/>
                <a:latin typeface="Calibri"/>
                <a:ea typeface="+mn-ea"/>
                <a:cs typeface="+mn-cs"/>
              </a:rPr>
              <a:t>/deed</a:t>
            </a:r>
          </a:p>
        </p:txBody>
      </p:sp>
      <p:sp>
        <p:nvSpPr>
          <p:cNvPr id="3" name="Table Placeholder 2">
            <a:extLst>
              <a:ext uri="{FF2B5EF4-FFF2-40B4-BE49-F238E27FC236}">
                <a16:creationId xmlns:a16="http://schemas.microsoft.com/office/drawing/2014/main" id="{CFC61AA4-6FF8-5D84-EA96-CE79398C99DE}"/>
              </a:ext>
            </a:extLst>
          </p:cNvPr>
          <p:cNvSpPr>
            <a:spLocks/>
          </p:cNvSpPr>
          <p:nvPr/>
        </p:nvSpPr>
        <p:spPr>
          <a:xfrm>
            <a:off x="1385510" y="1594624"/>
            <a:ext cx="8945895" cy="4119109"/>
          </a:xfrm>
          <a:prstGeom prst="rect">
            <a:avLst/>
          </a:prstGeom>
        </p:spPr>
        <p:txBody>
          <a:bodyPr/>
          <a:lstStyle/>
          <a:p>
            <a:pPr marL="0" marR="0" lvl="0" indent="0" algn="l" defTabSz="777240" rtl="0" eaLnBrk="1" fontAlgn="auto" latinLnBrk="0" hangingPunct="1">
              <a:lnSpc>
                <a:spcPct val="100000"/>
              </a:lnSpc>
              <a:spcBef>
                <a:spcPts val="0"/>
              </a:spcBef>
              <a:spcAft>
                <a:spcPts val="600"/>
              </a:spcAft>
              <a:buClrTx/>
              <a:buSzTx/>
              <a:buFontTx/>
              <a:buNone/>
              <a:tabLst/>
              <a:defRPr/>
            </a:pPr>
            <a:r>
              <a:rPr kumimoji="0" lang="en-US" sz="1530" b="0" i="0" u="none" strike="noStrike" kern="1200" cap="none" spc="0" normalizeH="0" baseline="0" noProof="0">
                <a:ln>
                  <a:noFill/>
                </a:ln>
                <a:solidFill>
                  <a:srgbClr val="333333"/>
                </a:solidFill>
                <a:effectLst/>
                <a:uLnTx/>
                <a:uFillTx/>
                <a:latin typeface="Open Sans" panose="020B0606030504020204" pitchFamily="34" charset="0"/>
                <a:ea typeface="+mn-ea"/>
                <a:cs typeface="Times New Roman" panose="02020603050405020304" pitchFamily="18" charset="0"/>
              </a:rPr>
              <a:t> </a:t>
            </a:r>
            <a:r>
              <a:rPr kumimoji="0" lang="en-US" sz="2040" b="0" i="0" u="none" strike="noStrike" kern="1200" cap="none" spc="0" normalizeH="0" baseline="0" noProof="0">
                <a:ln>
                  <a:noFill/>
                </a:ln>
                <a:solidFill>
                  <a:srgbClr val="003865"/>
                </a:solidFill>
                <a:effectLst/>
                <a:uLnTx/>
                <a:uFillTx/>
                <a:latin typeface="Calibri"/>
                <a:ea typeface="+mn-ea"/>
                <a:cs typeface="+mn-cs"/>
              </a:rPr>
              <a:t>Youth served include those with a disability </a:t>
            </a:r>
            <a:r>
              <a:rPr kumimoji="0" lang="en-US" sz="2040" b="0" i="0" u="none" strike="noStrike" kern="1200" cap="none" spc="0" normalizeH="0" baseline="0" noProof="0">
                <a:ln>
                  <a:noFill/>
                </a:ln>
                <a:solidFill>
                  <a:srgbClr val="003865"/>
                </a:solidFill>
                <a:effectLst/>
                <a:highlight>
                  <a:srgbClr val="FFFF00"/>
                </a:highlight>
                <a:uLnTx/>
                <a:uFillTx/>
                <a:latin typeface="Calibri"/>
                <a:ea typeface="+mn-ea"/>
                <a:cs typeface="+mn-cs"/>
              </a:rPr>
              <a:t>(40%); </a:t>
            </a:r>
            <a:r>
              <a:rPr kumimoji="0" lang="en-US" sz="2040" b="0" i="0" u="none" strike="noStrike" kern="1200" cap="none" spc="0" normalizeH="0" baseline="0" noProof="0">
                <a:ln>
                  <a:noFill/>
                </a:ln>
                <a:solidFill>
                  <a:srgbClr val="003865"/>
                </a:solidFill>
                <a:effectLst/>
                <a:uLnTx/>
                <a:uFillTx/>
                <a:latin typeface="Calibri"/>
                <a:ea typeface="+mn-ea"/>
                <a:cs typeface="+mn-cs"/>
              </a:rPr>
              <a:t>public assistance recipients </a:t>
            </a:r>
            <a:r>
              <a:rPr kumimoji="0" lang="en-US" sz="2040" b="0" i="0" u="none" strike="noStrike" kern="1200" cap="none" spc="0" normalizeH="0" baseline="0" noProof="0">
                <a:ln>
                  <a:noFill/>
                </a:ln>
                <a:solidFill>
                  <a:srgbClr val="003865"/>
                </a:solidFill>
                <a:effectLst/>
                <a:highlight>
                  <a:srgbClr val="FFFF00"/>
                </a:highlight>
                <a:uLnTx/>
                <a:uFillTx/>
                <a:latin typeface="Calibri"/>
                <a:ea typeface="+mn-ea"/>
                <a:cs typeface="+mn-cs"/>
              </a:rPr>
              <a:t>(31%); </a:t>
            </a:r>
            <a:r>
              <a:rPr kumimoji="0" lang="en-US" sz="2040" b="0" i="0" u="none" strike="noStrike" kern="1200" cap="none" spc="0" normalizeH="0" baseline="0" noProof="0">
                <a:ln>
                  <a:noFill/>
                </a:ln>
                <a:solidFill>
                  <a:srgbClr val="003865"/>
                </a:solidFill>
                <a:effectLst/>
                <a:uLnTx/>
                <a:uFillTx/>
                <a:latin typeface="Calibri"/>
                <a:ea typeface="+mn-ea"/>
                <a:cs typeface="+mn-cs"/>
              </a:rPr>
              <a:t>system-involved youth - foster youth or juvenile offenders </a:t>
            </a:r>
            <a:r>
              <a:rPr kumimoji="0" lang="en-US" sz="2040" b="0" i="0" u="none" strike="noStrike" kern="1200" cap="none" spc="0" normalizeH="0" baseline="0" noProof="0">
                <a:ln>
                  <a:noFill/>
                </a:ln>
                <a:solidFill>
                  <a:srgbClr val="003865"/>
                </a:solidFill>
                <a:effectLst/>
                <a:highlight>
                  <a:srgbClr val="FFFF00"/>
                </a:highlight>
                <a:uLnTx/>
                <a:uFillTx/>
                <a:latin typeface="Calibri"/>
                <a:ea typeface="+mn-ea"/>
                <a:cs typeface="+mn-cs"/>
              </a:rPr>
              <a:t>(15%); </a:t>
            </a:r>
            <a:r>
              <a:rPr kumimoji="0" lang="en-US" sz="2040" b="0" i="0" u="none" strike="noStrike" kern="1200" cap="none" spc="0" normalizeH="0" baseline="0" noProof="0">
                <a:ln>
                  <a:noFill/>
                </a:ln>
                <a:solidFill>
                  <a:srgbClr val="003865"/>
                </a:solidFill>
                <a:effectLst/>
                <a:uLnTx/>
                <a:uFillTx/>
                <a:latin typeface="Calibri"/>
                <a:ea typeface="+mn-ea"/>
                <a:cs typeface="+mn-cs"/>
              </a:rPr>
              <a:t>homeless or runaway youth </a:t>
            </a:r>
            <a:r>
              <a:rPr kumimoji="0" lang="en-US" sz="2040" b="0" i="0" u="none" strike="noStrike" kern="1200" cap="none" spc="0" normalizeH="0" baseline="0" noProof="0">
                <a:ln>
                  <a:noFill/>
                </a:ln>
                <a:solidFill>
                  <a:srgbClr val="003865"/>
                </a:solidFill>
                <a:effectLst/>
                <a:highlight>
                  <a:srgbClr val="FFFF00"/>
                </a:highlight>
                <a:uLnTx/>
                <a:uFillTx/>
                <a:latin typeface="Calibri"/>
                <a:ea typeface="+mn-ea"/>
                <a:cs typeface="+mn-cs"/>
              </a:rPr>
              <a:t>(16%)</a:t>
            </a:r>
            <a:r>
              <a:rPr kumimoji="0" lang="en-US" sz="2040" b="0" i="0" u="none" strike="noStrike" kern="1200" cap="none" spc="0" normalizeH="0" baseline="0" noProof="0">
                <a:ln>
                  <a:noFill/>
                </a:ln>
                <a:solidFill>
                  <a:srgbClr val="003865"/>
                </a:solidFill>
                <a:effectLst/>
                <a:uLnTx/>
                <a:uFillTx/>
                <a:latin typeface="Calibri"/>
                <a:ea typeface="+mn-ea"/>
                <a:cs typeface="+mn-cs"/>
              </a:rPr>
              <a:t>; and youth of color </a:t>
            </a:r>
            <a:r>
              <a:rPr kumimoji="0" lang="en-US" sz="2040" b="0" i="0" u="none" strike="noStrike" kern="1200" cap="none" spc="0" normalizeH="0" baseline="0" noProof="0">
                <a:ln>
                  <a:noFill/>
                </a:ln>
                <a:solidFill>
                  <a:srgbClr val="003865"/>
                </a:solidFill>
                <a:effectLst/>
                <a:highlight>
                  <a:srgbClr val="FFFF00"/>
                </a:highlight>
                <a:uLnTx/>
                <a:uFillTx/>
                <a:latin typeface="Calibri"/>
                <a:ea typeface="+mn-ea"/>
                <a:cs typeface="+mn-cs"/>
              </a:rPr>
              <a:t>(76%). </a:t>
            </a:r>
            <a:endParaRPr kumimoji="0" lang="en-US" sz="1800" b="0" i="0" u="none" strike="noStrike" kern="1200" cap="none" spc="0" normalizeH="0" baseline="0" noProof="0">
              <a:ln>
                <a:noFill/>
              </a:ln>
              <a:solidFill>
                <a:srgbClr val="003865"/>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11790EDB-5B45-9D6E-CBF3-59170C8770DC}"/>
              </a:ext>
            </a:extLst>
          </p:cNvPr>
          <p:cNvSpPr>
            <a:spLocks/>
          </p:cNvSpPr>
          <p:nvPr/>
        </p:nvSpPr>
        <p:spPr>
          <a:xfrm>
            <a:off x="6052933" y="5866342"/>
            <a:ext cx="4753557" cy="310621"/>
          </a:xfrm>
          <a:prstGeom prst="rect">
            <a:avLst/>
          </a:prstGeom>
        </p:spPr>
        <p:txBody>
          <a:bodyPr/>
          <a:lstStyle/>
          <a:p>
            <a:pPr marL="0" marR="0" lvl="0" indent="0" algn="l" defTabSz="777240" rtl="0" eaLnBrk="1" fontAlgn="auto" latinLnBrk="0" hangingPunct="1">
              <a:lnSpc>
                <a:spcPct val="100000"/>
              </a:lnSpc>
              <a:spcBef>
                <a:spcPts val="0"/>
              </a:spcBef>
              <a:spcAft>
                <a:spcPts val="600"/>
              </a:spcAft>
              <a:buClrTx/>
              <a:buSzTx/>
              <a:buFontTx/>
              <a:buNone/>
              <a:tabLst/>
              <a:defRPr/>
            </a:pPr>
            <a:r>
              <a:rPr kumimoji="0" lang="en-US" sz="1530" b="0" i="0" u="none" strike="noStrike" kern="1200" cap="none" spc="0" normalizeH="0" baseline="0" noProof="0">
                <a:ln>
                  <a:noFill/>
                </a:ln>
                <a:solidFill>
                  <a:srgbClr val="003865"/>
                </a:solidFill>
                <a:effectLst/>
                <a:uLnTx/>
                <a:uFillTx/>
                <a:latin typeface="Calibri"/>
                <a:ea typeface="+mn-ea"/>
                <a:cs typeface="+mn-cs"/>
              </a:rPr>
              <a:t>mn.gov/deed</a:t>
            </a:r>
            <a:endParaRPr kumimoji="0" lang="en-US" sz="1800" b="0" i="0" u="none" strike="noStrike" kern="1200" cap="none" spc="0" normalizeH="0" baseline="0" noProof="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405971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220C-BE83-20FB-394B-DD38279EFE63}"/>
              </a:ext>
            </a:extLst>
          </p:cNvPr>
          <p:cNvSpPr>
            <a:spLocks noGrp="1"/>
          </p:cNvSpPr>
          <p:nvPr>
            <p:ph type="title"/>
          </p:nvPr>
        </p:nvSpPr>
        <p:spPr>
          <a:xfrm>
            <a:off x="838200" y="-1"/>
            <a:ext cx="10515600" cy="1216025"/>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b="0" i="1" u="none" strike="noStrike" cap="none" normalizeH="0" baseline="0" dirty="0">
                <a:ln>
                  <a:noFill/>
                </a:ln>
                <a:effectLst/>
              </a:rPr>
              <a:t>Funding Source and Allocation</a:t>
            </a:r>
            <a:endParaRPr kumimoji="0" lang="en-US" altLang="en-US" b="0" i="0" u="none" strike="noStrike" cap="none" normalizeH="0" baseline="0">
              <a:ln>
                <a:noFill/>
              </a:ln>
              <a:effectLst/>
            </a:endParaRPr>
          </a:p>
        </p:txBody>
      </p:sp>
      <p:sp>
        <p:nvSpPr>
          <p:cNvPr id="4" name="Footer Placeholder 3">
            <a:extLst>
              <a:ext uri="{FF2B5EF4-FFF2-40B4-BE49-F238E27FC236}">
                <a16:creationId xmlns:a16="http://schemas.microsoft.com/office/drawing/2014/main" id="{B48D337E-5B60-DA16-A412-AC351B0817FA}"/>
              </a:ext>
            </a:extLst>
          </p:cNvPr>
          <p:cNvSpPr>
            <a:spLocks noGrp="1"/>
          </p:cNvSpPr>
          <p:nvPr>
            <p:ph type="ftr" sz="quarter" idx="3"/>
          </p:nvPr>
        </p:nvSpPr>
        <p:spPr>
          <a:xfrm>
            <a:off x="6324600" y="6356349"/>
            <a:ext cx="5587647"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graphicFrame>
        <p:nvGraphicFramePr>
          <p:cNvPr id="5" name="Table Placeholder 4">
            <a:extLst>
              <a:ext uri="{FF2B5EF4-FFF2-40B4-BE49-F238E27FC236}">
                <a16:creationId xmlns:a16="http://schemas.microsoft.com/office/drawing/2014/main" id="{AE4DEED7-AE2F-603E-F673-A0FAE30CE063}"/>
              </a:ext>
            </a:extLst>
          </p:cNvPr>
          <p:cNvGraphicFramePr>
            <a:graphicFrameLocks noGrp="1"/>
          </p:cNvGraphicFramePr>
          <p:nvPr>
            <p:ph type="tbl" sz="quarter" idx="13"/>
          </p:nvPr>
        </p:nvGraphicFramePr>
        <p:xfrm>
          <a:off x="838200" y="2502339"/>
          <a:ext cx="10515604" cy="2507374"/>
        </p:xfrm>
        <a:graphic>
          <a:graphicData uri="http://schemas.openxmlformats.org/drawingml/2006/table">
            <a:tbl>
              <a:tblPr firstRow="1" firstCol="1" bandRow="1">
                <a:tableStyleId>{8799B23B-EC83-4686-B30A-512413B5E67A}</a:tableStyleId>
              </a:tblPr>
              <a:tblGrid>
                <a:gridCol w="2225575">
                  <a:extLst>
                    <a:ext uri="{9D8B030D-6E8A-4147-A177-3AD203B41FA5}">
                      <a16:colId xmlns:a16="http://schemas.microsoft.com/office/drawing/2014/main" val="262216412"/>
                    </a:ext>
                  </a:extLst>
                </a:gridCol>
                <a:gridCol w="1711827">
                  <a:extLst>
                    <a:ext uri="{9D8B030D-6E8A-4147-A177-3AD203B41FA5}">
                      <a16:colId xmlns:a16="http://schemas.microsoft.com/office/drawing/2014/main" val="119524654"/>
                    </a:ext>
                  </a:extLst>
                </a:gridCol>
                <a:gridCol w="1711827">
                  <a:extLst>
                    <a:ext uri="{9D8B030D-6E8A-4147-A177-3AD203B41FA5}">
                      <a16:colId xmlns:a16="http://schemas.microsoft.com/office/drawing/2014/main" val="4049797730"/>
                    </a:ext>
                  </a:extLst>
                </a:gridCol>
                <a:gridCol w="1711827">
                  <a:extLst>
                    <a:ext uri="{9D8B030D-6E8A-4147-A177-3AD203B41FA5}">
                      <a16:colId xmlns:a16="http://schemas.microsoft.com/office/drawing/2014/main" val="1223460731"/>
                    </a:ext>
                  </a:extLst>
                </a:gridCol>
                <a:gridCol w="1711827">
                  <a:extLst>
                    <a:ext uri="{9D8B030D-6E8A-4147-A177-3AD203B41FA5}">
                      <a16:colId xmlns:a16="http://schemas.microsoft.com/office/drawing/2014/main" val="2686983758"/>
                    </a:ext>
                  </a:extLst>
                </a:gridCol>
                <a:gridCol w="1442721">
                  <a:extLst>
                    <a:ext uri="{9D8B030D-6E8A-4147-A177-3AD203B41FA5}">
                      <a16:colId xmlns:a16="http://schemas.microsoft.com/office/drawing/2014/main" val="2882639701"/>
                    </a:ext>
                  </a:extLst>
                </a:gridCol>
              </a:tblGrid>
              <a:tr h="1390914">
                <a:tc>
                  <a:txBody>
                    <a:bodyPr/>
                    <a:lstStyle/>
                    <a:p>
                      <a:pPr marL="0" marR="0">
                        <a:lnSpc>
                          <a:spcPct val="107000"/>
                        </a:lnSpc>
                        <a:spcBef>
                          <a:spcPts val="0"/>
                        </a:spcBef>
                        <a:spcAft>
                          <a:spcPts val="1500"/>
                        </a:spcAft>
                      </a:pPr>
                      <a:r>
                        <a:rPr lang="en-US" sz="2500" b="1" cap="all" spc="60">
                          <a:solidFill>
                            <a:schemeClr val="tx1"/>
                          </a:solidFill>
                          <a:effectLst/>
                        </a:rPr>
                        <a:t>Funding Source</a:t>
                      </a:r>
                      <a:endParaRPr lang="en-US" sz="2500" b="1" cap="all" spc="60">
                        <a:solidFill>
                          <a:schemeClr val="tx1"/>
                        </a:solidFill>
                        <a:effectLst/>
                        <a:latin typeface="Calibri" panose="020F0502020204030204" pitchFamily="34" charset="0"/>
                        <a:ea typeface="+mn-ea"/>
                        <a:cs typeface="Times New Roman" panose="02020603050405020304" pitchFamily="18" charset="0"/>
                      </a:endParaRPr>
                    </a:p>
                  </a:txBody>
                  <a:tcPr marL="278317" marR="278317" marT="278317" marB="278317"/>
                </a:tc>
                <a:tc>
                  <a:txBody>
                    <a:bodyPr/>
                    <a:lstStyle/>
                    <a:p>
                      <a:pPr marL="0" marR="0" algn="ctr">
                        <a:lnSpc>
                          <a:spcPct val="107000"/>
                        </a:lnSpc>
                        <a:spcBef>
                          <a:spcPts val="0"/>
                        </a:spcBef>
                        <a:spcAft>
                          <a:spcPts val="1500"/>
                        </a:spcAft>
                      </a:pPr>
                      <a:r>
                        <a:rPr lang="en-US" sz="2500" b="1" cap="all" spc="60">
                          <a:solidFill>
                            <a:schemeClr val="tx1"/>
                          </a:solidFill>
                          <a:effectLst/>
                        </a:rPr>
                        <a:t>SFY 2019</a:t>
                      </a:r>
                      <a:endParaRPr lang="en-US" sz="2500" b="1" cap="all" spc="60">
                        <a:solidFill>
                          <a:schemeClr val="tx1"/>
                        </a:solidFill>
                        <a:effectLst/>
                        <a:latin typeface="Calibri" panose="020F0502020204030204" pitchFamily="34" charset="0"/>
                        <a:ea typeface="+mn-ea"/>
                        <a:cs typeface="Times New Roman" panose="02020603050405020304" pitchFamily="18" charset="0"/>
                      </a:endParaRPr>
                    </a:p>
                  </a:txBody>
                  <a:tcPr marL="278317" marR="278317" marT="278317" marB="278317"/>
                </a:tc>
                <a:tc>
                  <a:txBody>
                    <a:bodyPr/>
                    <a:lstStyle/>
                    <a:p>
                      <a:pPr marL="0" marR="0" algn="ctr">
                        <a:lnSpc>
                          <a:spcPct val="107000"/>
                        </a:lnSpc>
                        <a:spcBef>
                          <a:spcPts val="0"/>
                        </a:spcBef>
                        <a:spcAft>
                          <a:spcPts val="1500"/>
                        </a:spcAft>
                      </a:pPr>
                      <a:r>
                        <a:rPr lang="en-US" sz="2500" b="1" cap="all" spc="60">
                          <a:solidFill>
                            <a:schemeClr val="tx1"/>
                          </a:solidFill>
                          <a:effectLst/>
                        </a:rPr>
                        <a:t>SFY 2020</a:t>
                      </a:r>
                      <a:endParaRPr lang="en-US" sz="2500" b="1" cap="all" spc="60">
                        <a:solidFill>
                          <a:schemeClr val="tx1"/>
                        </a:solidFill>
                        <a:effectLst/>
                        <a:latin typeface="Calibri" panose="020F0502020204030204" pitchFamily="34" charset="0"/>
                        <a:ea typeface="+mn-ea"/>
                        <a:cs typeface="Times New Roman" panose="02020603050405020304" pitchFamily="18" charset="0"/>
                      </a:endParaRPr>
                    </a:p>
                  </a:txBody>
                  <a:tcPr marL="278317" marR="278317" marT="278317" marB="278317"/>
                </a:tc>
                <a:tc>
                  <a:txBody>
                    <a:bodyPr/>
                    <a:lstStyle/>
                    <a:p>
                      <a:pPr marL="0" marR="0" algn="ctr">
                        <a:lnSpc>
                          <a:spcPct val="107000"/>
                        </a:lnSpc>
                        <a:spcBef>
                          <a:spcPts val="0"/>
                        </a:spcBef>
                        <a:spcAft>
                          <a:spcPts val="1500"/>
                        </a:spcAft>
                      </a:pPr>
                      <a:r>
                        <a:rPr lang="en-US" sz="2500" b="1" cap="all" spc="60">
                          <a:solidFill>
                            <a:schemeClr val="tx1"/>
                          </a:solidFill>
                          <a:effectLst/>
                        </a:rPr>
                        <a:t>SFY 2021</a:t>
                      </a:r>
                      <a:endParaRPr lang="en-US" sz="2500" b="1" cap="all" spc="60">
                        <a:solidFill>
                          <a:schemeClr val="tx1"/>
                        </a:solidFill>
                        <a:effectLst/>
                        <a:latin typeface="Calibri" panose="020F0502020204030204" pitchFamily="34" charset="0"/>
                        <a:ea typeface="+mn-ea"/>
                        <a:cs typeface="Times New Roman" panose="02020603050405020304" pitchFamily="18" charset="0"/>
                      </a:endParaRPr>
                    </a:p>
                  </a:txBody>
                  <a:tcPr marL="278317" marR="278317" marT="278317" marB="278317"/>
                </a:tc>
                <a:tc>
                  <a:txBody>
                    <a:bodyPr/>
                    <a:lstStyle/>
                    <a:p>
                      <a:pPr marL="0" marR="0" algn="ctr">
                        <a:lnSpc>
                          <a:spcPct val="107000"/>
                        </a:lnSpc>
                        <a:spcBef>
                          <a:spcPts val="0"/>
                        </a:spcBef>
                        <a:spcAft>
                          <a:spcPts val="1500"/>
                        </a:spcAft>
                      </a:pPr>
                      <a:r>
                        <a:rPr lang="en-US" sz="2500" b="1" cap="all" spc="60">
                          <a:solidFill>
                            <a:schemeClr val="tx1"/>
                          </a:solidFill>
                          <a:effectLst/>
                        </a:rPr>
                        <a:t>SFY 2022</a:t>
                      </a:r>
                      <a:endParaRPr lang="en-US" sz="25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317" marR="278317" marT="278317" marB="278317"/>
                </a:tc>
                <a:tc>
                  <a:txBody>
                    <a:bodyPr/>
                    <a:lstStyle/>
                    <a:p>
                      <a:pPr marL="0" marR="0" algn="ctr">
                        <a:lnSpc>
                          <a:spcPct val="107000"/>
                        </a:lnSpc>
                        <a:spcBef>
                          <a:spcPts val="0"/>
                        </a:spcBef>
                        <a:spcAft>
                          <a:spcPts val="1500"/>
                        </a:spcAft>
                      </a:pPr>
                      <a:r>
                        <a:rPr lang="en-US" sz="2500" b="1" cap="all" spc="60">
                          <a:solidFill>
                            <a:schemeClr val="tx1"/>
                          </a:solidFill>
                          <a:effectLst/>
                        </a:rPr>
                        <a:t>SFY 2023</a:t>
                      </a:r>
                      <a:endParaRPr lang="en-US" sz="25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317" marR="278317" marT="278317" marB="278317"/>
                </a:tc>
                <a:extLst>
                  <a:ext uri="{0D108BD9-81ED-4DB2-BD59-A6C34878D82A}">
                    <a16:rowId xmlns:a16="http://schemas.microsoft.com/office/drawing/2014/main" val="365123327"/>
                  </a:ext>
                </a:extLst>
              </a:tr>
              <a:tr h="1116460">
                <a:tc>
                  <a:txBody>
                    <a:bodyPr/>
                    <a:lstStyle/>
                    <a:p>
                      <a:pPr marL="0" marR="0">
                        <a:lnSpc>
                          <a:spcPct val="107000"/>
                        </a:lnSpc>
                        <a:spcBef>
                          <a:spcPts val="0"/>
                        </a:spcBef>
                        <a:spcAft>
                          <a:spcPts val="1500"/>
                        </a:spcAft>
                      </a:pPr>
                      <a:r>
                        <a:rPr lang="en-US" sz="2500" b="1" cap="none" spc="0">
                          <a:solidFill>
                            <a:schemeClr val="tx1"/>
                          </a:solidFill>
                          <a:effectLst/>
                        </a:rPr>
                        <a:t>Federal Funds</a:t>
                      </a:r>
                      <a:endParaRPr lang="en-US" sz="25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637" marR="96637" marT="96637" marB="185543"/>
                </a:tc>
                <a:tc>
                  <a:txBody>
                    <a:bodyPr/>
                    <a:lstStyle/>
                    <a:p>
                      <a:pPr marL="0" marR="0" algn="ctr">
                        <a:lnSpc>
                          <a:spcPct val="107000"/>
                        </a:lnSpc>
                        <a:spcBef>
                          <a:spcPts val="0"/>
                        </a:spcBef>
                        <a:spcAft>
                          <a:spcPts val="1500"/>
                        </a:spcAft>
                      </a:pPr>
                      <a:r>
                        <a:rPr lang="en-US" sz="3200" cap="none" spc="0">
                          <a:solidFill>
                            <a:schemeClr val="tx1"/>
                          </a:solidFill>
                          <a:effectLst/>
                        </a:rPr>
                        <a:t>$8.61M</a:t>
                      </a:r>
                      <a:endParaRPr lang="en-US" sz="3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637" marR="96637" marT="96637" marB="185543"/>
                </a:tc>
                <a:tc>
                  <a:txBody>
                    <a:bodyPr/>
                    <a:lstStyle/>
                    <a:p>
                      <a:pPr marL="0" marR="0" algn="ctr">
                        <a:lnSpc>
                          <a:spcPct val="107000"/>
                        </a:lnSpc>
                        <a:spcBef>
                          <a:spcPts val="0"/>
                        </a:spcBef>
                        <a:spcAft>
                          <a:spcPts val="1500"/>
                        </a:spcAft>
                      </a:pPr>
                      <a:r>
                        <a:rPr lang="en-US" sz="3200" cap="none" spc="0">
                          <a:solidFill>
                            <a:schemeClr val="tx1"/>
                          </a:solidFill>
                          <a:effectLst/>
                        </a:rPr>
                        <a:t>$7.73M</a:t>
                      </a:r>
                      <a:endParaRPr lang="en-US" sz="3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637" marR="96637" marT="96637" marB="185543"/>
                </a:tc>
                <a:tc>
                  <a:txBody>
                    <a:bodyPr/>
                    <a:lstStyle/>
                    <a:p>
                      <a:pPr marL="0" marR="0" algn="ctr">
                        <a:lnSpc>
                          <a:spcPct val="107000"/>
                        </a:lnSpc>
                        <a:spcBef>
                          <a:spcPts val="0"/>
                        </a:spcBef>
                        <a:spcAft>
                          <a:spcPts val="1500"/>
                        </a:spcAft>
                      </a:pPr>
                      <a:r>
                        <a:rPr lang="en-US" sz="3200" cap="none" spc="0">
                          <a:solidFill>
                            <a:schemeClr val="tx1"/>
                          </a:solidFill>
                          <a:effectLst/>
                        </a:rPr>
                        <a:t>$7.05M</a:t>
                      </a:r>
                      <a:endParaRPr lang="en-US" sz="3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637" marR="96637" marT="96637" marB="185543"/>
                </a:tc>
                <a:tc>
                  <a:txBody>
                    <a:bodyPr/>
                    <a:lstStyle/>
                    <a:p>
                      <a:pPr marL="0" marR="0" algn="ctr">
                        <a:lnSpc>
                          <a:spcPct val="107000"/>
                        </a:lnSpc>
                        <a:spcBef>
                          <a:spcPts val="0"/>
                        </a:spcBef>
                        <a:spcAft>
                          <a:spcPts val="1500"/>
                        </a:spcAft>
                      </a:pPr>
                      <a:r>
                        <a:rPr lang="en-US" sz="3200" cap="none" spc="0">
                          <a:solidFill>
                            <a:schemeClr val="tx1"/>
                          </a:solidFill>
                          <a:effectLst/>
                        </a:rPr>
                        <a:t>$9.22M</a:t>
                      </a:r>
                      <a:endParaRPr lang="en-US" sz="3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637" marR="96637" marT="96637" marB="185543"/>
                </a:tc>
                <a:tc>
                  <a:txBody>
                    <a:bodyPr/>
                    <a:lstStyle/>
                    <a:p>
                      <a:pPr marL="0" marR="0" algn="ctr">
                        <a:lnSpc>
                          <a:spcPct val="107000"/>
                        </a:lnSpc>
                        <a:spcBef>
                          <a:spcPts val="0"/>
                        </a:spcBef>
                        <a:spcAft>
                          <a:spcPts val="1500"/>
                        </a:spcAft>
                      </a:pPr>
                      <a:r>
                        <a:rPr lang="en-US" sz="3200" cap="none" spc="0">
                          <a:solidFill>
                            <a:schemeClr val="tx1"/>
                          </a:solidFill>
                          <a:effectLst/>
                        </a:rPr>
                        <a:t>$8.9M</a:t>
                      </a:r>
                      <a:endParaRPr lang="en-US" sz="3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185543"/>
                </a:tc>
                <a:extLst>
                  <a:ext uri="{0D108BD9-81ED-4DB2-BD59-A6C34878D82A}">
                    <a16:rowId xmlns:a16="http://schemas.microsoft.com/office/drawing/2014/main" val="2459414583"/>
                  </a:ext>
                </a:extLst>
              </a:tr>
            </a:tbl>
          </a:graphicData>
        </a:graphic>
      </p:graphicFrame>
    </p:spTree>
    <p:extLst>
      <p:ext uri="{BB962C8B-B14F-4D97-AF65-F5344CB8AC3E}">
        <p14:creationId xmlns:p14="http://schemas.microsoft.com/office/powerpoint/2010/main" val="19572333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04910A83-DC33-401E-AE5F-B2F0B9218E25}"/>
              </a:ext>
            </a:extLst>
          </p:cNvPr>
          <p:cNvSpPr/>
          <p:nvPr/>
        </p:nvSpPr>
        <p:spPr>
          <a:xfrm>
            <a:off x="6096000" y="2777067"/>
            <a:ext cx="6096000" cy="4080933"/>
          </a:xfrm>
          <a:prstGeom prst="rect">
            <a:avLst/>
          </a:prstGeom>
          <a:solidFill>
            <a:srgbClr val="3DB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aseline="-25000" dirty="0"/>
              <a:t>WIOA Title III</a:t>
            </a:r>
          </a:p>
          <a:p>
            <a:pPr algn="ctr"/>
            <a:r>
              <a:rPr lang="en-US" sz="4800" b="1" baseline="-25000" dirty="0"/>
              <a:t>Employment Service Program </a:t>
            </a:r>
            <a:r>
              <a:rPr lang="en-US" sz="4000" i="1" baseline="-25000" dirty="0"/>
              <a:t>funded by the Wagner Peyser Act</a:t>
            </a:r>
            <a:endParaRPr lang="en-US" sz="4800" i="1" baseline="-25000" dirty="0"/>
          </a:p>
        </p:txBody>
      </p:sp>
      <p:sp>
        <p:nvSpPr>
          <p:cNvPr id="9" name="Rectangle 8" descr="&quot;&quot;">
            <a:extLst>
              <a:ext uri="{FF2B5EF4-FFF2-40B4-BE49-F238E27FC236}">
                <a16:creationId xmlns:a16="http://schemas.microsoft.com/office/drawing/2014/main" id="{F7330110-C912-42DC-B19C-5D94C9B74536}"/>
              </a:ext>
            </a:extLst>
          </p:cNvPr>
          <p:cNvSpPr/>
          <p:nvPr/>
        </p:nvSpPr>
        <p:spPr>
          <a:xfrm>
            <a:off x="0" y="2777067"/>
            <a:ext cx="6096000" cy="4080933"/>
          </a:xfrm>
          <a:prstGeom prst="rect">
            <a:avLst/>
          </a:prstGeom>
          <a:solidFill>
            <a:srgbClr val="00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DEED’s </a:t>
            </a:r>
          </a:p>
          <a:p>
            <a:pPr algn="ctr"/>
            <a:r>
              <a:rPr lang="en-US" sz="3600" dirty="0"/>
              <a:t>CareerForce Division</a:t>
            </a:r>
          </a:p>
        </p:txBody>
      </p:sp>
      <p:pic>
        <p:nvPicPr>
          <p:cNvPr id="3" name="Picture 2" descr="CareerForc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4599" y="118533"/>
            <a:ext cx="7759434" cy="1859886"/>
          </a:xfrm>
          <a:prstGeom prst="rect">
            <a:avLst/>
          </a:prstGeom>
        </p:spPr>
      </p:pic>
      <p:pic>
        <p:nvPicPr>
          <p:cNvPr id="6" name="Picture 5">
            <a:extLst>
              <a:ext uri="{FF2B5EF4-FFF2-40B4-BE49-F238E27FC236}">
                <a16:creationId xmlns:a16="http://schemas.microsoft.com/office/drawing/2014/main" id="{B7E9DB4F-0F9A-43B0-883B-ED599CF7BB49}"/>
              </a:ext>
            </a:extLst>
          </p:cNvPr>
          <p:cNvPicPr>
            <a:picLocks noChangeAspect="1"/>
          </p:cNvPicPr>
          <p:nvPr/>
        </p:nvPicPr>
        <p:blipFill rotWithShape="1">
          <a:blip r:embed="rId4"/>
          <a:srcRect l="25404" t="68215"/>
          <a:stretch/>
        </p:blipFill>
        <p:spPr>
          <a:xfrm>
            <a:off x="6407727" y="2126064"/>
            <a:ext cx="3356306" cy="503358"/>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3F14-13C7-4FA8-AD34-A9C8EF2B1F58}"/>
              </a:ext>
            </a:extLst>
          </p:cNvPr>
          <p:cNvSpPr>
            <a:spLocks noGrp="1"/>
          </p:cNvSpPr>
          <p:nvPr>
            <p:ph type="title"/>
          </p:nvPr>
        </p:nvSpPr>
        <p:spPr>
          <a:xfrm>
            <a:off x="785345" y="400696"/>
            <a:ext cx="10190917" cy="677108"/>
          </a:xfrm>
        </p:spPr>
        <p:txBody>
          <a:bodyPr/>
          <a:lstStyle/>
          <a:p>
            <a:r>
              <a:rPr lang="en-US" sz="4400" kern="1200" dirty="0">
                <a:solidFill>
                  <a:schemeClr val="tx2"/>
                </a:solidFill>
                <a:effectLst>
                  <a:outerShdw blurRad="38100" dist="38100" dir="2700000" algn="tl">
                    <a:srgbClr val="000000">
                      <a:alpha val="43137"/>
                    </a:srgbClr>
                  </a:outerShdw>
                </a:effectLst>
                <a:latin typeface="+mn-lt"/>
                <a:ea typeface="+mn-ea"/>
                <a:cs typeface="+mn-cs"/>
              </a:rPr>
              <a:t>Wagner Peyser Act – WIOA Title III</a:t>
            </a:r>
            <a:endParaRPr lang="en-US" b="1" dirty="0">
              <a:latin typeface="+mn-lt"/>
            </a:endParaRPr>
          </a:p>
        </p:txBody>
      </p:sp>
      <p:sp>
        <p:nvSpPr>
          <p:cNvPr id="3" name="Text Placeholder 2">
            <a:extLst>
              <a:ext uri="{FF2B5EF4-FFF2-40B4-BE49-F238E27FC236}">
                <a16:creationId xmlns:a16="http://schemas.microsoft.com/office/drawing/2014/main" id="{964C55EA-7999-4A3B-8A04-14AB50B2AD70}"/>
              </a:ext>
            </a:extLst>
          </p:cNvPr>
          <p:cNvSpPr>
            <a:spLocks noGrp="1"/>
          </p:cNvSpPr>
          <p:nvPr>
            <p:ph type="body" idx="1"/>
          </p:nvPr>
        </p:nvSpPr>
        <p:spPr>
          <a:xfrm>
            <a:off x="1215736" y="1256147"/>
            <a:ext cx="9667417" cy="3139321"/>
          </a:xfrm>
        </p:spPr>
        <p:txBody>
          <a:bodyPr>
            <a:normAutofit fontScale="85000" lnSpcReduction="20000"/>
          </a:bodyPr>
          <a:lstStyle/>
          <a:p>
            <a:pPr marL="342900" indent="-342900">
              <a:buFont typeface="Arial" panose="020B0604020202020204" pitchFamily="34" charset="0"/>
              <a:buChar char="•"/>
            </a:pPr>
            <a:r>
              <a:rPr lang="en-US" sz="2800" b="0" dirty="0">
                <a:solidFill>
                  <a:schemeClr val="tx1"/>
                </a:solidFill>
                <a:latin typeface="+mj-lt"/>
              </a:rPr>
              <a:t>The Wagner-Peyser Act, signed into law in 1933</a:t>
            </a:r>
          </a:p>
          <a:p>
            <a:pPr marL="654619" lvl="1" indent="-342900">
              <a:buFont typeface="Arial" panose="020B0604020202020204" pitchFamily="34" charset="0"/>
              <a:buChar char="•"/>
            </a:pPr>
            <a:r>
              <a:rPr lang="en-US" sz="2000" dirty="0">
                <a:solidFill>
                  <a:schemeClr val="tx1"/>
                </a:solidFill>
                <a:latin typeface="+mj-lt"/>
              </a:rPr>
              <a:t>E</a:t>
            </a:r>
            <a:r>
              <a:rPr lang="en-US" sz="2000" b="0" dirty="0">
                <a:solidFill>
                  <a:schemeClr val="tx1"/>
                </a:solidFill>
                <a:latin typeface="+mj-lt"/>
              </a:rPr>
              <a:t>stablished a nationwide network of public employment service offices called “Job Service” in Minnesota and most other states.</a:t>
            </a:r>
          </a:p>
          <a:p>
            <a:pPr marL="654619" lvl="1" indent="-342900">
              <a:buFont typeface="Arial" panose="020B0604020202020204" pitchFamily="34" charset="0"/>
              <a:buChar char="•"/>
            </a:pPr>
            <a:endParaRPr lang="en-US" sz="2000" dirty="0">
              <a:solidFill>
                <a:schemeClr val="tx1"/>
              </a:solidFill>
              <a:latin typeface="+mj-lt"/>
            </a:endParaRPr>
          </a:p>
          <a:p>
            <a:pPr marL="346075" lvl="1" indent="-342900">
              <a:buFont typeface="Arial" panose="020B0604020202020204" pitchFamily="34" charset="0"/>
              <a:buChar char="•"/>
            </a:pPr>
            <a:r>
              <a:rPr lang="en-US" sz="2800" dirty="0">
                <a:solidFill>
                  <a:schemeClr val="tx1"/>
                </a:solidFill>
                <a:latin typeface="+mj-lt"/>
                <a:cs typeface="Arial"/>
              </a:rPr>
              <a:t>Employment Service Program is a core program under the Workforce Innovation and Opportunity Act (WIOA)</a:t>
            </a:r>
          </a:p>
          <a:p>
            <a:pPr marL="657794" lvl="2" indent="-342900">
              <a:buFont typeface="Arial" panose="020B0604020202020204" pitchFamily="34" charset="0"/>
              <a:buChar char="•"/>
            </a:pPr>
            <a:r>
              <a:rPr lang="en-US" sz="2000" dirty="0">
                <a:solidFill>
                  <a:schemeClr val="tx1"/>
                </a:solidFill>
                <a:latin typeface="+mj-lt"/>
              </a:rPr>
              <a:t>B</a:t>
            </a:r>
            <a:r>
              <a:rPr lang="en-US" sz="2000" b="0" dirty="0">
                <a:solidFill>
                  <a:schemeClr val="tx1"/>
                </a:solidFill>
                <a:latin typeface="+mj-lt"/>
              </a:rPr>
              <a:t>asic purpose is to improve the functioning of the nation’s labor markets by bringing together individuals seeking employment and employers who are seeking workers.</a:t>
            </a:r>
          </a:p>
          <a:p>
            <a:pPr marL="657794" lvl="2" indent="-342900">
              <a:buFont typeface="Arial" panose="020B0604020202020204" pitchFamily="34" charset="0"/>
              <a:buChar char="•"/>
            </a:pPr>
            <a:r>
              <a:rPr lang="en-US" sz="2000" dirty="0">
                <a:solidFill>
                  <a:schemeClr val="tx1"/>
                </a:solidFill>
                <a:latin typeface="+mj-lt"/>
              </a:rPr>
              <a:t>Referred to as Title III Employment Service Program funded by the Wagner Peyser Act</a:t>
            </a:r>
          </a:p>
        </p:txBody>
      </p:sp>
      <p:pic>
        <p:nvPicPr>
          <p:cNvPr id="4" name="Picture 3">
            <a:extLst>
              <a:ext uri="{FF2B5EF4-FFF2-40B4-BE49-F238E27FC236}">
                <a16:creationId xmlns:a16="http://schemas.microsoft.com/office/drawing/2014/main" id="{E3DC47CB-C824-4364-8D10-86FCF9AFB3A6}"/>
              </a:ext>
            </a:extLst>
          </p:cNvPr>
          <p:cNvPicPr>
            <a:picLocks noChangeAspect="1"/>
          </p:cNvPicPr>
          <p:nvPr/>
        </p:nvPicPr>
        <p:blipFill>
          <a:blip r:embed="rId3"/>
          <a:stretch>
            <a:fillRect/>
          </a:stretch>
        </p:blipFill>
        <p:spPr>
          <a:xfrm>
            <a:off x="2397259" y="4872161"/>
            <a:ext cx="7214818" cy="1272599"/>
          </a:xfrm>
          <a:prstGeom prst="rect">
            <a:avLst/>
          </a:prstGeom>
          <a:ln w="9525">
            <a:solidFill>
              <a:schemeClr val="tx1"/>
            </a:solidFill>
          </a:ln>
        </p:spPr>
      </p:pic>
    </p:spTree>
    <p:extLst>
      <p:ext uri="{BB962C8B-B14F-4D97-AF65-F5344CB8AC3E}">
        <p14:creationId xmlns:p14="http://schemas.microsoft.com/office/powerpoint/2010/main" val="2968387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3F14-13C7-4FA8-AD34-A9C8EF2B1F58}"/>
              </a:ext>
            </a:extLst>
          </p:cNvPr>
          <p:cNvSpPr>
            <a:spLocks noGrp="1"/>
          </p:cNvSpPr>
          <p:nvPr>
            <p:ph type="title"/>
          </p:nvPr>
        </p:nvSpPr>
        <p:spPr>
          <a:xfrm>
            <a:off x="909259" y="300644"/>
            <a:ext cx="8826731" cy="677108"/>
          </a:xfrm>
        </p:spPr>
        <p:txBody>
          <a:bodyPr>
            <a:normAutofit/>
          </a:bodyPr>
          <a:lstStyle/>
          <a:p>
            <a:r>
              <a:rPr lang="en-US" sz="4400" kern="1200" dirty="0">
                <a:solidFill>
                  <a:schemeClr val="tx2"/>
                </a:solidFill>
                <a:effectLst>
                  <a:outerShdw blurRad="38100" dist="38100" dir="2700000" algn="tl">
                    <a:srgbClr val="000000">
                      <a:alpha val="43137"/>
                    </a:srgbClr>
                  </a:outerShdw>
                </a:effectLst>
                <a:latin typeface="+mn-lt"/>
                <a:ea typeface="+mn-ea"/>
                <a:cs typeface="+mn-cs"/>
              </a:rPr>
              <a:t>Employment Service Program</a:t>
            </a:r>
            <a:endParaRPr lang="en-US" b="1" dirty="0"/>
          </a:p>
        </p:txBody>
      </p:sp>
      <p:sp>
        <p:nvSpPr>
          <p:cNvPr id="5" name="Text Placeholder 4">
            <a:extLst>
              <a:ext uri="{FF2B5EF4-FFF2-40B4-BE49-F238E27FC236}">
                <a16:creationId xmlns:a16="http://schemas.microsoft.com/office/drawing/2014/main" id="{997A5FBF-4289-426B-9116-965B51BA708A}"/>
              </a:ext>
            </a:extLst>
          </p:cNvPr>
          <p:cNvSpPr>
            <a:spLocks noGrp="1"/>
          </p:cNvSpPr>
          <p:nvPr>
            <p:ph type="body" idx="1"/>
          </p:nvPr>
        </p:nvSpPr>
        <p:spPr>
          <a:xfrm>
            <a:off x="1053638" y="1137920"/>
            <a:ext cx="9455727" cy="5037797"/>
          </a:xfrm>
        </p:spPr>
        <p:txBody>
          <a:bodyPr>
            <a:normAutofit fontScale="85000" lnSpcReduction="20000"/>
          </a:bodyPr>
          <a:lstStyle/>
          <a:p>
            <a:pPr marL="342900" indent="-342900">
              <a:buFont typeface="Arial" panose="020B0604020202020204" pitchFamily="34" charset="0"/>
              <a:buChar char="•"/>
            </a:pPr>
            <a:r>
              <a:rPr lang="en-US" b="0" dirty="0">
                <a:solidFill>
                  <a:schemeClr val="tx1"/>
                </a:solidFill>
              </a:rPr>
              <a:t>Part of the CareerForce Division of DEED</a:t>
            </a:r>
          </a:p>
          <a:p>
            <a:pPr marL="342900" indent="-342900">
              <a:buFont typeface="Arial" panose="020B0604020202020204" pitchFamily="34" charset="0"/>
              <a:buChar char="•"/>
            </a:pPr>
            <a:r>
              <a:rPr lang="en-US" b="0" dirty="0">
                <a:solidFill>
                  <a:schemeClr val="tx1"/>
                </a:solidFill>
              </a:rPr>
              <a:t>Allows for operation of the Job Service team, programs and services</a:t>
            </a:r>
          </a:p>
          <a:p>
            <a:pPr marL="342900" indent="-342900">
              <a:buFont typeface="Arial" panose="020B0604020202020204" pitchFamily="34" charset="0"/>
              <a:buChar char="•"/>
            </a:pPr>
            <a:r>
              <a:rPr lang="en-US" b="0" dirty="0">
                <a:solidFill>
                  <a:schemeClr val="tx1"/>
                </a:solidFill>
              </a:rPr>
              <a:t>Each state must administer a public labor exchange system 	</a:t>
            </a:r>
          </a:p>
          <a:p>
            <a:pPr marL="654619" lvl="1" indent="-342900">
              <a:buFont typeface="Arial" panose="020B0604020202020204" pitchFamily="34" charset="0"/>
              <a:buChar char="•"/>
            </a:pPr>
            <a:r>
              <a:rPr lang="en-US" dirty="0">
                <a:solidFill>
                  <a:schemeClr val="tx1"/>
                </a:solidFill>
              </a:rPr>
              <a:t>C</a:t>
            </a:r>
            <a:r>
              <a:rPr lang="en-US" b="0" dirty="0">
                <a:solidFill>
                  <a:schemeClr val="tx1"/>
                </a:solidFill>
              </a:rPr>
              <a:t>apable of providing services to all employers and career seekers</a:t>
            </a:r>
          </a:p>
          <a:p>
            <a:pPr marL="654619" lvl="1" indent="-342900">
              <a:buFont typeface="Arial" panose="020B0604020202020204" pitchFamily="34" charset="0"/>
              <a:buChar char="•"/>
            </a:pPr>
            <a:r>
              <a:rPr lang="en-US" dirty="0">
                <a:solidFill>
                  <a:schemeClr val="tx1"/>
                </a:solidFill>
              </a:rPr>
              <a:t>S</a:t>
            </a:r>
            <a:r>
              <a:rPr lang="en-US" b="0" dirty="0">
                <a:solidFill>
                  <a:schemeClr val="tx1"/>
                </a:solidFill>
              </a:rPr>
              <a:t>pecial emphasis on: </a:t>
            </a:r>
          </a:p>
          <a:p>
            <a:pPr marL="966338" lvl="2" indent="-342900">
              <a:buFont typeface="Arial" panose="020B0604020202020204" pitchFamily="34" charset="0"/>
              <a:buChar char="•"/>
            </a:pPr>
            <a:r>
              <a:rPr lang="en-US" dirty="0">
                <a:solidFill>
                  <a:schemeClr val="tx1"/>
                </a:solidFill>
              </a:rPr>
              <a:t>V</a:t>
            </a:r>
            <a:r>
              <a:rPr lang="en-US" b="0" dirty="0">
                <a:solidFill>
                  <a:schemeClr val="tx1"/>
                </a:solidFill>
              </a:rPr>
              <a:t>eterans </a:t>
            </a:r>
            <a:endParaRPr lang="en-US" dirty="0">
              <a:solidFill>
                <a:schemeClr val="tx1"/>
              </a:solidFill>
            </a:endParaRPr>
          </a:p>
          <a:p>
            <a:pPr marL="966338" lvl="2" indent="-342900">
              <a:buFont typeface="Arial" panose="020B0604020202020204" pitchFamily="34" charset="0"/>
              <a:buChar char="•"/>
            </a:pPr>
            <a:r>
              <a:rPr lang="en-US" b="0" dirty="0">
                <a:solidFill>
                  <a:schemeClr val="tx1"/>
                </a:solidFill>
              </a:rPr>
              <a:t>Unemployment Insurance (UI) </a:t>
            </a:r>
            <a:r>
              <a:rPr lang="en-US" dirty="0">
                <a:solidFill>
                  <a:schemeClr val="tx1"/>
                </a:solidFill>
              </a:rPr>
              <a:t>A</a:t>
            </a:r>
            <a:r>
              <a:rPr lang="en-US" b="0" dirty="0">
                <a:solidFill>
                  <a:schemeClr val="tx1"/>
                </a:solidFill>
              </a:rPr>
              <a:t>pplicants</a:t>
            </a:r>
          </a:p>
          <a:p>
            <a:pPr marL="966338" lvl="2" indent="-342900">
              <a:buFont typeface="Arial" panose="020B0604020202020204" pitchFamily="34" charset="0"/>
              <a:buChar char="•"/>
            </a:pPr>
            <a:r>
              <a:rPr lang="en-US" b="0" dirty="0">
                <a:solidFill>
                  <a:schemeClr val="tx1"/>
                </a:solidFill>
              </a:rPr>
              <a:t>Migrant and Seasonal Farmworkers </a:t>
            </a:r>
          </a:p>
          <a:p>
            <a:pPr marL="342900" indent="-342900">
              <a:buFont typeface="Arial" panose="020B0604020202020204" pitchFamily="34" charset="0"/>
              <a:buChar char="•"/>
            </a:pPr>
            <a:r>
              <a:rPr lang="en-US" b="0" dirty="0">
                <a:solidFill>
                  <a:schemeClr val="tx1"/>
                </a:solidFill>
              </a:rPr>
              <a:t>Services must be made available through </a:t>
            </a:r>
          </a:p>
          <a:p>
            <a:pPr marL="654619" lvl="1" indent="-342900">
              <a:buFont typeface="Arial" panose="020B0604020202020204" pitchFamily="34" charset="0"/>
              <a:buChar char="•"/>
            </a:pPr>
            <a:r>
              <a:rPr lang="en-US" dirty="0">
                <a:solidFill>
                  <a:schemeClr val="tx1"/>
                </a:solidFill>
              </a:rPr>
              <a:t>S</a:t>
            </a:r>
            <a:r>
              <a:rPr lang="en-US" b="0" dirty="0">
                <a:solidFill>
                  <a:schemeClr val="tx1"/>
                </a:solidFill>
              </a:rPr>
              <a:t>elf-service </a:t>
            </a:r>
          </a:p>
          <a:p>
            <a:pPr marL="654619" lvl="1" indent="-342900">
              <a:buFont typeface="Arial" panose="020B0604020202020204" pitchFamily="34" charset="0"/>
              <a:buChar char="•"/>
            </a:pPr>
            <a:r>
              <a:rPr lang="en-US" dirty="0">
                <a:solidFill>
                  <a:schemeClr val="tx1"/>
                </a:solidFill>
              </a:rPr>
              <a:t>F</a:t>
            </a:r>
            <a:r>
              <a:rPr lang="en-US" b="0" dirty="0">
                <a:solidFill>
                  <a:schemeClr val="tx1"/>
                </a:solidFill>
              </a:rPr>
              <a:t>acilitated self-help service </a:t>
            </a:r>
          </a:p>
          <a:p>
            <a:pPr marL="654619" lvl="1" indent="-342900">
              <a:buFont typeface="Arial" panose="020B0604020202020204" pitchFamily="34" charset="0"/>
              <a:buChar char="•"/>
            </a:pPr>
            <a:r>
              <a:rPr lang="en-US" dirty="0">
                <a:solidFill>
                  <a:schemeClr val="tx1"/>
                </a:solidFill>
              </a:rPr>
              <a:t>S</a:t>
            </a:r>
            <a:r>
              <a:rPr lang="en-US" b="0" dirty="0">
                <a:solidFill>
                  <a:schemeClr val="tx1"/>
                </a:solidFill>
              </a:rPr>
              <a:t>taff-assisted service delivery methods</a:t>
            </a:r>
            <a:endParaRPr lang="en-US" sz="1400" b="0" dirty="0">
              <a:solidFill>
                <a:schemeClr val="tx1"/>
              </a:solidFill>
            </a:endParaRPr>
          </a:p>
        </p:txBody>
      </p:sp>
    </p:spTree>
    <p:extLst>
      <p:ext uri="{BB962C8B-B14F-4D97-AF65-F5344CB8AC3E}">
        <p14:creationId xmlns:p14="http://schemas.microsoft.com/office/powerpoint/2010/main" val="3214661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9B3400-E169-47B8-85BA-FD915B9F5BD5}"/>
              </a:ext>
            </a:extLst>
          </p:cNvPr>
          <p:cNvSpPr>
            <a:spLocks noGrp="1"/>
          </p:cNvSpPr>
          <p:nvPr>
            <p:ph type="body" idx="1"/>
          </p:nvPr>
        </p:nvSpPr>
        <p:spPr>
          <a:xfrm>
            <a:off x="317633" y="217592"/>
            <a:ext cx="12192000" cy="677108"/>
          </a:xfrm>
        </p:spPr>
        <p:txBody>
          <a:bodyPr>
            <a:normAutofit/>
          </a:bodyPr>
          <a:lstStyle/>
          <a:p>
            <a:pPr algn="ctr" rtl="0"/>
            <a:r>
              <a:rPr lang="en-US" sz="4400" b="0" kern="1200" dirty="0">
                <a:solidFill>
                  <a:schemeClr val="tx2"/>
                </a:solidFill>
                <a:effectLst>
                  <a:outerShdw blurRad="38100" dist="38100" dir="2700000" algn="tl">
                    <a:srgbClr val="000000">
                      <a:alpha val="43137"/>
                    </a:srgbClr>
                  </a:outerShdw>
                </a:effectLst>
                <a:latin typeface="+mn-lt"/>
                <a:cs typeface="+mn-cs"/>
              </a:rPr>
              <a:t>Employment Service Program – Key Services</a:t>
            </a:r>
          </a:p>
        </p:txBody>
      </p:sp>
      <p:sp>
        <p:nvSpPr>
          <p:cNvPr id="7" name="Rectangle 6">
            <a:extLst>
              <a:ext uri="{FF2B5EF4-FFF2-40B4-BE49-F238E27FC236}">
                <a16:creationId xmlns:a16="http://schemas.microsoft.com/office/drawing/2014/main" id="{3C106C0E-539F-4CBC-89F5-B0A2124F9C0B}"/>
              </a:ext>
            </a:extLst>
          </p:cNvPr>
          <p:cNvSpPr/>
          <p:nvPr/>
        </p:nvSpPr>
        <p:spPr>
          <a:xfrm>
            <a:off x="672163" y="1048700"/>
            <a:ext cx="10655167" cy="5201424"/>
          </a:xfrm>
          <a:prstGeom prst="rect">
            <a:avLst/>
          </a:prstGeom>
        </p:spPr>
        <p:txBody>
          <a:bodyPr wrap="square">
            <a:spAutoFit/>
          </a:bodyPr>
          <a:lstStyle/>
          <a:p>
            <a:pPr marL="285750" indent="-285750">
              <a:buFont typeface="Arial" panose="020B0604020202020204" pitchFamily="34" charset="0"/>
              <a:buChar char="•"/>
            </a:pPr>
            <a:r>
              <a:rPr lang="en-US" sz="2000" dirty="0">
                <a:latin typeface="Arial"/>
                <a:cs typeface="Arial"/>
              </a:rPr>
              <a:t>Available to anyone legally able to work in the United States</a:t>
            </a:r>
          </a:p>
          <a:p>
            <a:pPr marL="285750" indent="-285750">
              <a:buFont typeface="Arial" panose="020B0604020202020204" pitchFamily="34" charset="0"/>
              <a:buChar char="•"/>
            </a:pPr>
            <a:endParaRPr lang="en-US" sz="1200" dirty="0">
              <a:latin typeface="Arial"/>
              <a:cs typeface="Arial"/>
            </a:endParaRPr>
          </a:p>
          <a:p>
            <a:pPr marL="285750" indent="-285750">
              <a:buFont typeface="Arial" panose="020B0604020202020204" pitchFamily="34" charset="0"/>
              <a:buChar char="•"/>
            </a:pPr>
            <a:r>
              <a:rPr lang="en-US" sz="2000" dirty="0">
                <a:latin typeface="Arial"/>
                <a:cs typeface="Arial"/>
              </a:rPr>
              <a:t>Facilitates access to services and resources that help businesses attract and retain good workers.</a:t>
            </a:r>
          </a:p>
          <a:p>
            <a:pPr marL="285750" indent="-285750">
              <a:buFont typeface="Arial" panose="020B0604020202020204" pitchFamily="34" charset="0"/>
              <a:buChar char="•"/>
            </a:pPr>
            <a:endParaRPr lang="en-US" sz="1200" dirty="0">
              <a:latin typeface="Arial"/>
              <a:cs typeface="Arial"/>
            </a:endParaRPr>
          </a:p>
          <a:p>
            <a:pPr marL="285750" indent="-285750">
              <a:buFont typeface="Arial" panose="020B0604020202020204" pitchFamily="34" charset="0"/>
              <a:buChar char="•"/>
            </a:pPr>
            <a:r>
              <a:rPr lang="en-US" sz="2000" dirty="0">
                <a:latin typeface="Arial"/>
                <a:cs typeface="Arial"/>
              </a:rPr>
              <a:t>Connects Unemployment Insurance applicants, Veterans and others to available programs, services and good career opportunities.</a:t>
            </a:r>
          </a:p>
          <a:p>
            <a:pPr marL="285750" indent="-285750">
              <a:buFont typeface="Arial" panose="020B0604020202020204" pitchFamily="34" charset="0"/>
              <a:buChar char="•"/>
            </a:pPr>
            <a:endParaRPr lang="en-US" sz="1200" dirty="0">
              <a:latin typeface="Arial"/>
              <a:cs typeface="Arial"/>
            </a:endParaRPr>
          </a:p>
          <a:p>
            <a:pPr marL="285750" indent="-285750">
              <a:buFont typeface="Arial" panose="020B0604020202020204" pitchFamily="34" charset="0"/>
              <a:buChar char="•"/>
            </a:pPr>
            <a:r>
              <a:rPr lang="en-US" sz="2000" dirty="0">
                <a:latin typeface="Arial"/>
                <a:cs typeface="Arial"/>
              </a:rPr>
              <a:t>Operates as an enterprise to offer consistent and high-quality services, leverage resources, improve efficiencies, and build capacity. </a:t>
            </a:r>
          </a:p>
          <a:p>
            <a:pPr marL="285750" indent="-285750">
              <a:buFont typeface="Arial" panose="020B0604020202020204" pitchFamily="34" charset="0"/>
              <a:buChar char="•"/>
            </a:pPr>
            <a:endParaRPr lang="en-US" sz="1200" dirty="0">
              <a:latin typeface="Arial"/>
              <a:cs typeface="Arial"/>
            </a:endParaRPr>
          </a:p>
          <a:p>
            <a:pPr marL="285750" indent="-285750">
              <a:buFont typeface="Arial" panose="020B0604020202020204" pitchFamily="34" charset="0"/>
              <a:buChar char="•"/>
            </a:pPr>
            <a:r>
              <a:rPr lang="en-US" sz="2000" dirty="0">
                <a:latin typeface="Arial"/>
                <a:cs typeface="Arial"/>
              </a:rPr>
              <a:t>Collaborates with our state and local partners to improve services to customers and minimize duplication. </a:t>
            </a:r>
          </a:p>
          <a:p>
            <a:pPr marL="285750" indent="-285750">
              <a:buFont typeface="Arial" panose="020B0604020202020204" pitchFamily="34" charset="0"/>
              <a:buChar char="•"/>
            </a:pPr>
            <a:endParaRPr lang="en-US" sz="1200" dirty="0">
              <a:latin typeface="Arial"/>
              <a:cs typeface="Arial"/>
            </a:endParaRPr>
          </a:p>
          <a:p>
            <a:pPr marL="285750" indent="-285750">
              <a:buFont typeface="Arial" panose="020B0604020202020204" pitchFamily="34" charset="0"/>
              <a:buChar char="•"/>
            </a:pPr>
            <a:r>
              <a:rPr lang="en-US" sz="2000" dirty="0">
                <a:latin typeface="Arial"/>
                <a:cs typeface="Arial"/>
              </a:rPr>
              <a:t>Uses the most effective tools and latest data to serve our customers and match them to careers. </a:t>
            </a:r>
          </a:p>
          <a:p>
            <a:pPr marL="285750" indent="-285750">
              <a:buFont typeface="Arial" panose="020B0604020202020204" pitchFamily="34" charset="0"/>
              <a:buChar char="•"/>
            </a:pPr>
            <a:endParaRPr lang="en-US" sz="1200" dirty="0">
              <a:latin typeface="Arial"/>
              <a:cs typeface="Arial"/>
            </a:endParaRPr>
          </a:p>
          <a:p>
            <a:pPr marL="285750" indent="-285750">
              <a:buFont typeface="Arial" panose="020B0604020202020204" pitchFamily="34" charset="0"/>
              <a:buChar char="•"/>
            </a:pPr>
            <a:r>
              <a:rPr lang="en-US" sz="2000" dirty="0">
                <a:latin typeface="Arial"/>
                <a:cs typeface="Arial"/>
              </a:rPr>
              <a:t>Works collaboratively with local partners and service providers to maintain awareness of all programs and services for our customers.</a:t>
            </a:r>
            <a:endParaRPr lang="en-US" sz="2000" dirty="0"/>
          </a:p>
        </p:txBody>
      </p:sp>
    </p:spTree>
    <p:extLst>
      <p:ext uri="{BB962C8B-B14F-4D97-AF65-F5344CB8AC3E}">
        <p14:creationId xmlns:p14="http://schemas.microsoft.com/office/powerpoint/2010/main" val="3507254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C142E9-C5BA-43DA-ACB3-43015F945586}"/>
              </a:ext>
            </a:extLst>
          </p:cNvPr>
          <p:cNvSpPr>
            <a:spLocks noGrp="1"/>
          </p:cNvSpPr>
          <p:nvPr>
            <p:ph type="body" idx="1"/>
          </p:nvPr>
        </p:nvSpPr>
        <p:spPr>
          <a:xfrm>
            <a:off x="2671069" y="337951"/>
            <a:ext cx="6849860" cy="677108"/>
          </a:xfrm>
        </p:spPr>
        <p:txBody>
          <a:bodyPr>
            <a:normAutofit fontScale="92500"/>
          </a:bodyPr>
          <a:lstStyle/>
          <a:p>
            <a:r>
              <a:rPr lang="en-US" sz="4400" b="0" kern="1200" dirty="0">
                <a:solidFill>
                  <a:schemeClr val="tx2"/>
                </a:solidFill>
                <a:effectLst>
                  <a:outerShdw blurRad="38100" dist="38100" dir="2700000" algn="tl">
                    <a:srgbClr val="000000">
                      <a:alpha val="43137"/>
                    </a:srgbClr>
                  </a:outerShdw>
                </a:effectLst>
                <a:latin typeface="+mn-lt"/>
                <a:cs typeface="+mn-cs"/>
              </a:rPr>
              <a:t>Employment Service Program</a:t>
            </a:r>
          </a:p>
        </p:txBody>
      </p:sp>
      <p:sp>
        <p:nvSpPr>
          <p:cNvPr id="5" name="Rectangle 4">
            <a:extLst>
              <a:ext uri="{FF2B5EF4-FFF2-40B4-BE49-F238E27FC236}">
                <a16:creationId xmlns:a16="http://schemas.microsoft.com/office/drawing/2014/main" id="{1FEA5837-4C53-41BB-962E-188BE022CE6E}"/>
              </a:ext>
            </a:extLst>
          </p:cNvPr>
          <p:cNvSpPr/>
          <p:nvPr/>
        </p:nvSpPr>
        <p:spPr>
          <a:xfrm>
            <a:off x="412252" y="1659585"/>
            <a:ext cx="10937507" cy="3285515"/>
          </a:xfrm>
          <a:prstGeom prst="rect">
            <a:avLst/>
          </a:prstGeom>
        </p:spPr>
        <p:txBody>
          <a:bodyPr wrap="square">
            <a:spAutoFit/>
          </a:bodyPr>
          <a:lstStyle/>
          <a:p>
            <a:pPr marL="285750" indent="-285750">
              <a:buFont typeface="Arial" panose="020B0604020202020204" pitchFamily="34" charset="0"/>
              <a:buChar char="•"/>
            </a:pPr>
            <a:r>
              <a:rPr lang="en-US" sz="2450" dirty="0">
                <a:solidFill>
                  <a:srgbClr val="339737"/>
                </a:solidFill>
                <a:latin typeface="Arial"/>
                <a:cs typeface="Arial"/>
              </a:rPr>
              <a:t>MN DEED delivers key services to job seekers and businesses through Job Service. </a:t>
            </a:r>
          </a:p>
          <a:p>
            <a:pPr marL="285750" indent="-285750">
              <a:buFont typeface="Arial" panose="020B0604020202020204" pitchFamily="34" charset="0"/>
              <a:buChar char="•"/>
            </a:pPr>
            <a:endParaRPr lang="en-US" dirty="0">
              <a:solidFill>
                <a:srgbClr val="339737"/>
              </a:solidFill>
              <a:latin typeface="Arial"/>
              <a:cs typeface="Arial"/>
            </a:endParaRPr>
          </a:p>
          <a:p>
            <a:pPr marL="285750" indent="-285750">
              <a:buFont typeface="Arial" panose="020B0604020202020204" pitchFamily="34" charset="0"/>
              <a:buChar char="•"/>
            </a:pPr>
            <a:r>
              <a:rPr lang="en-US" sz="2450" dirty="0">
                <a:solidFill>
                  <a:srgbClr val="339737"/>
                </a:solidFill>
                <a:latin typeface="Arial"/>
                <a:cs typeface="Arial"/>
              </a:rPr>
              <a:t>The focus of all services is to help job seekers find work and help employers find and retain qualified employees.</a:t>
            </a:r>
            <a:endParaRPr lang="en-US" sz="2450" dirty="0">
              <a:solidFill>
                <a:srgbClr val="0000CC"/>
              </a:solidFill>
              <a:latin typeface="Arial"/>
              <a:cs typeface="Arial"/>
            </a:endParaRPr>
          </a:p>
          <a:p>
            <a:pPr marL="285750" indent="-285750">
              <a:buFont typeface="Arial" panose="020B0604020202020204" pitchFamily="34" charset="0"/>
              <a:buChar char="•"/>
            </a:pPr>
            <a:endParaRPr lang="en-US" dirty="0">
              <a:solidFill>
                <a:srgbClr val="0000CC"/>
              </a:solidFill>
              <a:latin typeface="Arial"/>
              <a:cs typeface="Arial"/>
            </a:endParaRPr>
          </a:p>
          <a:p>
            <a:pPr marL="285750" indent="-285750">
              <a:buFont typeface="Arial" panose="020B0604020202020204" pitchFamily="34" charset="0"/>
              <a:buChar char="•"/>
            </a:pPr>
            <a:r>
              <a:rPr lang="en-US" sz="2450" dirty="0">
                <a:solidFill>
                  <a:srgbClr val="339737"/>
                </a:solidFill>
                <a:latin typeface="Arial"/>
                <a:cs typeface="Arial"/>
              </a:rPr>
              <a:t>All services are available through </a:t>
            </a:r>
          </a:p>
          <a:p>
            <a:pPr>
              <a:tabLst>
                <a:tab pos="288925" algn="l"/>
              </a:tabLst>
            </a:pPr>
            <a:r>
              <a:rPr lang="en-US" sz="2450" dirty="0">
                <a:solidFill>
                  <a:srgbClr val="339737"/>
                </a:solidFill>
                <a:latin typeface="Arial"/>
                <a:cs typeface="Arial"/>
              </a:rPr>
              <a:t>	Minnesota’s statewide network </a:t>
            </a:r>
          </a:p>
          <a:p>
            <a:pPr>
              <a:tabLst>
                <a:tab pos="288925" algn="l"/>
              </a:tabLst>
            </a:pPr>
            <a:r>
              <a:rPr lang="en-US" sz="2450" dirty="0">
                <a:solidFill>
                  <a:srgbClr val="339737"/>
                </a:solidFill>
                <a:latin typeface="Arial"/>
                <a:cs typeface="Arial"/>
              </a:rPr>
              <a:t>	of CareerForce locations</a:t>
            </a:r>
            <a:endParaRPr lang="en-US" sz="2450" dirty="0"/>
          </a:p>
        </p:txBody>
      </p:sp>
      <p:pic>
        <p:nvPicPr>
          <p:cNvPr id="1026" name="Picture 2" descr="Two young business men shaking hands">
            <a:extLst>
              <a:ext uri="{FF2B5EF4-FFF2-40B4-BE49-F238E27FC236}">
                <a16:creationId xmlns:a16="http://schemas.microsoft.com/office/drawing/2014/main" id="{F653C517-5A3D-4062-A10A-3EB6D9A39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827" y="3728720"/>
            <a:ext cx="4989332" cy="2791329"/>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4036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8D0EA2-5BAC-452F-9BB9-23A714801234}"/>
              </a:ext>
            </a:extLst>
          </p:cNvPr>
          <p:cNvSpPr>
            <a:spLocks noGrp="1"/>
          </p:cNvSpPr>
          <p:nvPr>
            <p:ph type="body" sz="quarter" idx="13"/>
          </p:nvPr>
        </p:nvSpPr>
        <p:spPr>
          <a:xfrm>
            <a:off x="707349" y="1917293"/>
            <a:ext cx="8622918" cy="4401205"/>
          </a:xfrm>
        </p:spPr>
        <p:txBody>
          <a:bodyPr anchor="t">
            <a:normAutofit lnSpcReduction="10000"/>
          </a:bodyPr>
          <a:lstStyle/>
          <a:p>
            <a:pPr marL="0" indent="0" algn="l">
              <a:spcBef>
                <a:spcPts val="0"/>
              </a:spcBef>
              <a:spcAft>
                <a:spcPts val="0"/>
              </a:spcAft>
              <a:buNone/>
            </a:pPr>
            <a:r>
              <a:rPr lang="en-US" sz="2200" b="1" kern="0" spc="-3" dirty="0">
                <a:solidFill>
                  <a:schemeClr val="bg1"/>
                </a:solidFill>
                <a:ea typeface="ヒラギノ角ゴ Pro W3"/>
                <a:cs typeface="Arial"/>
              </a:rPr>
              <a:t>Mike Lang</a:t>
            </a:r>
            <a:endParaRPr lang="en-US" sz="2400" dirty="0">
              <a:solidFill>
                <a:schemeClr val="bg1"/>
              </a:solidFill>
              <a:ea typeface="ヒラギノ角ゴ Pro W3"/>
              <a:cs typeface="Arial"/>
            </a:endParaRPr>
          </a:p>
          <a:p>
            <a:pPr marL="0" indent="0" algn="l">
              <a:spcBef>
                <a:spcPts val="0"/>
              </a:spcBef>
              <a:spcAft>
                <a:spcPts val="0"/>
              </a:spcAft>
              <a:buNone/>
            </a:pPr>
            <a:r>
              <a:rPr lang="en-US" sz="2200" kern="0" spc="-3" dirty="0">
                <a:solidFill>
                  <a:schemeClr val="bg1"/>
                </a:solidFill>
                <a:ea typeface="ヒラギノ角ゴ Pro W3"/>
                <a:cs typeface="Arial"/>
              </a:rPr>
              <a:t>Interim Director, CareerForce</a:t>
            </a:r>
          </a:p>
          <a:p>
            <a:pPr marL="0" indent="0" algn="l">
              <a:spcBef>
                <a:spcPts val="0"/>
              </a:spcBef>
              <a:spcAft>
                <a:spcPts val="0"/>
              </a:spcAft>
              <a:buNone/>
            </a:pPr>
            <a:r>
              <a:rPr lang="en-US" sz="2200" kern="0" spc="-3" dirty="0">
                <a:solidFill>
                  <a:schemeClr val="bg1"/>
                </a:solidFill>
                <a:ea typeface="ヒラギノ角ゴ Pro W3"/>
                <a:cs typeface="Arial"/>
              </a:rPr>
              <a:t>Mike.Lang@state.mn.us </a:t>
            </a:r>
          </a:p>
          <a:p>
            <a:pPr marL="0" indent="0" algn="l">
              <a:spcBef>
                <a:spcPts val="0"/>
              </a:spcBef>
              <a:spcAft>
                <a:spcPts val="0"/>
              </a:spcAft>
              <a:buNone/>
            </a:pPr>
            <a:r>
              <a:rPr lang="en-US" sz="2200" kern="0" spc="-3" dirty="0">
                <a:solidFill>
                  <a:schemeClr val="bg1"/>
                </a:solidFill>
                <a:ea typeface="ヒラギノ角ゴ Pro W3"/>
                <a:cs typeface="Arial"/>
              </a:rPr>
              <a:t>651-259-7583</a:t>
            </a:r>
            <a:endParaRPr lang="en-US" sz="2200" b="1" kern="0" spc="-3" dirty="0">
              <a:solidFill>
                <a:schemeClr val="bg1"/>
              </a:solidFill>
              <a:ea typeface="ヒラギノ角ゴ Pro W3"/>
              <a:cs typeface="Arial"/>
            </a:endParaRPr>
          </a:p>
          <a:p>
            <a:pPr marL="8659" algn="l">
              <a:spcBef>
                <a:spcPts val="0"/>
              </a:spcBef>
              <a:spcAft>
                <a:spcPts val="0"/>
              </a:spcAft>
            </a:pPr>
            <a:endParaRPr lang="en-US" sz="1000" b="1" kern="0" spc="-3" dirty="0">
              <a:cs typeface="Arial"/>
            </a:endParaRPr>
          </a:p>
          <a:p>
            <a:pPr marL="8659" algn="l">
              <a:spcBef>
                <a:spcPts val="0"/>
              </a:spcBef>
              <a:spcAft>
                <a:spcPts val="0"/>
              </a:spcAft>
            </a:pPr>
            <a:endParaRPr lang="en-US" sz="1000" b="1" kern="0" spc="-3" dirty="0">
              <a:cs typeface="Arial"/>
            </a:endParaRPr>
          </a:p>
          <a:p>
            <a:pPr marL="8255" algn="l">
              <a:spcBef>
                <a:spcPts val="0"/>
              </a:spcBef>
              <a:spcAft>
                <a:spcPts val="0"/>
              </a:spcAft>
            </a:pPr>
            <a:r>
              <a:rPr lang="en-US" sz="2200" b="1" kern="0" spc="-3" dirty="0">
                <a:cs typeface="Arial"/>
              </a:rPr>
              <a:t>Art Larsen</a:t>
            </a:r>
          </a:p>
          <a:p>
            <a:pPr marL="8255" algn="l">
              <a:spcBef>
                <a:spcPts val="0"/>
              </a:spcBef>
              <a:spcAft>
                <a:spcPts val="0"/>
              </a:spcAft>
            </a:pPr>
            <a:r>
              <a:rPr lang="en-US" sz="2200" kern="0" spc="-3" dirty="0">
                <a:cs typeface="Arial"/>
              </a:rPr>
              <a:t>Job Service Field Director</a:t>
            </a:r>
          </a:p>
          <a:p>
            <a:pPr marL="8255" algn="l">
              <a:spcBef>
                <a:spcPts val="0"/>
              </a:spcBef>
              <a:spcAft>
                <a:spcPts val="0"/>
              </a:spcAft>
            </a:pPr>
            <a:r>
              <a:rPr lang="en-US" sz="2200" kern="0" spc="-3" dirty="0">
                <a:cs typeface="Arial"/>
              </a:rPr>
              <a:t>Arthur.Larsen@state.mn.us</a:t>
            </a:r>
          </a:p>
          <a:p>
            <a:pPr marL="8255" algn="l">
              <a:spcBef>
                <a:spcPts val="0"/>
              </a:spcBef>
              <a:spcAft>
                <a:spcPts val="0"/>
              </a:spcAft>
            </a:pPr>
            <a:r>
              <a:rPr lang="en-US" sz="2200" dirty="0">
                <a:cs typeface="Arial"/>
              </a:rPr>
              <a:t>218-302-8404</a:t>
            </a:r>
          </a:p>
          <a:p>
            <a:pPr marL="8255" algn="l">
              <a:spcBef>
                <a:spcPts val="0"/>
              </a:spcBef>
              <a:spcAft>
                <a:spcPts val="0"/>
              </a:spcAft>
            </a:pPr>
            <a:endParaRPr lang="en-US" sz="2000" dirty="0"/>
          </a:p>
          <a:p>
            <a:pPr marL="8255" algn="l"/>
            <a:r>
              <a:rPr lang="en-US" sz="2200" b="1" kern="0" spc="-3" dirty="0">
                <a:cs typeface="Arial"/>
              </a:rPr>
              <a:t>CareerForce Information &amp; Assistance Line</a:t>
            </a:r>
            <a:endParaRPr lang="en-US" sz="2400" dirty="0"/>
          </a:p>
          <a:p>
            <a:pPr marL="8255" algn="l">
              <a:spcBef>
                <a:spcPts val="0"/>
              </a:spcBef>
              <a:spcAft>
                <a:spcPts val="0"/>
              </a:spcAft>
            </a:pPr>
            <a:r>
              <a:rPr lang="en-US" sz="2200" dirty="0">
                <a:cs typeface="Arial"/>
              </a:rPr>
              <a:t>CareerForce@state.mn.us</a:t>
            </a:r>
          </a:p>
          <a:p>
            <a:pPr marL="8255" algn="l">
              <a:spcBef>
                <a:spcPts val="0"/>
              </a:spcBef>
              <a:spcAft>
                <a:spcPts val="0"/>
              </a:spcAft>
            </a:pPr>
            <a:r>
              <a:rPr lang="en-US" sz="2200" dirty="0">
                <a:cs typeface="Arial"/>
              </a:rPr>
              <a:t>651-259-7500</a:t>
            </a:r>
          </a:p>
        </p:txBody>
      </p:sp>
      <p:sp>
        <p:nvSpPr>
          <p:cNvPr id="2" name="object 2"/>
          <p:cNvSpPr txBox="1">
            <a:spLocks noGrp="1"/>
          </p:cNvSpPr>
          <p:nvPr>
            <p:ph type="title"/>
          </p:nvPr>
        </p:nvSpPr>
        <p:spPr>
          <a:xfrm>
            <a:off x="5016071" y="585012"/>
            <a:ext cx="3567547" cy="631991"/>
          </a:xfrm>
          <a:prstGeom prst="rect">
            <a:avLst/>
          </a:prstGeom>
        </p:spPr>
        <p:txBody>
          <a:bodyPr vert="horz" wrap="square" lIns="0" tIns="8659" rIns="0" bIns="0" rtlCol="0" anchor="t">
            <a:spAutoFit/>
          </a:bodyPr>
          <a:lstStyle/>
          <a:p>
            <a:pPr marL="8659" algn="ctr">
              <a:spcBef>
                <a:spcPts val="68"/>
              </a:spcBef>
            </a:pPr>
            <a:r>
              <a:rPr sz="4500" b="1">
                <a:solidFill>
                  <a:srgbClr val="005CAB"/>
                </a:solidFill>
                <a:latin typeface="Arial"/>
                <a:cs typeface="Arial"/>
              </a:rPr>
              <a:t>Thank</a:t>
            </a:r>
            <a:r>
              <a:rPr sz="4500" b="1" spc="-126">
                <a:solidFill>
                  <a:srgbClr val="005CAB"/>
                </a:solidFill>
                <a:latin typeface="Arial"/>
                <a:cs typeface="Arial"/>
              </a:rPr>
              <a:t> </a:t>
            </a:r>
            <a:r>
              <a:rPr sz="4500" b="1" spc="-95">
                <a:solidFill>
                  <a:srgbClr val="005CAB"/>
                </a:solidFill>
                <a:latin typeface="Arial"/>
                <a:cs typeface="Arial"/>
              </a:rPr>
              <a:t>You</a:t>
            </a:r>
            <a:r>
              <a:rPr lang="en-US" sz="4500" b="1" spc="-95">
                <a:solidFill>
                  <a:srgbClr val="005CAB"/>
                </a:solidFill>
                <a:latin typeface="Arial"/>
                <a:cs typeface="Arial"/>
              </a:rPr>
              <a:t>!</a:t>
            </a:r>
            <a:endParaRPr sz="4500" b="1" spc="-95">
              <a:solidFill>
                <a:srgbClr val="005CAB"/>
              </a:solidFill>
              <a:latin typeface="Arial"/>
              <a:cs typeface="Arial"/>
            </a:endParaRPr>
          </a:p>
        </p:txBody>
      </p:sp>
    </p:spTree>
    <p:extLst>
      <p:ext uri="{BB962C8B-B14F-4D97-AF65-F5344CB8AC3E}">
        <p14:creationId xmlns:p14="http://schemas.microsoft.com/office/powerpoint/2010/main" val="4019766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642B9C-60B9-FCDA-7722-5FAFAA5FD977}"/>
              </a:ext>
            </a:extLst>
          </p:cNvPr>
          <p:cNvSpPr>
            <a:spLocks noGrp="1"/>
          </p:cNvSpPr>
          <p:nvPr>
            <p:ph idx="1"/>
          </p:nvPr>
        </p:nvSpPr>
        <p:spPr/>
        <p:txBody>
          <a:bodyPr/>
          <a:lstStyle/>
          <a:p>
            <a:pPr marL="0" indent="0">
              <a:buNone/>
            </a:pPr>
            <a:endParaRPr lang="en-US"/>
          </a:p>
          <a:p>
            <a:pPr marL="0" indent="0">
              <a:buNone/>
            </a:pPr>
            <a:endParaRPr lang="en-US"/>
          </a:p>
          <a:p>
            <a:pPr marL="0" indent="0" algn="ctr">
              <a:buNone/>
            </a:pPr>
            <a:r>
              <a:rPr lang="en-US" sz="4400" b="1"/>
              <a:t>QUESTIONS OR FEEDBACK?</a:t>
            </a:r>
          </a:p>
        </p:txBody>
      </p:sp>
      <p:sp>
        <p:nvSpPr>
          <p:cNvPr id="4" name="Footer Placeholder 3">
            <a:extLst>
              <a:ext uri="{FF2B5EF4-FFF2-40B4-BE49-F238E27FC236}">
                <a16:creationId xmlns:a16="http://schemas.microsoft.com/office/drawing/2014/main" id="{940D5810-0417-0D41-5E12-110A5857A5ED}"/>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47389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13" name="Google Shape;213;p21"/>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a:ln>
                  <a:noFill/>
                </a:ln>
                <a:solidFill>
                  <a:srgbClr val="757C83"/>
                </a:solidFill>
                <a:effectLst/>
                <a:uLnTx/>
                <a:uFillTx/>
                <a:latin typeface="IBM Plex Sans"/>
                <a:sym typeface="IBM Plex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7</a:t>
            </a:fld>
            <a:endParaRPr kumimoji="0" sz="1600" b="0" i="0" u="none" strike="noStrike" kern="0" cap="none" spc="0" normalizeH="0" baseline="0" noProof="0">
              <a:ln>
                <a:noFill/>
              </a:ln>
              <a:solidFill>
                <a:srgbClr val="757C83"/>
              </a:solidFill>
              <a:effectLst/>
              <a:uLnTx/>
              <a:uFillTx/>
              <a:latin typeface="IBM Plex Sans"/>
              <a:sym typeface="IBM Plex Sans"/>
            </a:endParaRPr>
          </a:p>
        </p:txBody>
      </p:sp>
      <p:sp>
        <p:nvSpPr>
          <p:cNvPr id="18" name="Google Shape;157;p15">
            <a:extLst>
              <a:ext uri="{FF2B5EF4-FFF2-40B4-BE49-F238E27FC236}">
                <a16:creationId xmlns:a16="http://schemas.microsoft.com/office/drawing/2014/main" id="{6BD01E84-BFCA-4DE5-8970-9C9133FDFD1D}"/>
              </a:ext>
            </a:extLst>
          </p:cNvPr>
          <p:cNvSpPr txBox="1">
            <a:spLocks/>
          </p:cNvSpPr>
          <p:nvPr/>
        </p:nvSpPr>
        <p:spPr>
          <a:xfrm>
            <a:off x="914401" y="2737979"/>
            <a:ext cx="10495632" cy="2222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88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rPr>
              <a:t>MAWB Business Meeting</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3600" kern="0" dirty="0">
                <a:solidFill>
                  <a:srgbClr val="184880"/>
                </a:solidFill>
                <a:latin typeface="Barlow semibold" panose="00000700000000000000" pitchFamily="2" charset="0"/>
                <a:ea typeface="Dotum" panose="020B0600000101010101" pitchFamily="34" charset="-127"/>
              </a:rPr>
              <a:t>Commissioner Scott Schulte</a:t>
            </a:r>
            <a:r>
              <a:rPr lang="en-US" sz="8800" kern="0" dirty="0">
                <a:solidFill>
                  <a:srgbClr val="184880"/>
                </a:solidFill>
                <a:latin typeface="Barlow semibold" panose="00000700000000000000" pitchFamily="2" charset="0"/>
                <a:ea typeface="Dotum" panose="020B0600000101010101" pitchFamily="34" charset="-127"/>
              </a:rPr>
              <a:t> </a:t>
            </a:r>
            <a:endParaRPr kumimoji="0" lang="en-US" sz="80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rPr>
              <a:t> </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rPr>
              <a:t>					   	</a:t>
            </a:r>
          </a:p>
        </p:txBody>
      </p:sp>
      <p:pic>
        <p:nvPicPr>
          <p:cNvPr id="2" name="Picture 1" descr="A picture containing text&#10;&#10;Description automatically generated">
            <a:extLst>
              <a:ext uri="{FF2B5EF4-FFF2-40B4-BE49-F238E27FC236}">
                <a16:creationId xmlns:a16="http://schemas.microsoft.com/office/drawing/2014/main" id="{FEEC83FF-D437-42E9-952C-6AB970B06C23}"/>
              </a:ext>
            </a:extLst>
          </p:cNvPr>
          <p:cNvPicPr>
            <a:picLocks noChangeAspect="1"/>
          </p:cNvPicPr>
          <p:nvPr/>
        </p:nvPicPr>
        <p:blipFill>
          <a:blip r:embed="rId3"/>
          <a:stretch>
            <a:fillRect/>
          </a:stretch>
        </p:blipFill>
        <p:spPr>
          <a:xfrm>
            <a:off x="6980549" y="767567"/>
            <a:ext cx="4226284" cy="1395191"/>
          </a:xfrm>
          <a:prstGeom prst="rect">
            <a:avLst/>
          </a:prstGeom>
        </p:spPr>
      </p:pic>
    </p:spTree>
    <p:extLst>
      <p:ext uri="{BB962C8B-B14F-4D97-AF65-F5344CB8AC3E}">
        <p14:creationId xmlns:p14="http://schemas.microsoft.com/office/powerpoint/2010/main" val="418384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13" name="Google Shape;213;p21"/>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a:ln>
                  <a:noFill/>
                </a:ln>
                <a:solidFill>
                  <a:srgbClr val="757C83"/>
                </a:solidFill>
                <a:effectLst/>
                <a:uLnTx/>
                <a:uFillTx/>
                <a:latin typeface="IBM Plex Sans"/>
                <a:sym typeface="IBM Plex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70</a:t>
            </a:fld>
            <a:endParaRPr kumimoji="0" sz="1600" b="0" i="0" u="none" strike="noStrike" kern="0" cap="none" spc="0" normalizeH="0" baseline="0" noProof="0">
              <a:ln>
                <a:noFill/>
              </a:ln>
              <a:solidFill>
                <a:srgbClr val="757C83"/>
              </a:solidFill>
              <a:effectLst/>
              <a:uLnTx/>
              <a:uFillTx/>
              <a:latin typeface="IBM Plex Sans"/>
              <a:sym typeface="IBM Plex Sans"/>
            </a:endParaRPr>
          </a:p>
        </p:txBody>
      </p:sp>
      <p:sp>
        <p:nvSpPr>
          <p:cNvPr id="18" name="Google Shape;157;p15">
            <a:extLst>
              <a:ext uri="{FF2B5EF4-FFF2-40B4-BE49-F238E27FC236}">
                <a16:creationId xmlns:a16="http://schemas.microsoft.com/office/drawing/2014/main" id="{6BD01E84-BFCA-4DE5-8970-9C9133FDFD1D}"/>
              </a:ext>
            </a:extLst>
          </p:cNvPr>
          <p:cNvSpPr txBox="1">
            <a:spLocks/>
          </p:cNvSpPr>
          <p:nvPr/>
        </p:nvSpPr>
        <p:spPr>
          <a:xfrm>
            <a:off x="914401" y="2737979"/>
            <a:ext cx="10495632" cy="2222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88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rPr>
              <a:t>Lunch</a:t>
            </a:r>
            <a:endParaRPr kumimoji="0" lang="en-US" sz="32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rPr>
              <a:t>					   	</a:t>
            </a:r>
          </a:p>
        </p:txBody>
      </p:sp>
      <p:pic>
        <p:nvPicPr>
          <p:cNvPr id="2" name="Picture 1" descr="A picture containing text&#10;&#10;Description automatically generated">
            <a:extLst>
              <a:ext uri="{FF2B5EF4-FFF2-40B4-BE49-F238E27FC236}">
                <a16:creationId xmlns:a16="http://schemas.microsoft.com/office/drawing/2014/main" id="{FEEC83FF-D437-42E9-952C-6AB970B06C23}"/>
              </a:ext>
            </a:extLst>
          </p:cNvPr>
          <p:cNvPicPr>
            <a:picLocks noChangeAspect="1"/>
          </p:cNvPicPr>
          <p:nvPr/>
        </p:nvPicPr>
        <p:blipFill>
          <a:blip r:embed="rId3"/>
          <a:stretch>
            <a:fillRect/>
          </a:stretch>
        </p:blipFill>
        <p:spPr>
          <a:xfrm>
            <a:off x="6980549" y="767567"/>
            <a:ext cx="4226284" cy="1395191"/>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FD090564-8CFF-C2A2-4899-03D4179C6ECE}"/>
              </a:ext>
            </a:extLst>
          </p:cNvPr>
          <p:cNvPicPr>
            <a:picLocks noChangeAspect="1"/>
          </p:cNvPicPr>
          <p:nvPr/>
        </p:nvPicPr>
        <p:blipFill rotWithShape="1">
          <a:blip r:embed="rId4">
            <a:extLst>
              <a:ext uri="{28A0092B-C50C-407E-A947-70E740481C1C}">
                <a14:useLocalDpi xmlns:a14="http://schemas.microsoft.com/office/drawing/2010/main" val="0"/>
              </a:ext>
            </a:extLst>
          </a:blip>
          <a:srcRect l="3257" t="11222" r="6362" b="16509"/>
          <a:stretch/>
        </p:blipFill>
        <p:spPr>
          <a:xfrm>
            <a:off x="1461331" y="1023254"/>
            <a:ext cx="4787069" cy="1139504"/>
          </a:xfrm>
          <a:prstGeom prst="rect">
            <a:avLst/>
          </a:prstGeom>
        </p:spPr>
      </p:pic>
    </p:spTree>
    <p:extLst>
      <p:ext uri="{BB962C8B-B14F-4D97-AF65-F5344CB8AC3E}">
        <p14:creationId xmlns:p14="http://schemas.microsoft.com/office/powerpoint/2010/main" val="15917968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1A46-3CDE-6156-6FEE-20E7BF9AA3D7}"/>
              </a:ext>
            </a:extLst>
          </p:cNvPr>
          <p:cNvSpPr>
            <a:spLocks noGrp="1"/>
          </p:cNvSpPr>
          <p:nvPr>
            <p:ph type="ctrTitle"/>
          </p:nvPr>
        </p:nvSpPr>
        <p:spPr/>
        <p:txBody>
          <a:bodyPr/>
          <a:lstStyle/>
          <a:p>
            <a:r>
              <a:rPr lang="en-US" dirty="0"/>
              <a:t>WIOA State, Regional and Local Plan Guidance</a:t>
            </a:r>
          </a:p>
        </p:txBody>
      </p:sp>
      <p:sp>
        <p:nvSpPr>
          <p:cNvPr id="3" name="Text Placeholder 2">
            <a:extLst>
              <a:ext uri="{FF2B5EF4-FFF2-40B4-BE49-F238E27FC236}">
                <a16:creationId xmlns:a16="http://schemas.microsoft.com/office/drawing/2014/main" id="{3C6ECF68-352D-92E2-BD41-75DB58117D8A}"/>
              </a:ext>
            </a:extLst>
          </p:cNvPr>
          <p:cNvSpPr>
            <a:spLocks noGrp="1"/>
          </p:cNvSpPr>
          <p:nvPr>
            <p:ph type="body" sz="quarter" idx="17"/>
          </p:nvPr>
        </p:nvSpPr>
        <p:spPr/>
        <p:txBody>
          <a:bodyPr/>
          <a:lstStyle/>
          <a:p>
            <a:r>
              <a:rPr lang="en-US" dirty="0"/>
              <a:t>Katie McClelland | GWDB Director</a:t>
            </a:r>
          </a:p>
        </p:txBody>
      </p:sp>
      <p:sp>
        <p:nvSpPr>
          <p:cNvPr id="5" name="Footer Placeholder 4">
            <a:extLst>
              <a:ext uri="{FF2B5EF4-FFF2-40B4-BE49-F238E27FC236}">
                <a16:creationId xmlns:a16="http://schemas.microsoft.com/office/drawing/2014/main" id="{22CCAED2-219E-5CB6-F88D-887E59DA0C9F}"/>
              </a:ext>
            </a:extLst>
          </p:cNvPr>
          <p:cNvSpPr>
            <a:spLocks noGrp="1"/>
          </p:cNvSpPr>
          <p:nvPr>
            <p:ph type="ftr" sz="quarter" idx="3"/>
          </p:nvPr>
        </p:nvSpPr>
        <p:spPr/>
        <p:txBody>
          <a:bodyPr/>
          <a:lstStyle/>
          <a:p>
            <a:r>
              <a:rPr lang="en-US"/>
              <a:t>mn.gov/deed/gwdb</a:t>
            </a:r>
          </a:p>
        </p:txBody>
      </p:sp>
    </p:spTree>
    <p:extLst>
      <p:ext uri="{BB962C8B-B14F-4D97-AF65-F5344CB8AC3E}">
        <p14:creationId xmlns:p14="http://schemas.microsoft.com/office/powerpoint/2010/main" val="2524296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C12390-AF88-CBA7-96AE-F086F6D74E8C}"/>
              </a:ext>
            </a:extLst>
          </p:cNvPr>
          <p:cNvSpPr>
            <a:spLocks noGrp="1"/>
          </p:cNvSpPr>
          <p:nvPr>
            <p:ph type="title"/>
          </p:nvPr>
        </p:nvSpPr>
        <p:spPr/>
        <p:txBody>
          <a:bodyPr/>
          <a:lstStyle/>
          <a:p>
            <a:r>
              <a:rPr lang="en-US" dirty="0"/>
              <a:t>Guidance Overview</a:t>
            </a:r>
          </a:p>
        </p:txBody>
      </p:sp>
      <p:sp>
        <p:nvSpPr>
          <p:cNvPr id="7" name="Content Placeholder 6">
            <a:extLst>
              <a:ext uri="{FF2B5EF4-FFF2-40B4-BE49-F238E27FC236}">
                <a16:creationId xmlns:a16="http://schemas.microsoft.com/office/drawing/2014/main" id="{357A0935-1C14-1958-18B2-6FDA1C0FCC07}"/>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800" dirty="0">
                <a:solidFill>
                  <a:schemeClr val="accent1"/>
                </a:solidFill>
                <a:effectLst/>
                <a:latin typeface="Calibri" panose="020F0502020204030204" pitchFamily="34" charset="0"/>
                <a:ea typeface="Times New Roman" panose="02020603050405020304" pitchFamily="18" charset="0"/>
              </a:rPr>
              <a:t>An overview of State Plan Requirements and Organization</a:t>
            </a:r>
            <a:endParaRPr lang="en-US" sz="2800" dirty="0">
              <a:solidFill>
                <a:schemeClr val="accent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solidFill>
                  <a:schemeClr val="accent1"/>
                </a:solidFill>
                <a:effectLst/>
                <a:latin typeface="Calibri" panose="020F0502020204030204" pitchFamily="34" charset="0"/>
                <a:ea typeface="Times New Roman" panose="02020603050405020304" pitchFamily="18" charset="0"/>
              </a:rPr>
              <a:t>Strategic Vision, Goals and Strategies for 2024-2027</a:t>
            </a:r>
            <a:endParaRPr lang="en-US" sz="2800" dirty="0">
              <a:solidFill>
                <a:schemeClr val="accent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solidFill>
                  <a:schemeClr val="accent1"/>
                </a:solidFill>
                <a:effectLst/>
                <a:latin typeface="Calibri" panose="020F0502020204030204" pitchFamily="34" charset="0"/>
                <a:ea typeface="Times New Roman" panose="02020603050405020304" pitchFamily="18" charset="0"/>
              </a:rPr>
              <a:t>State, Regional, and Local Plan Timeline</a:t>
            </a:r>
            <a:endParaRPr lang="en-US" sz="2800" dirty="0">
              <a:solidFill>
                <a:schemeClr val="accent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solidFill>
                  <a:schemeClr val="accent1"/>
                </a:solidFill>
                <a:effectLst/>
                <a:latin typeface="Calibri" panose="020F0502020204030204" pitchFamily="34" charset="0"/>
                <a:ea typeface="Times New Roman" panose="02020603050405020304" pitchFamily="18" charset="0"/>
              </a:rPr>
              <a:t>State Plan Administrator Assignments</a:t>
            </a:r>
            <a:endParaRPr lang="en-US" sz="2800" dirty="0">
              <a:solidFill>
                <a:schemeClr val="accent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solidFill>
                  <a:schemeClr val="accent1"/>
                </a:solidFill>
                <a:effectLst/>
                <a:latin typeface="Calibri" panose="020F0502020204030204" pitchFamily="34" charset="0"/>
                <a:ea typeface="Times New Roman" panose="02020603050405020304" pitchFamily="18" charset="0"/>
              </a:rPr>
              <a:t>Regional and Local Planning Guidance</a:t>
            </a:r>
            <a:endParaRPr lang="en-US" sz="2800" dirty="0">
              <a:solidFill>
                <a:schemeClr val="accent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solidFill>
                  <a:schemeClr val="accent1"/>
                </a:solidFill>
                <a:effectLst/>
                <a:latin typeface="Calibri" panose="020F0502020204030204" pitchFamily="34" charset="0"/>
                <a:ea typeface="Times New Roman" panose="02020603050405020304" pitchFamily="18" charset="0"/>
              </a:rPr>
              <a:t>Regional Plan Template</a:t>
            </a:r>
            <a:endParaRPr lang="en-US" sz="2800" dirty="0">
              <a:solidFill>
                <a:schemeClr val="accent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solidFill>
                  <a:schemeClr val="accent1"/>
                </a:solidFill>
                <a:effectLst/>
                <a:latin typeface="Calibri" panose="020F0502020204030204" pitchFamily="34" charset="0"/>
                <a:ea typeface="Times New Roman" panose="02020603050405020304" pitchFamily="18" charset="0"/>
              </a:rPr>
              <a:t>Local Plan Template</a:t>
            </a:r>
            <a:endParaRPr lang="en-US" sz="2800" dirty="0">
              <a:solidFill>
                <a:schemeClr val="accent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solidFill>
                  <a:schemeClr val="accent1"/>
                </a:solidFill>
                <a:effectLst/>
                <a:latin typeface="Calibri" panose="020F0502020204030204" pitchFamily="34" charset="0"/>
                <a:ea typeface="Times New Roman" panose="02020603050405020304" pitchFamily="18" charset="0"/>
              </a:rPr>
              <a:t>WIOA Guidance</a:t>
            </a:r>
            <a:endParaRPr lang="en-US" sz="2800" dirty="0">
              <a:solidFill>
                <a:schemeClr val="accent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solidFill>
                  <a:schemeClr val="accent1"/>
                </a:solidFill>
                <a:effectLst/>
                <a:latin typeface="Calibri" panose="020F0502020204030204" pitchFamily="34" charset="0"/>
                <a:ea typeface="Times New Roman" panose="02020603050405020304" pitchFamily="18" charset="0"/>
              </a:rPr>
              <a:t>Regional and Local Plan Attachment Templates</a:t>
            </a:r>
            <a:endParaRPr lang="en-US" sz="2800" dirty="0">
              <a:solidFill>
                <a:schemeClr val="accent1"/>
              </a:solidFill>
              <a:effectLst/>
              <a:latin typeface="Calibri" panose="020F0502020204030204" pitchFamily="34" charset="0"/>
              <a:ea typeface="Calibri" panose="020F0502020204030204" pitchFamily="34" charset="0"/>
            </a:endParaRPr>
          </a:p>
          <a:p>
            <a:endParaRPr lang="en-US" dirty="0"/>
          </a:p>
        </p:txBody>
      </p:sp>
      <p:sp>
        <p:nvSpPr>
          <p:cNvPr id="5" name="Footer Placeholder 4">
            <a:extLst>
              <a:ext uri="{FF2B5EF4-FFF2-40B4-BE49-F238E27FC236}">
                <a16:creationId xmlns:a16="http://schemas.microsoft.com/office/drawing/2014/main" id="{7CC73A33-4796-E8A9-114E-119CB74271ED}"/>
              </a:ext>
            </a:extLst>
          </p:cNvPr>
          <p:cNvSpPr>
            <a:spLocks noGrp="1"/>
          </p:cNvSpPr>
          <p:nvPr>
            <p:ph type="ftr" sz="quarter" idx="3"/>
          </p:nvPr>
        </p:nvSpPr>
        <p:spPr/>
        <p:txBody>
          <a:bodyPr/>
          <a:lstStyle/>
          <a:p>
            <a:r>
              <a:rPr lang="en-US"/>
              <a:t>mn.gov/deed/gwdb</a:t>
            </a:r>
          </a:p>
        </p:txBody>
      </p:sp>
    </p:spTree>
    <p:extLst>
      <p:ext uri="{BB962C8B-B14F-4D97-AF65-F5344CB8AC3E}">
        <p14:creationId xmlns:p14="http://schemas.microsoft.com/office/powerpoint/2010/main" val="15492023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550B-B69D-7284-DB75-A877DD7D2205}"/>
              </a:ext>
            </a:extLst>
          </p:cNvPr>
          <p:cNvSpPr>
            <a:spLocks noGrp="1"/>
          </p:cNvSpPr>
          <p:nvPr>
            <p:ph type="title"/>
          </p:nvPr>
        </p:nvSpPr>
        <p:spPr/>
        <p:txBody>
          <a:bodyPr/>
          <a:lstStyle/>
          <a:p>
            <a:r>
              <a:rPr lang="en-US" dirty="0"/>
              <a:t>State Plan Requirements</a:t>
            </a:r>
          </a:p>
        </p:txBody>
      </p:sp>
      <p:sp>
        <p:nvSpPr>
          <p:cNvPr id="3" name="Content Placeholder 2">
            <a:extLst>
              <a:ext uri="{FF2B5EF4-FFF2-40B4-BE49-F238E27FC236}">
                <a16:creationId xmlns:a16="http://schemas.microsoft.com/office/drawing/2014/main" id="{D822A440-D192-4C84-E1EE-C64872EED145}"/>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600"/>
              </a:spcAft>
              <a:buFont typeface="+mj-lt"/>
              <a:buAutoNum type="arabicParenR"/>
            </a:pPr>
            <a:r>
              <a:rPr lang="en-US"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How the State Plan Vision, Goals and Strategies will be implemented by their programs;</a:t>
            </a:r>
          </a:p>
          <a:p>
            <a:pPr marL="342900" marR="0" lvl="0" indent="-342900">
              <a:lnSpc>
                <a:spcPct val="107000"/>
              </a:lnSpc>
              <a:spcBef>
                <a:spcPts val="0"/>
              </a:spcBef>
              <a:spcAft>
                <a:spcPts val="600"/>
              </a:spcAft>
              <a:buFont typeface="+mj-lt"/>
              <a:buAutoNum type="arabicParenR"/>
            </a:pPr>
            <a:r>
              <a:rPr lang="en-US"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Promising practices from the previous 4-year plan will your program be expanding on, including the data or empirical evidence used to inform this decision; and</a:t>
            </a:r>
          </a:p>
          <a:p>
            <a:pPr marL="342900" marR="0" lvl="0" indent="-342900">
              <a:lnSpc>
                <a:spcPct val="107000"/>
              </a:lnSpc>
              <a:spcBef>
                <a:spcPts val="0"/>
              </a:spcBef>
              <a:spcAft>
                <a:spcPts val="600"/>
              </a:spcAft>
              <a:buFont typeface="+mj-lt"/>
              <a:buAutoNum type="arabicParenR"/>
            </a:pPr>
            <a:r>
              <a:rPr lang="en-US"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What areas described in your last state plan contribution you will not continue to pursue, including the data or empirical evidence used to inform this decision.</a:t>
            </a:r>
          </a:p>
          <a:p>
            <a:pPr marL="342900" marR="0" lvl="0" indent="-342900">
              <a:lnSpc>
                <a:spcPct val="107000"/>
              </a:lnSpc>
              <a:spcBef>
                <a:spcPts val="0"/>
              </a:spcBef>
              <a:spcAft>
                <a:spcPts val="600"/>
              </a:spcAft>
              <a:buFont typeface="+mj-lt"/>
              <a:buAutoNum type="arabicParenR"/>
            </a:pPr>
            <a:r>
              <a:rPr lang="en-US"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How is your program aligning programmatic activities with state or federal investments in the Bipartisan Infrastructure Law (BIL), the Creating Helpful Incentives to Produce Semiconductors (CHIPS) and Science Act, and the Inflation Reduction Act (IRA) (collectively referred to as Investing in America (IIA))?</a:t>
            </a:r>
          </a:p>
        </p:txBody>
      </p:sp>
      <p:sp>
        <p:nvSpPr>
          <p:cNvPr id="4" name="Footer Placeholder 3">
            <a:extLst>
              <a:ext uri="{FF2B5EF4-FFF2-40B4-BE49-F238E27FC236}">
                <a16:creationId xmlns:a16="http://schemas.microsoft.com/office/drawing/2014/main" id="{9CCD52B7-3200-7994-6A33-9D9325D07677}"/>
              </a:ext>
            </a:extLst>
          </p:cNvPr>
          <p:cNvSpPr>
            <a:spLocks noGrp="1"/>
          </p:cNvSpPr>
          <p:nvPr>
            <p:ph type="ftr" sz="quarter" idx="3"/>
          </p:nvPr>
        </p:nvSpPr>
        <p:spPr/>
        <p:txBody>
          <a:bodyPr/>
          <a:lstStyle/>
          <a:p>
            <a:r>
              <a:rPr lang="en-US"/>
              <a:t>mn.gov/deed/gwdb</a:t>
            </a:r>
          </a:p>
        </p:txBody>
      </p:sp>
    </p:spTree>
    <p:extLst>
      <p:ext uri="{BB962C8B-B14F-4D97-AF65-F5344CB8AC3E}">
        <p14:creationId xmlns:p14="http://schemas.microsoft.com/office/powerpoint/2010/main" val="20804075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81F8-0027-7821-A252-1320A102A52D}"/>
              </a:ext>
            </a:extLst>
          </p:cNvPr>
          <p:cNvSpPr>
            <a:spLocks noGrp="1"/>
          </p:cNvSpPr>
          <p:nvPr>
            <p:ph type="title"/>
          </p:nvPr>
        </p:nvSpPr>
        <p:spPr/>
        <p:txBody>
          <a:bodyPr/>
          <a:lstStyle/>
          <a:p>
            <a:r>
              <a:rPr lang="en-US" dirty="0"/>
              <a:t>WIOA State, Regional and Local Plan Vision &amp; Goals 2024-2027</a:t>
            </a:r>
          </a:p>
        </p:txBody>
      </p:sp>
      <p:sp>
        <p:nvSpPr>
          <p:cNvPr id="3" name="Content Placeholder 2">
            <a:extLst>
              <a:ext uri="{FF2B5EF4-FFF2-40B4-BE49-F238E27FC236}">
                <a16:creationId xmlns:a16="http://schemas.microsoft.com/office/drawing/2014/main" id="{516B5D1F-9B8A-D23E-2429-B9F097DFE43F}"/>
              </a:ext>
            </a:extLst>
          </p:cNvPr>
          <p:cNvSpPr>
            <a:spLocks noGrp="1"/>
          </p:cNvSpPr>
          <p:nvPr>
            <p:ph idx="1"/>
          </p:nvPr>
        </p:nvSpPr>
        <p:spPr/>
        <p:txBody>
          <a:bodyPr>
            <a:normAutofit/>
          </a:bodyPr>
          <a:lstStyle/>
          <a:p>
            <a:pPr marL="457200" indent="-457200">
              <a:buFont typeface="+mj-lt"/>
              <a:buAutoNum type="arabicPeriod"/>
            </a:pPr>
            <a:r>
              <a:rPr lang="en-US" b="1" dirty="0">
                <a:solidFill>
                  <a:schemeClr val="accent1"/>
                </a:solidFill>
              </a:rPr>
              <a:t>Interagency and Local Coordination</a:t>
            </a:r>
            <a:r>
              <a:rPr lang="en-US" dirty="0">
                <a:solidFill>
                  <a:schemeClr val="accent1"/>
                </a:solidFill>
              </a:rPr>
              <a:t>: shared goals, maximizing efficiency and coordination of workforce funding and programs</a:t>
            </a:r>
          </a:p>
          <a:p>
            <a:pPr marL="457200" indent="-457200">
              <a:buFont typeface="+mj-lt"/>
              <a:buAutoNum type="arabicPeriod"/>
            </a:pPr>
            <a:r>
              <a:rPr lang="en-US" b="1" dirty="0">
                <a:solidFill>
                  <a:schemeClr val="accent1"/>
                </a:solidFill>
              </a:rPr>
              <a:t>Sector Partnerships</a:t>
            </a:r>
            <a:r>
              <a:rPr lang="en-US" dirty="0">
                <a:solidFill>
                  <a:schemeClr val="accent1"/>
                </a:solidFill>
              </a:rPr>
              <a:t>: Create/expand workforce programs and career pathways with embedded work-based learning or on-the-job training, including Registered Apprenticeships, focused on closing gaps in participation and representation</a:t>
            </a:r>
          </a:p>
          <a:p>
            <a:pPr marL="457200" indent="-457200">
              <a:buFont typeface="+mj-lt"/>
              <a:buAutoNum type="arabicPeriod"/>
            </a:pPr>
            <a:r>
              <a:rPr lang="en-US" b="1" dirty="0">
                <a:solidFill>
                  <a:schemeClr val="accent1"/>
                </a:solidFill>
              </a:rPr>
              <a:t>Innovative Service Delivery</a:t>
            </a:r>
            <a:r>
              <a:rPr lang="en-US" dirty="0">
                <a:solidFill>
                  <a:schemeClr val="accent1"/>
                </a:solidFill>
              </a:rPr>
              <a:t>: For a more inclusive, equitable, accessible, and proactive workforce system to serve all Minnesotans responding to changing nature of work, emerging technology, changing labor market demands, and shifting demographics</a:t>
            </a:r>
          </a:p>
        </p:txBody>
      </p:sp>
      <p:sp>
        <p:nvSpPr>
          <p:cNvPr id="4" name="Footer Placeholder 3">
            <a:extLst>
              <a:ext uri="{FF2B5EF4-FFF2-40B4-BE49-F238E27FC236}">
                <a16:creationId xmlns:a16="http://schemas.microsoft.com/office/drawing/2014/main" id="{71DF241E-B2AC-4AA9-D324-6ADAD45F89FB}"/>
              </a:ext>
            </a:extLst>
          </p:cNvPr>
          <p:cNvSpPr>
            <a:spLocks noGrp="1"/>
          </p:cNvSpPr>
          <p:nvPr>
            <p:ph type="ftr" sz="quarter" idx="3"/>
          </p:nvPr>
        </p:nvSpPr>
        <p:spPr/>
        <p:txBody>
          <a:bodyPr/>
          <a:lstStyle/>
          <a:p>
            <a:r>
              <a:rPr lang="en-US"/>
              <a:t>mn.gov/deed/gwdb</a:t>
            </a:r>
          </a:p>
        </p:txBody>
      </p:sp>
    </p:spTree>
    <p:extLst>
      <p:ext uri="{BB962C8B-B14F-4D97-AF65-F5344CB8AC3E}">
        <p14:creationId xmlns:p14="http://schemas.microsoft.com/office/powerpoint/2010/main" val="14549015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4365-4CEE-4957-49CA-556469E2F0FD}"/>
              </a:ext>
            </a:extLst>
          </p:cNvPr>
          <p:cNvSpPr>
            <a:spLocks noGrp="1"/>
          </p:cNvSpPr>
          <p:nvPr>
            <p:ph type="title"/>
          </p:nvPr>
        </p:nvSpPr>
        <p:spPr/>
        <p:txBody>
          <a:bodyPr/>
          <a:lstStyle/>
          <a:p>
            <a:r>
              <a:rPr lang="en-US" dirty="0"/>
              <a:t>Plan Timeline</a:t>
            </a:r>
          </a:p>
        </p:txBody>
      </p:sp>
      <p:sp>
        <p:nvSpPr>
          <p:cNvPr id="3" name="Content Placeholder 2">
            <a:extLst>
              <a:ext uri="{FF2B5EF4-FFF2-40B4-BE49-F238E27FC236}">
                <a16:creationId xmlns:a16="http://schemas.microsoft.com/office/drawing/2014/main" id="{8660C77D-9C15-EBDC-55B5-A890FBCF3FAB}"/>
              </a:ext>
            </a:extLst>
          </p:cNvPr>
          <p:cNvSpPr>
            <a:spLocks noGrp="1"/>
          </p:cNvSpPr>
          <p:nvPr>
            <p:ph idx="1"/>
          </p:nvPr>
        </p:nvSpPr>
        <p:spPr>
          <a:xfrm>
            <a:off x="277585" y="1469571"/>
            <a:ext cx="11756572" cy="5251903"/>
          </a:xfrm>
        </p:spPr>
        <p:txBody>
          <a:bodyPr>
            <a:normAutofit/>
          </a:bodyPr>
          <a:lstStyle/>
          <a:p>
            <a:pPr marL="342900" marR="0" lvl="0" indent="-342900">
              <a:lnSpc>
                <a:spcPts val="1680"/>
              </a:lnSpc>
              <a:spcBef>
                <a:spcPts val="0"/>
              </a:spcBef>
              <a:spcAft>
                <a:spcPts val="60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December 8: </a:t>
            </a:r>
            <a:r>
              <a:rPr lang="en-US" sz="20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Due date for first drafts of each of the State Plan sections</a:t>
            </a:r>
            <a:r>
              <a:rPr lang="en-US" sz="20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60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By the end of December 2023: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State Plan submitted to GWDB Executive Committee and GWDB State Plan special committee</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60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January 15, 2024: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State Plan submitted for Governor's Review and posted for 30-day Public Comment Period</a:t>
            </a: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60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​​​​​​​January 15 - February 15, 2024: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Staff review public comments and feedback from Governor’s Office when available</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60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January 31, 2024: </a:t>
            </a:r>
            <a:r>
              <a:rPr lang="en-US" sz="20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Subsequent Designations and Board Certifications for Local Workforce Development Areas due</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60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February 17-27, 2024: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Staff incorporate any final changes needed from Governor’s Office or Public Comment</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60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February 28, 2024: </a:t>
            </a:r>
            <a:r>
              <a:rPr lang="en-US" sz="20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Special Virtual</a:t>
            </a:r>
            <a:r>
              <a:rPr lang="en-US" sz="20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en-US" sz="20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GWDB Meeting to Approve State Plan</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60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March 4, 2024: </a:t>
            </a:r>
            <a:r>
              <a:rPr lang="en-US" sz="20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WIOA 2024-2027 State Plan submitted to US DOL. The WIOA Combined State Plan for 2024 must be submitted to US DOL via the </a:t>
            </a:r>
            <a:r>
              <a:rPr lang="en-US" sz="2000" u="sng" dirty="0">
                <a:solidFill>
                  <a:schemeClr val="tx1"/>
                </a:solidFill>
                <a:effectLst/>
                <a:latin typeface="Calibri" panose="020F050202020403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WIOA State Plan Portal</a:t>
            </a:r>
            <a:r>
              <a:rPr lang="en-US" sz="20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with federal review/approval to be completed by June 2, 2024</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60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May 6, 2024: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Local and Regional Plans due</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60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May 6 – August 1: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GWDB Local and Regional Plan Special Committee review and provide feedback or suggested modifications</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680"/>
              </a:lnSpc>
              <a:spcBef>
                <a:spcPts val="0"/>
              </a:spcBef>
              <a:spcAft>
                <a:spcPts val="60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August 2, 2024: </a:t>
            </a:r>
            <a:r>
              <a:rPr lang="en-US" sz="20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All Local and Regional Plans receive final determinations</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B38C3DB-4365-D4E1-08B9-6A5E0D19BA63}"/>
              </a:ext>
            </a:extLst>
          </p:cNvPr>
          <p:cNvSpPr>
            <a:spLocks noGrp="1"/>
          </p:cNvSpPr>
          <p:nvPr>
            <p:ph type="ftr" sz="quarter" idx="3"/>
          </p:nvPr>
        </p:nvSpPr>
        <p:spPr/>
        <p:txBody>
          <a:bodyPr/>
          <a:lstStyle/>
          <a:p>
            <a:r>
              <a:rPr lang="en-US"/>
              <a:t>mn.gov/deed/gwdb</a:t>
            </a:r>
          </a:p>
        </p:txBody>
      </p:sp>
    </p:spTree>
    <p:extLst>
      <p:ext uri="{BB962C8B-B14F-4D97-AF65-F5344CB8AC3E}">
        <p14:creationId xmlns:p14="http://schemas.microsoft.com/office/powerpoint/2010/main" val="38298002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4283E2-F994-C057-3220-B30803F3155F}"/>
              </a:ext>
            </a:extLst>
          </p:cNvPr>
          <p:cNvSpPr>
            <a:spLocks noGrp="1"/>
          </p:cNvSpPr>
          <p:nvPr>
            <p:ph type="title"/>
          </p:nvPr>
        </p:nvSpPr>
        <p:spPr>
          <a:xfrm>
            <a:off x="838200" y="2212734"/>
            <a:ext cx="10515600" cy="1472163"/>
          </a:xfrm>
        </p:spPr>
        <p:txBody>
          <a:bodyPr/>
          <a:lstStyle/>
          <a:p>
            <a:r>
              <a:rPr lang="en-US" dirty="0"/>
              <a:t>Questions?</a:t>
            </a:r>
          </a:p>
        </p:txBody>
      </p:sp>
    </p:spTree>
    <p:extLst>
      <p:ext uri="{BB962C8B-B14F-4D97-AF65-F5344CB8AC3E}">
        <p14:creationId xmlns:p14="http://schemas.microsoft.com/office/powerpoint/2010/main" val="42676497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13" name="Google Shape;213;p21"/>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a:ln>
                  <a:noFill/>
                </a:ln>
                <a:solidFill>
                  <a:srgbClr val="757C83"/>
                </a:solidFill>
                <a:effectLst/>
                <a:uLnTx/>
                <a:uFillTx/>
                <a:latin typeface="IBM Plex Sans"/>
                <a:sym typeface="IBM Plex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77</a:t>
            </a:fld>
            <a:endParaRPr kumimoji="0" sz="1600" b="0" i="0" u="none" strike="noStrike" kern="0" cap="none" spc="0" normalizeH="0" baseline="0" noProof="0">
              <a:ln>
                <a:noFill/>
              </a:ln>
              <a:solidFill>
                <a:srgbClr val="757C83"/>
              </a:solidFill>
              <a:effectLst/>
              <a:uLnTx/>
              <a:uFillTx/>
              <a:latin typeface="IBM Plex Sans"/>
              <a:sym typeface="IBM Plex Sans"/>
            </a:endParaRPr>
          </a:p>
        </p:txBody>
      </p:sp>
      <p:sp>
        <p:nvSpPr>
          <p:cNvPr id="18" name="Google Shape;157;p15">
            <a:extLst>
              <a:ext uri="{FF2B5EF4-FFF2-40B4-BE49-F238E27FC236}">
                <a16:creationId xmlns:a16="http://schemas.microsoft.com/office/drawing/2014/main" id="{6BD01E84-BFCA-4DE5-8970-9C9133FDFD1D}"/>
              </a:ext>
            </a:extLst>
          </p:cNvPr>
          <p:cNvSpPr txBox="1">
            <a:spLocks/>
          </p:cNvSpPr>
          <p:nvPr/>
        </p:nvSpPr>
        <p:spPr>
          <a:xfrm>
            <a:off x="914401" y="2737979"/>
            <a:ext cx="10495632" cy="2222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rPr>
              <a:t>Minnesota’s Job Quality Academy Initiative: Panel and Discussion  </a:t>
            </a:r>
            <a:endParaRPr kumimoji="0" lang="en-US" sz="32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rPr>
              <a:t>					   	</a:t>
            </a:r>
          </a:p>
        </p:txBody>
      </p:sp>
      <p:pic>
        <p:nvPicPr>
          <p:cNvPr id="2" name="Picture 1" descr="A picture containing text&#10;&#10;Description automatically generated">
            <a:extLst>
              <a:ext uri="{FF2B5EF4-FFF2-40B4-BE49-F238E27FC236}">
                <a16:creationId xmlns:a16="http://schemas.microsoft.com/office/drawing/2014/main" id="{FEEC83FF-D437-42E9-952C-6AB970B06C23}"/>
              </a:ext>
            </a:extLst>
          </p:cNvPr>
          <p:cNvPicPr>
            <a:picLocks noChangeAspect="1"/>
          </p:cNvPicPr>
          <p:nvPr/>
        </p:nvPicPr>
        <p:blipFill>
          <a:blip r:embed="rId3"/>
          <a:stretch>
            <a:fillRect/>
          </a:stretch>
        </p:blipFill>
        <p:spPr>
          <a:xfrm>
            <a:off x="6787898" y="357526"/>
            <a:ext cx="2944557" cy="97206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FD090564-8CFF-C2A2-4899-03D4179C6ECE}"/>
              </a:ext>
            </a:extLst>
          </p:cNvPr>
          <p:cNvPicPr>
            <a:picLocks noChangeAspect="1"/>
          </p:cNvPicPr>
          <p:nvPr/>
        </p:nvPicPr>
        <p:blipFill rotWithShape="1">
          <a:blip r:embed="rId4">
            <a:extLst>
              <a:ext uri="{28A0092B-C50C-407E-A947-70E740481C1C}">
                <a14:useLocalDpi xmlns:a14="http://schemas.microsoft.com/office/drawing/2010/main" val="0"/>
              </a:ext>
            </a:extLst>
          </a:blip>
          <a:srcRect l="3257" t="11222" r="6362" b="16509"/>
          <a:stretch/>
        </p:blipFill>
        <p:spPr>
          <a:xfrm>
            <a:off x="2311723" y="593486"/>
            <a:ext cx="3092381" cy="736104"/>
          </a:xfrm>
          <a:prstGeom prst="rect">
            <a:avLst/>
          </a:prstGeom>
        </p:spPr>
      </p:pic>
    </p:spTree>
    <p:extLst>
      <p:ext uri="{BB962C8B-B14F-4D97-AF65-F5344CB8AC3E}">
        <p14:creationId xmlns:p14="http://schemas.microsoft.com/office/powerpoint/2010/main" val="33133855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 sz="4800" dirty="0">
                <a:latin typeface="Barlow semibold" panose="00000700000000000000" pitchFamily="2" charset="0"/>
              </a:rPr>
              <a:t>Discussion Questions</a:t>
            </a:r>
            <a:endParaRPr sz="5867" dirty="0">
              <a:latin typeface="Barlow semibold" panose="00000700000000000000" pitchFamily="2" charset="0"/>
            </a:endParaRPr>
          </a:p>
        </p:txBody>
      </p:sp>
      <p:sp>
        <p:nvSpPr>
          <p:cNvPr id="192" name="Google Shape;192;p20"/>
          <p:cNvSpPr txBox="1">
            <a:spLocks noGrp="1"/>
          </p:cNvSpPr>
          <p:nvPr>
            <p:ph type="body" idx="1"/>
          </p:nvPr>
        </p:nvSpPr>
        <p:spPr>
          <a:xfrm>
            <a:off x="495533" y="2151568"/>
            <a:ext cx="10616967" cy="1429832"/>
          </a:xfrm>
          <a:prstGeom prst="rect">
            <a:avLst/>
          </a:prstGeom>
        </p:spPr>
        <p:txBody>
          <a:bodyPr spcFirstLastPara="1" wrap="square" lIns="0" tIns="0" rIns="0" bIns="0" anchor="t" anchorCtr="0">
            <a:noAutofit/>
          </a:bodyPr>
          <a:lstStyle/>
          <a:p>
            <a:pPr marL="971550" marR="0" lvl="1" indent="-51435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rPr>
              <a:t>For the employers in the room, how does this topic resonate with you in terms of a talent attraction and retention strategy?</a:t>
            </a:r>
          </a:p>
          <a:p>
            <a:pPr marL="971550" marR="0" lvl="1" indent="-51435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rPr>
              <a:t>What are some examples of best practices in raising job quality you have seen? </a:t>
            </a:r>
          </a:p>
          <a:p>
            <a:pPr marL="971550" marR="0" lvl="1" indent="-51435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rPr>
              <a:t>How can we keep the worker voice front and center in this work? </a:t>
            </a:r>
          </a:p>
          <a:p>
            <a:pPr marL="971550" marR="0" lvl="1" indent="-51435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rPr>
              <a:t>What are the challenges in implementing the eight “Good Jobs” principles? </a:t>
            </a:r>
          </a:p>
          <a:p>
            <a:pPr marL="101597" indent="0">
              <a:lnSpc>
                <a:spcPct val="100000"/>
              </a:lnSpc>
              <a:spcBef>
                <a:spcPts val="0"/>
              </a:spcBef>
              <a:buNone/>
            </a:pPr>
            <a:endParaRPr lang="en-US" sz="2800" dirty="0">
              <a:solidFill>
                <a:schemeClr val="accent6"/>
              </a:solidFill>
              <a:latin typeface="Barlow SemiBold" panose="00000700000000000000" pitchFamily="2" charset="0"/>
            </a:endParaRPr>
          </a:p>
        </p:txBody>
      </p:sp>
      <p:sp>
        <p:nvSpPr>
          <p:cNvPr id="193" name="Google Shape;193;p20"/>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a:ln>
                  <a:noFill/>
                </a:ln>
                <a:solidFill>
                  <a:srgbClr val="757C83"/>
                </a:solidFill>
                <a:effectLst/>
                <a:uLnTx/>
                <a:uFillTx/>
                <a:latin typeface="IBM Plex Sans"/>
                <a:sym typeface="IBM Plex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78</a:t>
            </a:fld>
            <a:endParaRPr kumimoji="0" sz="1600" b="0" i="0" u="none" strike="noStrike" kern="0" cap="none" spc="0" normalizeH="0" baseline="0" noProof="0">
              <a:ln>
                <a:noFill/>
              </a:ln>
              <a:solidFill>
                <a:srgbClr val="757C83"/>
              </a:solidFill>
              <a:effectLst/>
              <a:uLnTx/>
              <a:uFillTx/>
              <a:latin typeface="IBM Plex Sans"/>
              <a:sym typeface="IBM Plex Sans"/>
            </a:endParaRPr>
          </a:p>
        </p:txBody>
      </p:sp>
    </p:spTree>
    <p:extLst>
      <p:ext uri="{BB962C8B-B14F-4D97-AF65-F5344CB8AC3E}">
        <p14:creationId xmlns:p14="http://schemas.microsoft.com/office/powerpoint/2010/main" val="1437714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13" name="Google Shape;213;p21"/>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a:ln>
                  <a:noFill/>
                </a:ln>
                <a:solidFill>
                  <a:srgbClr val="757C83"/>
                </a:solidFill>
                <a:effectLst/>
                <a:uLnTx/>
                <a:uFillTx/>
                <a:latin typeface="IBM Plex Sans"/>
                <a:sym typeface="IBM Plex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79</a:t>
            </a:fld>
            <a:endParaRPr kumimoji="0" sz="1600" b="0" i="0" u="none" strike="noStrike" kern="0" cap="none" spc="0" normalizeH="0" baseline="0" noProof="0">
              <a:ln>
                <a:noFill/>
              </a:ln>
              <a:solidFill>
                <a:srgbClr val="757C83"/>
              </a:solidFill>
              <a:effectLst/>
              <a:uLnTx/>
              <a:uFillTx/>
              <a:latin typeface="IBM Plex Sans"/>
              <a:sym typeface="IBM Plex Sans"/>
            </a:endParaRPr>
          </a:p>
        </p:txBody>
      </p:sp>
      <p:sp>
        <p:nvSpPr>
          <p:cNvPr id="18" name="Google Shape;157;p15">
            <a:extLst>
              <a:ext uri="{FF2B5EF4-FFF2-40B4-BE49-F238E27FC236}">
                <a16:creationId xmlns:a16="http://schemas.microsoft.com/office/drawing/2014/main" id="{6BD01E84-BFCA-4DE5-8970-9C9133FDFD1D}"/>
              </a:ext>
            </a:extLst>
          </p:cNvPr>
          <p:cNvSpPr txBox="1">
            <a:spLocks/>
          </p:cNvSpPr>
          <p:nvPr/>
        </p:nvSpPr>
        <p:spPr>
          <a:xfrm>
            <a:off x="914401" y="2737979"/>
            <a:ext cx="10495632" cy="2222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rPr>
              <a:t>Innovative Service Delivery</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184880"/>
                </a:solidFill>
                <a:effectLst/>
                <a:uLnTx/>
                <a:uFillTx/>
                <a:latin typeface="Barlow semibold" panose="00000700000000000000" pitchFamily="2" charset="0"/>
                <a:ea typeface="Dotum" panose="020B0600000101010101" pitchFamily="34" charset="-127"/>
                <a:cs typeface="Arial"/>
                <a:sym typeface="Arial"/>
              </a:rPr>
              <a:t>					   	</a:t>
            </a:r>
          </a:p>
        </p:txBody>
      </p:sp>
      <p:pic>
        <p:nvPicPr>
          <p:cNvPr id="2" name="Picture 1" descr="A picture containing text&#10;&#10;Description automatically generated">
            <a:extLst>
              <a:ext uri="{FF2B5EF4-FFF2-40B4-BE49-F238E27FC236}">
                <a16:creationId xmlns:a16="http://schemas.microsoft.com/office/drawing/2014/main" id="{FEEC83FF-D437-42E9-952C-6AB970B06C23}"/>
              </a:ext>
            </a:extLst>
          </p:cNvPr>
          <p:cNvPicPr>
            <a:picLocks noChangeAspect="1"/>
          </p:cNvPicPr>
          <p:nvPr/>
        </p:nvPicPr>
        <p:blipFill>
          <a:blip r:embed="rId3"/>
          <a:stretch>
            <a:fillRect/>
          </a:stretch>
        </p:blipFill>
        <p:spPr>
          <a:xfrm>
            <a:off x="6953117" y="346944"/>
            <a:ext cx="3022987" cy="997956"/>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FD090564-8CFF-C2A2-4899-03D4179C6ECE}"/>
              </a:ext>
            </a:extLst>
          </p:cNvPr>
          <p:cNvPicPr>
            <a:picLocks noChangeAspect="1"/>
          </p:cNvPicPr>
          <p:nvPr/>
        </p:nvPicPr>
        <p:blipFill rotWithShape="1">
          <a:blip r:embed="rId4">
            <a:extLst>
              <a:ext uri="{28A0092B-C50C-407E-A947-70E740481C1C}">
                <a14:useLocalDpi xmlns:a14="http://schemas.microsoft.com/office/drawing/2010/main" val="0"/>
              </a:ext>
            </a:extLst>
          </a:blip>
          <a:srcRect l="3257" t="11222" r="6362" b="16509"/>
          <a:stretch/>
        </p:blipFill>
        <p:spPr>
          <a:xfrm>
            <a:off x="1680787" y="675782"/>
            <a:ext cx="3266117" cy="777460"/>
          </a:xfrm>
          <a:prstGeom prst="rect">
            <a:avLst/>
          </a:prstGeom>
        </p:spPr>
      </p:pic>
    </p:spTree>
    <p:extLst>
      <p:ext uri="{BB962C8B-B14F-4D97-AF65-F5344CB8AC3E}">
        <p14:creationId xmlns:p14="http://schemas.microsoft.com/office/powerpoint/2010/main" val="103084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74FE8E-C47F-8F65-E952-F1AB39832EAC}"/>
              </a:ext>
            </a:extLst>
          </p:cNvPr>
          <p:cNvSpPr>
            <a:spLocks noGrp="1"/>
          </p:cNvSpPr>
          <p:nvPr>
            <p:ph type="body" idx="1"/>
          </p:nvPr>
        </p:nvSpPr>
        <p:spPr/>
        <p:txBody>
          <a:bodyPr/>
          <a:lstStyle/>
          <a:p>
            <a:r>
              <a:rPr lang="en-US" sz="3600" dirty="0"/>
              <a:t>2024 Legislative State Platform and Federal Priorities</a:t>
            </a:r>
          </a:p>
        </p:txBody>
      </p:sp>
      <p:sp>
        <p:nvSpPr>
          <p:cNvPr id="3" name="Slide Number Placeholder 2">
            <a:extLst>
              <a:ext uri="{FF2B5EF4-FFF2-40B4-BE49-F238E27FC236}">
                <a16:creationId xmlns:a16="http://schemas.microsoft.com/office/drawing/2014/main" id="{9F320ADA-8138-FF01-1208-375DC31B1EE8}"/>
              </a:ext>
            </a:extLst>
          </p:cNvPr>
          <p:cNvSpPr>
            <a:spLocks noGrp="1"/>
          </p:cNvSpPr>
          <p:nvPr>
            <p:ph type="sldNum" idx="12"/>
          </p:nvPr>
        </p:nvSpPr>
        <p:spPr/>
        <p:txBody>
          <a:bodyPr/>
          <a:lstStyle/>
          <a:p>
            <a:fld id="{00000000-1234-1234-1234-123412341234}" type="slidenum">
              <a:rPr lang="en" smtClean="0"/>
              <a:pPr/>
              <a:t>8</a:t>
            </a:fld>
            <a:endParaRPr lang="en"/>
          </a:p>
        </p:txBody>
      </p:sp>
      <p:sp>
        <p:nvSpPr>
          <p:cNvPr id="4" name="Title 3">
            <a:extLst>
              <a:ext uri="{FF2B5EF4-FFF2-40B4-BE49-F238E27FC236}">
                <a16:creationId xmlns:a16="http://schemas.microsoft.com/office/drawing/2014/main" id="{13087A90-DDAE-EA1B-E6F5-281A39F8494E}"/>
              </a:ext>
            </a:extLst>
          </p:cNvPr>
          <p:cNvSpPr>
            <a:spLocks noGrp="1"/>
          </p:cNvSpPr>
          <p:nvPr>
            <p:ph type="title"/>
          </p:nvPr>
        </p:nvSpPr>
        <p:spPr/>
        <p:txBody>
          <a:bodyPr/>
          <a:lstStyle/>
          <a:p>
            <a:r>
              <a:rPr lang="en-US" dirty="0"/>
              <a:t>MAWB Business Meeting</a:t>
            </a:r>
          </a:p>
        </p:txBody>
      </p:sp>
    </p:spTree>
    <p:extLst>
      <p:ext uri="{BB962C8B-B14F-4D97-AF65-F5344CB8AC3E}">
        <p14:creationId xmlns:p14="http://schemas.microsoft.com/office/powerpoint/2010/main" val="28548790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D79C0D-2D84-2598-D2FB-3857C7AEE314}"/>
              </a:ext>
            </a:extLst>
          </p:cNvPr>
          <p:cNvSpPr>
            <a:spLocks noGrp="1"/>
          </p:cNvSpPr>
          <p:nvPr>
            <p:ph type="body" idx="1"/>
          </p:nvPr>
        </p:nvSpPr>
        <p:spPr/>
        <p:txBody>
          <a:bodyPr/>
          <a:lstStyle/>
          <a:p>
            <a:pPr marL="101598" indent="0">
              <a:buNone/>
            </a:pPr>
            <a:r>
              <a:rPr lang="en-US" dirty="0"/>
              <a:t>Create a more inclusive, equitable, accessible, and proactive workforce system to serve all Minnesotans, preparing employers and the current and emerging workforce for the changing nature of work including new and emerging technology, changing labor market demands, and for the state’s shifting demographics, including our new Minnesotans.</a:t>
            </a:r>
          </a:p>
        </p:txBody>
      </p:sp>
      <p:sp>
        <p:nvSpPr>
          <p:cNvPr id="3" name="Slide Number Placeholder 2">
            <a:extLst>
              <a:ext uri="{FF2B5EF4-FFF2-40B4-BE49-F238E27FC236}">
                <a16:creationId xmlns:a16="http://schemas.microsoft.com/office/drawing/2014/main" id="{6547338C-602B-065F-167F-A5CA84C49931}"/>
              </a:ext>
            </a:extLst>
          </p:cNvPr>
          <p:cNvSpPr>
            <a:spLocks noGrp="1"/>
          </p:cNvSpPr>
          <p:nvPr>
            <p:ph type="sldNum" idx="12"/>
          </p:nvPr>
        </p:nvSpPr>
        <p:spPr/>
        <p:txBody>
          <a:bodyPr/>
          <a:lstStyle/>
          <a:p>
            <a:fld id="{00000000-1234-1234-1234-123412341234}" type="slidenum">
              <a:rPr lang="en" smtClean="0"/>
              <a:pPr/>
              <a:t>80</a:t>
            </a:fld>
            <a:endParaRPr lang="en"/>
          </a:p>
        </p:txBody>
      </p:sp>
      <p:sp>
        <p:nvSpPr>
          <p:cNvPr id="4" name="Title 3">
            <a:extLst>
              <a:ext uri="{FF2B5EF4-FFF2-40B4-BE49-F238E27FC236}">
                <a16:creationId xmlns:a16="http://schemas.microsoft.com/office/drawing/2014/main" id="{561C396E-C0E3-7589-D25D-51405380C960}"/>
              </a:ext>
            </a:extLst>
          </p:cNvPr>
          <p:cNvSpPr>
            <a:spLocks noGrp="1"/>
          </p:cNvSpPr>
          <p:nvPr>
            <p:ph type="title"/>
          </p:nvPr>
        </p:nvSpPr>
        <p:spPr/>
        <p:txBody>
          <a:bodyPr/>
          <a:lstStyle/>
          <a:p>
            <a:r>
              <a:rPr lang="en-US" dirty="0"/>
              <a:t>WIOA State Plan Goal #3: Innovative Service Delivery</a:t>
            </a:r>
          </a:p>
        </p:txBody>
      </p:sp>
    </p:spTree>
    <p:extLst>
      <p:ext uri="{BB962C8B-B14F-4D97-AF65-F5344CB8AC3E}">
        <p14:creationId xmlns:p14="http://schemas.microsoft.com/office/powerpoint/2010/main" val="16259027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 sz="4800" dirty="0">
                <a:latin typeface="Barlow semibold" panose="00000700000000000000" pitchFamily="2" charset="0"/>
              </a:rPr>
              <a:t>Discussion Questions</a:t>
            </a:r>
            <a:endParaRPr sz="5867" dirty="0">
              <a:latin typeface="Barlow semibold" panose="00000700000000000000" pitchFamily="2" charset="0"/>
            </a:endParaRPr>
          </a:p>
        </p:txBody>
      </p:sp>
      <p:sp>
        <p:nvSpPr>
          <p:cNvPr id="192" name="Google Shape;192;p20"/>
          <p:cNvSpPr txBox="1">
            <a:spLocks noGrp="1"/>
          </p:cNvSpPr>
          <p:nvPr>
            <p:ph type="body" idx="1"/>
          </p:nvPr>
        </p:nvSpPr>
        <p:spPr>
          <a:xfrm>
            <a:off x="495533" y="2151567"/>
            <a:ext cx="10743485" cy="4469151"/>
          </a:xfrm>
          <a:prstGeom prst="rect">
            <a:avLst/>
          </a:prstGeom>
        </p:spPr>
        <p:txBody>
          <a:bodyPr spcFirstLastPara="1" wrap="square" lIns="0" tIns="0" rIns="0" bIns="0" anchor="t" anchorCtr="0">
            <a:noAutofit/>
          </a:bodyPr>
          <a:lstStyle/>
          <a:p>
            <a:pPr marL="615947" indent="-514350">
              <a:lnSpc>
                <a:spcPct val="100000"/>
              </a:lnSpc>
              <a:spcBef>
                <a:spcPts val="0"/>
              </a:spcBef>
              <a:spcAft>
                <a:spcPts val="1800"/>
              </a:spcAft>
              <a:buAutoNum type="arabicPeriod"/>
            </a:pPr>
            <a:r>
              <a:rPr lang="en-US" sz="2800" dirty="0">
                <a:solidFill>
                  <a:schemeClr val="accent6"/>
                </a:solidFill>
                <a:latin typeface="Barlow SemiBold" panose="00000700000000000000" pitchFamily="2" charset="0"/>
              </a:rPr>
              <a:t>Given the variety of needs and service delivery preferences among jobseekers and employers throughout the state, what are some ideas to best serve customers and help them meet their goals?</a:t>
            </a:r>
          </a:p>
          <a:p>
            <a:pPr marL="615947" indent="-514350">
              <a:lnSpc>
                <a:spcPct val="100000"/>
              </a:lnSpc>
              <a:spcBef>
                <a:spcPts val="0"/>
              </a:spcBef>
              <a:spcAft>
                <a:spcPts val="1800"/>
              </a:spcAft>
              <a:buAutoNum type="arabicPeriod"/>
            </a:pPr>
            <a:r>
              <a:rPr lang="en-US" sz="2800" dirty="0">
                <a:solidFill>
                  <a:schemeClr val="accent6"/>
                </a:solidFill>
                <a:latin typeface="Barlow SemiBold" panose="00000700000000000000" pitchFamily="2" charset="0"/>
              </a:rPr>
              <a:t>What partnerships are particularly important to innovative service delivery, thinking about helping both jobseekers and employers? </a:t>
            </a:r>
          </a:p>
          <a:p>
            <a:pPr marL="615947" indent="-514350">
              <a:lnSpc>
                <a:spcPct val="100000"/>
              </a:lnSpc>
              <a:spcBef>
                <a:spcPts val="0"/>
              </a:spcBef>
              <a:spcAft>
                <a:spcPts val="1800"/>
              </a:spcAft>
              <a:buAutoNum type="arabicPeriod"/>
            </a:pPr>
            <a:r>
              <a:rPr lang="en-US" sz="2800" dirty="0">
                <a:solidFill>
                  <a:schemeClr val="accent6"/>
                </a:solidFill>
                <a:latin typeface="Barlow SemiBold" panose="00000700000000000000" pitchFamily="2" charset="0"/>
              </a:rPr>
              <a:t>What can the GWDB, MAWB, or the state do—or provide—to help support innovative service delivery efforts?</a:t>
            </a:r>
          </a:p>
          <a:p>
            <a:pPr marL="101597" indent="0">
              <a:lnSpc>
                <a:spcPct val="100000"/>
              </a:lnSpc>
              <a:spcBef>
                <a:spcPts val="0"/>
              </a:spcBef>
              <a:buNone/>
            </a:pPr>
            <a:endParaRPr lang="en-US" sz="2800" dirty="0">
              <a:solidFill>
                <a:schemeClr val="accent6"/>
              </a:solidFill>
              <a:latin typeface="Barlow SemiBold" panose="00000700000000000000" pitchFamily="2" charset="0"/>
            </a:endParaRPr>
          </a:p>
        </p:txBody>
      </p:sp>
      <p:sp>
        <p:nvSpPr>
          <p:cNvPr id="193" name="Google Shape;193;p20"/>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0" i="0" u="none" strike="noStrike" kern="0" cap="none" spc="0" normalizeH="0" baseline="0" noProof="0">
                <a:ln>
                  <a:noFill/>
                </a:ln>
                <a:solidFill>
                  <a:srgbClr val="757C83"/>
                </a:solidFill>
                <a:effectLst/>
                <a:uLnTx/>
                <a:uFillTx/>
                <a:latin typeface="IBM Plex Sans"/>
                <a:sym typeface="IBM Plex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81</a:t>
            </a:fld>
            <a:endParaRPr kumimoji="0" sz="1600" b="0" i="0" u="none" strike="noStrike" kern="0" cap="none" spc="0" normalizeH="0" baseline="0" noProof="0">
              <a:ln>
                <a:noFill/>
              </a:ln>
              <a:solidFill>
                <a:srgbClr val="757C83"/>
              </a:solidFill>
              <a:effectLst/>
              <a:uLnTx/>
              <a:uFillTx/>
              <a:latin typeface="IBM Plex Sans"/>
              <a:sym typeface="IBM Plex Sans"/>
            </a:endParaRPr>
          </a:p>
        </p:txBody>
      </p:sp>
    </p:spTree>
    <p:extLst>
      <p:ext uri="{BB962C8B-B14F-4D97-AF65-F5344CB8AC3E}">
        <p14:creationId xmlns:p14="http://schemas.microsoft.com/office/powerpoint/2010/main" val="1598025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613500" y="2058733"/>
            <a:ext cx="11076400" cy="1850400"/>
          </a:xfrm>
          <a:prstGeom prst="rect">
            <a:avLst/>
          </a:prstGeom>
        </p:spPr>
        <p:txBody>
          <a:bodyPr spcFirstLastPara="1" wrap="square" lIns="121900" tIns="121900" rIns="121900" bIns="121900" anchor="ctr" anchorCtr="0">
            <a:noAutofit/>
          </a:bodyPr>
          <a:lstStyle/>
          <a:p>
            <a:r>
              <a:rPr lang="en-JM"/>
              <a:t>Sector Strategies in Colorado</a:t>
            </a:r>
            <a:endParaRPr/>
          </a:p>
        </p:txBody>
      </p:sp>
      <p:sp>
        <p:nvSpPr>
          <p:cNvPr id="210" name="Google Shape;210;p36"/>
          <p:cNvSpPr txBox="1">
            <a:spLocks noGrp="1"/>
          </p:cNvSpPr>
          <p:nvPr>
            <p:ph type="body" idx="2"/>
          </p:nvPr>
        </p:nvSpPr>
        <p:spPr>
          <a:xfrm>
            <a:off x="613500" y="3595933"/>
            <a:ext cx="11076400" cy="613600"/>
          </a:xfrm>
          <a:prstGeom prst="rect">
            <a:avLst/>
          </a:prstGeom>
        </p:spPr>
        <p:txBody>
          <a:bodyPr spcFirstLastPara="1" wrap="square" lIns="121900" tIns="121900" rIns="121900" bIns="121900" anchor="t" anchorCtr="0">
            <a:noAutofit/>
          </a:bodyPr>
          <a:lstStyle/>
          <a:p>
            <a:pPr marL="0" indent="0">
              <a:buNone/>
            </a:pPr>
            <a:r>
              <a:rPr lang="en-JM"/>
              <a:t>GWDB-MAWB Joint Annual Winter Meeting</a:t>
            </a:r>
            <a:endParaRPr/>
          </a:p>
          <a:p>
            <a:pPr marL="0" indent="0">
              <a:buNone/>
            </a:pPr>
            <a:r>
              <a:rPr lang="en-JM"/>
              <a:t>November 8, 2023</a:t>
            </a:r>
            <a:endParaRPr/>
          </a:p>
          <a:p>
            <a:pPr marL="0" indent="0">
              <a:buNone/>
            </a:pPr>
            <a:r>
              <a:rPr lang="en-JM" sz="2800"/>
              <a:t>Lee Wheeler-Berliner, Managing Director</a:t>
            </a:r>
            <a:endParaRPr sz="2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4.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5.xml><?xml version="1.0" encoding="utf-8"?>
<a:theme xmlns:a="http://schemas.openxmlformats.org/drawingml/2006/main" name="Council_Template">
  <a:themeElements>
    <a:clrScheme name="Custom 1">
      <a:dk1>
        <a:srgbClr val="000000"/>
      </a:dk1>
      <a:lt1>
        <a:srgbClr val="FFFFFF"/>
      </a:lt1>
      <a:dk2>
        <a:srgbClr val="1F497D"/>
      </a:dk2>
      <a:lt2>
        <a:srgbClr val="EEECE1"/>
      </a:lt2>
      <a:accent1>
        <a:srgbClr val="1671B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uncil_Template">
  <a:themeElements>
    <a:clrScheme name="Custom 1">
      <a:dk1>
        <a:srgbClr val="000000"/>
      </a:dk1>
      <a:lt1>
        <a:srgbClr val="FFFFFF"/>
      </a:lt1>
      <a:dk2>
        <a:srgbClr val="1F497D"/>
      </a:dk2>
      <a:lt2>
        <a:srgbClr val="EEECE1"/>
      </a:lt2>
      <a:accent1>
        <a:srgbClr val="1671B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211786-993B-4D08-AB0A-3AAFDC80CB95}"/>
</file>

<file path=customXml/itemProps2.xml><?xml version="1.0" encoding="utf-8"?>
<ds:datastoreItem xmlns:ds="http://schemas.openxmlformats.org/officeDocument/2006/customXml" ds:itemID="{EAB67F65-B12D-4D0A-A56B-404288F26D4F}"/>
</file>

<file path=customXml/itemProps3.xml><?xml version="1.0" encoding="utf-8"?>
<ds:datastoreItem xmlns:ds="http://schemas.openxmlformats.org/officeDocument/2006/customXml" ds:itemID="{4D597D8D-1A20-42B2-892A-CE786F3166DA}"/>
</file>

<file path=docProps/app.xml><?xml version="1.0" encoding="utf-8"?>
<Properties xmlns="http://schemas.openxmlformats.org/officeDocument/2006/extended-properties" xmlns:vt="http://schemas.openxmlformats.org/officeDocument/2006/docPropsVTypes">
  <TotalTime>816</TotalTime>
  <Words>6877</Words>
  <Application>Microsoft Office PowerPoint</Application>
  <PresentationFormat>Widescreen</PresentationFormat>
  <Paragraphs>1033</Paragraphs>
  <Slides>81</Slides>
  <Notes>54</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81</vt:i4>
      </vt:variant>
    </vt:vector>
  </HeadingPairs>
  <TitlesOfParts>
    <vt:vector size="106" baseType="lpstr">
      <vt:lpstr>Arial</vt:lpstr>
      <vt:lpstr>Arial Narrow</vt:lpstr>
      <vt:lpstr>Barlow semibold</vt:lpstr>
      <vt:lpstr>Barlow semibold</vt:lpstr>
      <vt:lpstr>Calibri</vt:lpstr>
      <vt:lpstr>Calibri Light</vt:lpstr>
      <vt:lpstr>Cambria</vt:lpstr>
      <vt:lpstr>Courier New</vt:lpstr>
      <vt:lpstr>Helvetica</vt:lpstr>
      <vt:lpstr>IBM Plex Sans</vt:lpstr>
      <vt:lpstr>IBM Plex Sans Light</vt:lpstr>
      <vt:lpstr>Merriweather</vt:lpstr>
      <vt:lpstr>Open Sans</vt:lpstr>
      <vt:lpstr>Roboto</vt:lpstr>
      <vt:lpstr>Source Sans Pro Web</vt:lpstr>
      <vt:lpstr>Symbol</vt:lpstr>
      <vt:lpstr>Times New Roman</vt:lpstr>
      <vt:lpstr>Trebuchet MS</vt:lpstr>
      <vt:lpstr>Wingdings</vt:lpstr>
      <vt:lpstr>Office Theme</vt:lpstr>
      <vt:lpstr>Surrey template</vt:lpstr>
      <vt:lpstr>2_Minnesota</vt:lpstr>
      <vt:lpstr>Minnesota</vt:lpstr>
      <vt:lpstr>Council_Template</vt:lpstr>
      <vt:lpstr>1_Council_Template</vt:lpstr>
      <vt:lpstr>Welcome!    Annual Winter Meeting Governor’s Workforce Development Board (GWDB) Minnesota Association of Workforce Boards (MAWB)     November 8, 2023</vt:lpstr>
      <vt:lpstr>PowerPoint Presentation</vt:lpstr>
      <vt:lpstr>DEED Commissioner Matt Varilek Welcome</vt:lpstr>
      <vt:lpstr>GWDB Business Meeting</vt:lpstr>
      <vt:lpstr>GWDB Business Meeting</vt:lpstr>
      <vt:lpstr>GWDB 2024 Meeting Schedule</vt:lpstr>
      <vt:lpstr>PowerPoint Presentation</vt:lpstr>
      <vt:lpstr>MAWB Business Meeting</vt:lpstr>
      <vt:lpstr>Sector Strategies in Colorado</vt:lpstr>
      <vt:lpstr>PowerPoint Presentation</vt:lpstr>
      <vt:lpstr>Acronyms to Know</vt:lpstr>
      <vt:lpstr>Vision, Mission, and Values</vt:lpstr>
      <vt:lpstr>Why Sector Partnerships?</vt:lpstr>
      <vt:lpstr>Why an industry-led approach?</vt:lpstr>
      <vt:lpstr>Sector Strategy v. Sector Partnership</vt:lpstr>
      <vt:lpstr>Definition: Next Gen Sector Partnership</vt:lpstr>
      <vt:lpstr>Background on Sector Partnerships</vt:lpstr>
      <vt:lpstr>PowerPoint Presentation</vt:lpstr>
      <vt:lpstr>Roles of the State and Local Boards</vt:lpstr>
      <vt:lpstr>Sector Steering Committee Purpose</vt:lpstr>
      <vt:lpstr> Committee Member Roles Inform and Educate  </vt:lpstr>
      <vt:lpstr>Business Innovation Strategies Unit</vt:lpstr>
      <vt:lpstr>Local Sector Strategy Example</vt:lpstr>
      <vt:lpstr>Local Sector Strategy Example</vt:lpstr>
      <vt:lpstr>Local Sector Strategy Example</vt:lpstr>
      <vt:lpstr>A Snapshot of Sector Partnership Success</vt:lpstr>
      <vt:lpstr>Key Performance Indicators</vt:lpstr>
      <vt:lpstr>Key Performance Indicators</vt:lpstr>
      <vt:lpstr>KPI Examples</vt:lpstr>
      <vt:lpstr>Communities of Practice</vt:lpstr>
      <vt:lpstr>Where are we now?</vt:lpstr>
      <vt:lpstr>Recent 2023 Launches</vt:lpstr>
      <vt:lpstr>2023 - 2024 Explorations</vt:lpstr>
      <vt:lpstr>PowerPoint Presentation</vt:lpstr>
      <vt:lpstr>Sector Partnership Conveners by Type</vt:lpstr>
      <vt:lpstr>Key Considerations</vt:lpstr>
      <vt:lpstr>Discussion</vt:lpstr>
      <vt:lpstr>Thank you! lee.wheeler-berliner@state.co.us www.coworkforcecouncil.org</vt:lpstr>
      <vt:lpstr>PowerPoint Presentation</vt:lpstr>
      <vt:lpstr>WIOA Updates: Titles I &amp; III</vt:lpstr>
      <vt:lpstr>Minnesota Combined State Plan - Title I WIOA Adult &amp; Dislocated Worker Programs</vt:lpstr>
      <vt:lpstr>Targeted Populations: WIOA Dislocated Worker (DW)</vt:lpstr>
      <vt:lpstr>Targeted Populations: WIOA Adult</vt:lpstr>
      <vt:lpstr>WIOA Adult Funding and Performance</vt:lpstr>
      <vt:lpstr>WIOA Dislocated Worker Funding &amp; Performance</vt:lpstr>
      <vt:lpstr>DEED’s Goals</vt:lpstr>
      <vt:lpstr>2023-2024 Objectives</vt:lpstr>
      <vt:lpstr>Vision and Purpose of WIOA DW and Adult  </vt:lpstr>
      <vt:lpstr>Adult &amp; DW 2024-2027 Goals, Priorities and Strategies</vt:lpstr>
      <vt:lpstr>Coordination with Stakeholders</vt:lpstr>
      <vt:lpstr>Thank You!</vt:lpstr>
      <vt:lpstr>DEED WIOA Youth Programs Overview</vt:lpstr>
      <vt:lpstr>Program Staff </vt:lpstr>
      <vt:lpstr>Workforce Innovation and Opportunity Act (WIOA) Youth Formula Grant Program </vt:lpstr>
      <vt:lpstr>WIOA Youth Services Provision </vt:lpstr>
      <vt:lpstr>PowerPoint Presentation</vt:lpstr>
      <vt:lpstr>Barriers to Self-Sufficiency</vt:lpstr>
      <vt:lpstr>Barriers to Self-Sufficiency, continued</vt:lpstr>
      <vt:lpstr>Performance Outcome </vt:lpstr>
      <vt:lpstr> Achieving Equity</vt:lpstr>
      <vt:lpstr>Achieving Equity Cont..</vt:lpstr>
      <vt:lpstr>Funding Source and Allocation</vt:lpstr>
      <vt:lpstr>PowerPoint Presentation</vt:lpstr>
      <vt:lpstr>Wagner Peyser Act – WIOA Title III</vt:lpstr>
      <vt:lpstr>Employment Service Program</vt:lpstr>
      <vt:lpstr>PowerPoint Presentation</vt:lpstr>
      <vt:lpstr>PowerPoint Presentation</vt:lpstr>
      <vt:lpstr>Thank You!</vt:lpstr>
      <vt:lpstr>PowerPoint Presentation</vt:lpstr>
      <vt:lpstr>PowerPoint Presentation</vt:lpstr>
      <vt:lpstr>WIOA State, Regional and Local Plan Guidance</vt:lpstr>
      <vt:lpstr>Guidance Overview</vt:lpstr>
      <vt:lpstr>State Plan Requirements</vt:lpstr>
      <vt:lpstr>WIOA State, Regional and Local Plan Vision &amp; Goals 2024-2027</vt:lpstr>
      <vt:lpstr>Plan Timeline</vt:lpstr>
      <vt:lpstr>Questions?</vt:lpstr>
      <vt:lpstr>PowerPoint Presentation</vt:lpstr>
      <vt:lpstr>Discussion Questions</vt:lpstr>
      <vt:lpstr>PowerPoint Presentation</vt:lpstr>
      <vt:lpstr>WIOA State Plan Goal #3: Innovative Service Delivery</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Annual Winter Meeting Governor’s Workforce Development Board (GWDB) Minnesota Association of Workforce Boards (MAWB)     December 14, 2022</dc:title>
  <dc:creator>Accettura, Becky</dc:creator>
  <cp:lastModifiedBy>McClelland, Katie (She/Her/Hers) (DEED)</cp:lastModifiedBy>
  <cp:revision>9</cp:revision>
  <dcterms:created xsi:type="dcterms:W3CDTF">2022-12-12T18:55:28Z</dcterms:created>
  <dcterms:modified xsi:type="dcterms:W3CDTF">2023-11-07T22:14:37Z</dcterms:modified>
</cp:coreProperties>
</file>