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684" r:id="rId3"/>
    <p:sldId id="685" r:id="rId4"/>
    <p:sldId id="686" r:id="rId5"/>
    <p:sldId id="687" r:id="rId6"/>
    <p:sldId id="688" r:id="rId7"/>
    <p:sldId id="689" r:id="rId8"/>
    <p:sldId id="690" r:id="rId9"/>
    <p:sldId id="691" r:id="rId10"/>
    <p:sldId id="693" r:id="rId11"/>
    <p:sldId id="6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6A0"/>
    <a:srgbClr val="3A688F"/>
    <a:srgbClr val="FBFBFB"/>
    <a:srgbClr val="586D7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3" autoAdjust="0"/>
    <p:restoredTop sz="86449" autoAdjust="0"/>
  </p:normalViewPr>
  <p:slideViewPr>
    <p:cSldViewPr snapToGrid="0">
      <p:cViewPr varScale="1">
        <p:scale>
          <a:sx n="60" d="100"/>
          <a:sy n="60" d="100"/>
        </p:scale>
        <p:origin x="72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8B369-FAE3-4194-BC2E-5883FC4B693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13F2C-E56D-4AC7-A217-D3C9DD6E1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5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Karen talks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322669-ED0F-4404-9B79-B3E3FF2EFE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126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-12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1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Karen talks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322669-ED0F-4404-9B79-B3E3FF2EFE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126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 pitchFamily="-126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65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31A7-1B0E-4D93-8AE0-2B1858908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A411A-7B72-46DD-BF2E-1905C8286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03732-468E-4D5F-BE8F-E7ACC737F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212A-56E3-425D-B1E9-171DF7C43EB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F0988-C32B-4925-8447-A7B0E1F3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6BF0E-FD78-4DC8-9367-32B40D5B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FF4-7F99-4C84-A313-B083BCCA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5E52-C0CD-478F-86ED-1C6E0945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FA008-290D-4201-8E56-BFEA6D7B2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FFAFC-E3BD-4B39-8A97-2614B00D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212A-56E3-425D-B1E9-171DF7C43EB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BC795-7AA8-4F92-B9BA-7892F7F8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CCE11-BFAD-4537-82D6-4E256893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FF4-7F99-4C84-A313-B083BCCA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4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FBBFE-2FD4-42F9-8C07-B950A58D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95CD9-8887-4F8B-8BC7-C0A93B634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73555-EDFB-41B2-87A2-0155D741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212A-56E3-425D-B1E9-171DF7C43EB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769FC-F622-4926-BA60-A2C7D847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FD51-8049-4AB1-B4F7-5F735675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FF4-7F99-4C84-A313-B083BCCA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3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7D319-AB06-4BB5-87BB-3D573B8DC3CB}"/>
              </a:ext>
            </a:extLst>
          </p:cNvPr>
          <p:cNvSpPr/>
          <p:nvPr userDrawn="1"/>
        </p:nvSpPr>
        <p:spPr>
          <a:xfrm>
            <a:off x="0" y="1168400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53A94EFA-2A29-4909-86A3-291E7D13B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200">
                <a:solidFill>
                  <a:srgbClr val="005CA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5269EC-F8D0-4B48-9175-2CE4667D94C6}"/>
              </a:ext>
            </a:extLst>
          </p:cNvPr>
          <p:cNvSpPr/>
          <p:nvPr userDrawn="1"/>
        </p:nvSpPr>
        <p:spPr bwMode="black">
          <a:xfrm>
            <a:off x="3175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C668F34-907F-47F5-835C-F2DE9EF7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8349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llage of Minnesota people and scenery">
            <a:extLst>
              <a:ext uri="{FF2B5EF4-FFF2-40B4-BE49-F238E27FC236}">
                <a16:creationId xmlns:a16="http://schemas.microsoft.com/office/drawing/2014/main" id="{71BAB98D-98D6-40B7-9188-837B4A13D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0"/>
            <a:ext cx="64293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67A0AC-DB2A-43E2-A870-1D482B60E7E8}"/>
              </a:ext>
            </a:extLst>
          </p:cNvPr>
          <p:cNvSpPr/>
          <p:nvPr userDrawn="1"/>
        </p:nvSpPr>
        <p:spPr>
          <a:xfrm>
            <a:off x="0" y="2276475"/>
            <a:ext cx="12192000" cy="3055938"/>
          </a:xfrm>
          <a:prstGeom prst="rect">
            <a:avLst/>
          </a:prstGeom>
          <a:solidFill>
            <a:srgbClr val="005C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 descr="CareerForce, Minnesota's Career Resource">
            <a:extLst>
              <a:ext uri="{FF2B5EF4-FFF2-40B4-BE49-F238E27FC236}">
                <a16:creationId xmlns:a16="http://schemas.microsoft.com/office/drawing/2014/main" id="{B4C5B5AF-679B-4FFC-A0C3-46449F743A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57188"/>
            <a:ext cx="4259263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838200" y="4406289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AFB24F53-0000-4C5A-B326-3F89D5BA160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74638" y="6356350"/>
            <a:ext cx="1358900" cy="365125"/>
          </a:xfrm>
        </p:spPr>
        <p:txBody>
          <a:bodyPr/>
          <a:lstStyle>
            <a:lvl1pPr>
              <a:defRPr dirty="0">
                <a:solidFill>
                  <a:schemeClr val="bg2">
                    <a:lumMod val="90000"/>
                  </a:schemeClr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ctrTitle"/>
          </p:nvPr>
        </p:nvSpPr>
        <p:spPr bwMode="white">
          <a:xfrm>
            <a:off x="266700" y="2623984"/>
            <a:ext cx="11658600" cy="1485725"/>
          </a:xfrm>
          <a:noFill/>
        </p:spPr>
        <p:txBody>
          <a:bodyPr lIns="182870" tIns="91436" rIns="182870" bIns="91436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0202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 slides4.png">
            <a:extLst>
              <a:ext uri="{FF2B5EF4-FFF2-40B4-BE49-F238E27FC236}">
                <a16:creationId xmlns:a16="http://schemas.microsoft.com/office/drawing/2014/main" id="{DC2DA637-59C8-4DF3-B5F9-447AC4332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reerForce, Minnesota's Career Resource" title="CareerForce">
            <a:extLst>
              <a:ext uri="{FF2B5EF4-FFF2-40B4-BE49-F238E27FC236}">
                <a16:creationId xmlns:a16="http://schemas.microsoft.com/office/drawing/2014/main" id="{04D49E34-2B4A-436F-AAA6-9CDB335056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309563"/>
            <a:ext cx="4178300" cy="1595437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ctrTitle"/>
          </p:nvPr>
        </p:nvSpPr>
        <p:spPr bwMode="black">
          <a:xfrm>
            <a:off x="6194777" y="2300112"/>
            <a:ext cx="5518856" cy="2242813"/>
          </a:xfrm>
          <a:noFill/>
        </p:spPr>
        <p:txBody>
          <a:bodyPr lIns="182870" tIns="91436" rIns="182870" bIns="91436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6194778" y="5104187"/>
            <a:ext cx="5159022" cy="5391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2E1FD8-3F92-4E16-BA12-DB7D703FDEF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74638" y="6356350"/>
            <a:ext cx="1358900" cy="36512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B14671-BE95-4BE4-B0CA-0C60C620251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</p:spTree>
    <p:extLst>
      <p:ext uri="{BB962C8B-B14F-4D97-AF65-F5344CB8AC3E}">
        <p14:creationId xmlns:p14="http://schemas.microsoft.com/office/powerpoint/2010/main" val="2893988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Woman on headset" title="CareerForce, Minnesota's Career Resource">
            <a:extLst>
              <a:ext uri="{FF2B5EF4-FFF2-40B4-BE49-F238E27FC236}">
                <a16:creationId xmlns:a16="http://schemas.microsoft.com/office/drawing/2014/main" id="{1D563BA8-F2B6-414B-A99E-D75118E27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0D5314-B350-496F-A225-124FEB21DF88}"/>
              </a:ext>
            </a:extLst>
          </p:cNvPr>
          <p:cNvSpPr/>
          <p:nvPr userDrawn="1"/>
        </p:nvSpPr>
        <p:spPr>
          <a:xfrm>
            <a:off x="4600575" y="4529138"/>
            <a:ext cx="7591425" cy="862012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C8858F-D308-4FFE-90A8-54F6FC9F071D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74638" y="6356350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8/13/2021</a:t>
            </a:fld>
            <a:endParaRPr lang="en-US" altLang="en-US" sz="1200">
              <a:solidFill>
                <a:srgbClr val="C8C8C3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BCD135-8690-4D5C-B003-80440B8B731F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6324600" y="6356350"/>
            <a:ext cx="55880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defPPr>
              <a:defRPr lang="en-US"/>
            </a:defPPr>
            <a:lvl1pPr marL="0" algn="r" defTabSz="914354" rtl="0" eaLnBrk="1" latinLnBrk="0" hangingPunct="1">
              <a:defRPr sz="1200" kern="1200">
                <a:solidFill>
                  <a:srgbClr val="005CAB"/>
                </a:solidFill>
                <a:latin typeface="Arial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err="1"/>
              <a:t>CareerForceMN.com</a:t>
            </a:r>
            <a:endParaRPr lang="en-US"/>
          </a:p>
        </p:txBody>
      </p:sp>
      <p:pic>
        <p:nvPicPr>
          <p:cNvPr id="8" name="Picture 7" title="CareerForce, Minnesota's Career Resource">
            <a:extLst>
              <a:ext uri="{FF2B5EF4-FFF2-40B4-BE49-F238E27FC236}">
                <a16:creationId xmlns:a16="http://schemas.microsoft.com/office/drawing/2014/main" id="{3411698F-871B-46B1-A28E-EE6594CA05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" y="188913"/>
            <a:ext cx="3892550" cy="14859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4572000" y="4684889"/>
            <a:ext cx="7620000" cy="662139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 bwMode="black">
          <a:xfrm>
            <a:off x="5051778" y="2505275"/>
            <a:ext cx="6845300" cy="1317983"/>
          </a:xfrm>
          <a:noFill/>
        </p:spPr>
        <p:txBody>
          <a:bodyPr lIns="182870" tIns="91436" rIns="182870" bIns="91436">
            <a:norm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4ABDDB09-F41F-445E-B7EC-E43FAEBE4A2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74638" y="6356350"/>
            <a:ext cx="1358900" cy="36512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F48C89F6-9E83-44B6-9E80-CC26CBBD7F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</p:spTree>
    <p:extLst>
      <p:ext uri="{BB962C8B-B14F-4D97-AF65-F5344CB8AC3E}">
        <p14:creationId xmlns:p14="http://schemas.microsoft.com/office/powerpoint/2010/main" val="3929384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7D319-AB06-4BB5-87BB-3D573B8DC3CB}"/>
              </a:ext>
            </a:extLst>
          </p:cNvPr>
          <p:cNvSpPr/>
          <p:nvPr userDrawn="1"/>
        </p:nvSpPr>
        <p:spPr>
          <a:xfrm>
            <a:off x="0" y="1168400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53A94EFA-2A29-4909-86A3-291E7D13B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200">
                <a:solidFill>
                  <a:srgbClr val="005CA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5269EC-F8D0-4B48-9175-2CE4667D94C6}"/>
              </a:ext>
            </a:extLst>
          </p:cNvPr>
          <p:cNvSpPr/>
          <p:nvPr userDrawn="1"/>
        </p:nvSpPr>
        <p:spPr bwMode="black">
          <a:xfrm>
            <a:off x="3175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C668F34-907F-47F5-835C-F2DE9EF7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13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aptop.png">
            <a:extLst>
              <a:ext uri="{FF2B5EF4-FFF2-40B4-BE49-F238E27FC236}">
                <a16:creationId xmlns:a16="http://schemas.microsoft.com/office/drawing/2014/main" id="{2F4103C0-E1B9-4213-94D2-011DCE0022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1706563"/>
            <a:ext cx="688816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FD2417DA-FCD9-4DEE-8B42-9E0B8F91A5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1930400"/>
            <a:ext cx="39798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 sz="2800" b="1">
                <a:solidFill>
                  <a:srgbClr val="005CAB"/>
                </a:solidFill>
              </a:rPr>
              <a:t>Subhead</a:t>
            </a:r>
          </a:p>
          <a:p>
            <a:r>
              <a:rPr lang="en-US" altLang="en-US"/>
              <a:t>Bullet 1</a:t>
            </a:r>
          </a:p>
          <a:p>
            <a:r>
              <a:rPr lang="en-US" altLang="en-US"/>
              <a:t>Bullet 2</a:t>
            </a:r>
          </a:p>
          <a:p>
            <a:r>
              <a:rPr lang="en-US" altLang="en-US"/>
              <a:t>Bullet 3</a:t>
            </a:r>
          </a:p>
          <a:p>
            <a:r>
              <a:rPr lang="en-US" altLang="en-US"/>
              <a:t>Bullet 4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8E972-D78E-4372-A70C-C0AB92B06FD6}"/>
              </a:ext>
            </a:extLst>
          </p:cNvPr>
          <p:cNvSpPr/>
          <p:nvPr userDrawn="1"/>
        </p:nvSpPr>
        <p:spPr bwMode="black">
          <a:xfrm>
            <a:off x="0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2BB3E9-E4B5-4B55-B632-385FC38C6653}"/>
              </a:ext>
            </a:extLst>
          </p:cNvPr>
          <p:cNvSpPr/>
          <p:nvPr userDrawn="1"/>
        </p:nvSpPr>
        <p:spPr>
          <a:xfrm>
            <a:off x="0" y="1168400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 descr="Screen Shot 2020-09-15 at 3.27.26 PM.png">
            <a:extLst>
              <a:ext uri="{FF2B5EF4-FFF2-40B4-BE49-F238E27FC236}">
                <a16:creationId xmlns:a16="http://schemas.microsoft.com/office/drawing/2014/main" id="{F941EA4D-7546-49E6-AAD3-E7779D57F2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017713"/>
            <a:ext cx="46085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448ABCF5-4AFB-4382-A7BA-8BFBE1D8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8712FF4-03E6-43A9-AE47-2857719F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748BE92-C56F-4FBF-8472-E10A321A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28" y="-11906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9171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5FF5829-0DC8-4257-8A61-4EF061DA5BE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6324600" y="5961063"/>
            <a:ext cx="55880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defPPr>
              <a:defRPr lang="en-US"/>
            </a:defPPr>
            <a:lvl1pPr marL="0" algn="r" defTabSz="914354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CareerForceMN.com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D550A50-7A7B-4ADF-866E-42EBAD5032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1535113"/>
            <a:ext cx="39227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 sz="2800" b="1">
                <a:solidFill>
                  <a:srgbClr val="005CAB"/>
                </a:solidFill>
              </a:rPr>
              <a:t>Subhead</a:t>
            </a:r>
          </a:p>
          <a:p>
            <a:r>
              <a:rPr lang="en-US" altLang="en-US"/>
              <a:t>Bullet 1</a:t>
            </a:r>
          </a:p>
          <a:p>
            <a:r>
              <a:rPr lang="en-US" altLang="en-US"/>
              <a:t>Bullet 2</a:t>
            </a:r>
          </a:p>
          <a:p>
            <a:r>
              <a:rPr lang="en-US" altLang="en-US"/>
              <a:t>Bullet 3</a:t>
            </a:r>
          </a:p>
          <a:p>
            <a:r>
              <a:rPr lang="en-US" altLang="en-US"/>
              <a:t>Bullet 4</a:t>
            </a:r>
          </a:p>
        </p:txBody>
      </p:sp>
      <p:pic>
        <p:nvPicPr>
          <p:cNvPr id="4" name="Picture 8" descr="monitor.png">
            <a:extLst>
              <a:ext uri="{FF2B5EF4-FFF2-40B4-BE49-F238E27FC236}">
                <a16:creationId xmlns:a16="http://schemas.microsoft.com/office/drawing/2014/main" id="{406E26BA-FD12-450C-AA57-F967AA67A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570038"/>
            <a:ext cx="5854700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creen Shot 2020-09-15 at 3.27.26 PM.png">
            <a:extLst>
              <a:ext uri="{FF2B5EF4-FFF2-40B4-BE49-F238E27FC236}">
                <a16:creationId xmlns:a16="http://schemas.microsoft.com/office/drawing/2014/main" id="{65D027EC-28F9-4350-ADCB-B8759FE07A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754188"/>
            <a:ext cx="5097463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1F8E2F2E-AB26-4574-AB0A-61546166BAAF}"/>
              </a:ext>
            </a:extLst>
          </p:cNvPr>
          <p:cNvSpPr/>
          <p:nvPr userDrawn="1"/>
        </p:nvSpPr>
        <p:spPr bwMode="black">
          <a:xfrm>
            <a:off x="0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015F9-B99E-46F1-95C6-6B5F170E9DE2}"/>
              </a:ext>
            </a:extLst>
          </p:cNvPr>
          <p:cNvSpPr/>
          <p:nvPr userDrawn="1"/>
        </p:nvSpPr>
        <p:spPr>
          <a:xfrm>
            <a:off x="0" y="1168400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D9B3E162-0E1B-44A8-8C35-0E966BEA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1422412-8758-4445-94DD-350B062C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F16C6C8-9920-4537-9D97-D6BAEA2F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3493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1729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49CA6121-06B4-4A5E-8FA9-8004236E08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0" y="1930400"/>
            <a:ext cx="51990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 sz="2800" b="1">
                <a:solidFill>
                  <a:srgbClr val="005CAB"/>
                </a:solidFill>
              </a:rPr>
              <a:t>Subhead</a:t>
            </a:r>
          </a:p>
          <a:p>
            <a:r>
              <a:rPr lang="en-US" altLang="en-US"/>
              <a:t>Bullet 1</a:t>
            </a:r>
          </a:p>
          <a:p>
            <a:r>
              <a:rPr lang="en-US" altLang="en-US"/>
              <a:t>Bullet 2</a:t>
            </a:r>
          </a:p>
          <a:p>
            <a:r>
              <a:rPr lang="en-US" altLang="en-US"/>
              <a:t>Bullet 3</a:t>
            </a:r>
          </a:p>
          <a:p>
            <a:r>
              <a:rPr lang="en-US" altLang="en-US"/>
              <a:t>Bullet 4</a:t>
            </a:r>
          </a:p>
        </p:txBody>
      </p:sp>
      <p:pic>
        <p:nvPicPr>
          <p:cNvPr id="3" name="Picture 7" descr="cell phone.png">
            <a:extLst>
              <a:ext uri="{FF2B5EF4-FFF2-40B4-BE49-F238E27FC236}">
                <a16:creationId xmlns:a16="http://schemas.microsoft.com/office/drawing/2014/main" id="{01BB8D16-81FA-4464-BD08-B5B73FB13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3" y="1620838"/>
            <a:ext cx="16129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tablet computer.png">
            <a:extLst>
              <a:ext uri="{FF2B5EF4-FFF2-40B4-BE49-F238E27FC236}">
                <a16:creationId xmlns:a16="http://schemas.microsoft.com/office/drawing/2014/main" id="{B0607E13-1EFF-4737-8E9C-83C9640105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28800"/>
            <a:ext cx="43132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creen Shot 2020-09-15 at 3.27.26 PM.png">
            <a:extLst>
              <a:ext uri="{FF2B5EF4-FFF2-40B4-BE49-F238E27FC236}">
                <a16:creationId xmlns:a16="http://schemas.microsoft.com/office/drawing/2014/main" id="{191E62EF-EAEF-457A-8B4E-03680C42CF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100263"/>
            <a:ext cx="350678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creenshot_20200915-154902_Chrome.jpg">
            <a:extLst>
              <a:ext uri="{FF2B5EF4-FFF2-40B4-BE49-F238E27FC236}">
                <a16:creationId xmlns:a16="http://schemas.microsoft.com/office/drawing/2014/main" id="{150BFDCB-82D6-470C-B5C0-2C53167C4B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1981200"/>
            <a:ext cx="13620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BA402289-B9BD-4298-BBD8-1948B67B96E1}"/>
              </a:ext>
            </a:extLst>
          </p:cNvPr>
          <p:cNvSpPr/>
          <p:nvPr userDrawn="1"/>
        </p:nvSpPr>
        <p:spPr bwMode="black">
          <a:xfrm>
            <a:off x="0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E3E3DF-0E3A-4027-B0F1-1BEEAD63E102}"/>
              </a:ext>
            </a:extLst>
          </p:cNvPr>
          <p:cNvSpPr/>
          <p:nvPr userDrawn="1"/>
        </p:nvSpPr>
        <p:spPr>
          <a:xfrm>
            <a:off x="0" y="1168400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2BD341B5-3A71-4D77-91E4-C5C7CF40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4539EF4-E57F-42DE-9526-85F858F8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D97BB50-ACFC-4AA1-A117-70F712C62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38100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56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FBEC3-BCA2-46A5-997C-90E4040D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CCAFF-A425-4B0D-99E9-ACE4168D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C91F6-9306-436F-A5BF-9BDFF29E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212A-56E3-425D-B1E9-171DF7C43EB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9BFB4-E6A2-4040-9E93-488F6977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79B48-30F2-4655-AF0F-E5A68451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FF4-7F99-4C84-A313-B083BCCA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6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CE3FCF15-0E64-4E82-B14E-1241F4D27268}"/>
              </a:ext>
            </a:extLst>
          </p:cNvPr>
          <p:cNvSpPr/>
          <p:nvPr userDrawn="1"/>
        </p:nvSpPr>
        <p:spPr bwMode="black">
          <a:xfrm>
            <a:off x="0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BE86B779-8FE2-40F3-9853-FE0855EC1F33}"/>
              </a:ext>
            </a:extLst>
          </p:cNvPr>
          <p:cNvSpPr/>
          <p:nvPr userDrawn="1"/>
        </p:nvSpPr>
        <p:spPr bwMode="auto">
          <a:xfrm>
            <a:off x="0" y="1216025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1572815" y="1964394"/>
            <a:ext cx="2332191" cy="2332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1469227" y="4564990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 bwMode="black">
          <a:xfrm>
            <a:off x="4712236" y="4564990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 bwMode="black">
          <a:xfrm>
            <a:off x="7955247" y="4564990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1B733844-FE8B-4376-A93B-362723AB281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r">
              <a:defRPr sz="1200">
                <a:solidFill>
                  <a:srgbClr val="005CA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E6F7D-01EA-41BF-8C68-17EC9406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525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321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538141F2-B57C-4FD6-8600-89547BACCFF7}"/>
              </a:ext>
            </a:extLst>
          </p:cNvPr>
          <p:cNvSpPr/>
          <p:nvPr userDrawn="1"/>
        </p:nvSpPr>
        <p:spPr bwMode="black">
          <a:xfrm>
            <a:off x="0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8DF0DD48-2E40-4D39-97BF-32A90EE46BB6}"/>
              </a:ext>
            </a:extLst>
          </p:cNvPr>
          <p:cNvSpPr/>
          <p:nvPr userDrawn="1"/>
        </p:nvSpPr>
        <p:spPr bwMode="auto">
          <a:xfrm>
            <a:off x="0" y="1216025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806334" y="1674774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1" y="1674774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900"/>
            </a:lvl1pPr>
            <a:lvl2pPr marL="457178" indent="0">
              <a:buFont typeface="Arial" panose="020B0604020202020204" pitchFamily="34" charset="0"/>
              <a:buNone/>
              <a:defRPr sz="1900"/>
            </a:lvl2pPr>
            <a:lvl3pPr marL="914354" indent="0">
              <a:buFont typeface="Arial" panose="020B0604020202020204" pitchFamily="34" charset="0"/>
              <a:buNone/>
              <a:defRPr sz="1900"/>
            </a:lvl3pPr>
            <a:lvl4pPr marL="1371532" indent="0">
              <a:buFont typeface="Arial" panose="020B0604020202020204" pitchFamily="34" charset="0"/>
              <a:buNone/>
              <a:defRPr sz="1900"/>
            </a:lvl4pPr>
            <a:lvl5pPr marL="1828709" indent="0">
              <a:buFont typeface="Arial" panose="020B0604020202020204" pitchFamily="34" charset="0"/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/>
          </p:nvPr>
        </p:nvSpPr>
        <p:spPr bwMode="gray">
          <a:xfrm>
            <a:off x="806334" y="3939364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1" y="3939364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900"/>
            </a:lvl1pPr>
            <a:lvl2pPr marL="457178" indent="0">
              <a:buFont typeface="Arial" panose="020B0604020202020204" pitchFamily="34" charset="0"/>
              <a:buNone/>
              <a:defRPr sz="1900"/>
            </a:lvl2pPr>
            <a:lvl3pPr marL="914354" indent="0">
              <a:buFont typeface="Arial" panose="020B0604020202020204" pitchFamily="34" charset="0"/>
              <a:buNone/>
              <a:defRPr sz="1900"/>
            </a:lvl3pPr>
            <a:lvl4pPr marL="1371532" indent="0">
              <a:buFont typeface="Arial" panose="020B0604020202020204" pitchFamily="34" charset="0"/>
              <a:buNone/>
              <a:defRPr sz="1900"/>
            </a:lvl4pPr>
            <a:lvl5pPr marL="1828709" indent="0">
              <a:buFont typeface="Arial" panose="020B0604020202020204" pitchFamily="34" charset="0"/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6199808" y="1674774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4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900"/>
            </a:lvl1pPr>
            <a:lvl2pPr marL="457178" indent="0">
              <a:buFont typeface="Arial" panose="020B0604020202020204" pitchFamily="34" charset="0"/>
              <a:buNone/>
              <a:defRPr sz="1900"/>
            </a:lvl2pPr>
            <a:lvl3pPr marL="914354" indent="0">
              <a:buFont typeface="Arial" panose="020B0604020202020204" pitchFamily="34" charset="0"/>
              <a:buNone/>
              <a:defRPr sz="1900"/>
            </a:lvl3pPr>
            <a:lvl4pPr marL="1371532" indent="0">
              <a:buFont typeface="Arial" panose="020B0604020202020204" pitchFamily="34" charset="0"/>
              <a:buNone/>
              <a:defRPr sz="1900"/>
            </a:lvl4pPr>
            <a:lvl5pPr marL="1828709" indent="0">
              <a:buFont typeface="Arial" panose="020B0604020202020204" pitchFamily="34" charset="0"/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/>
          </p:nvPr>
        </p:nvSpPr>
        <p:spPr bwMode="gray">
          <a:xfrm>
            <a:off x="6199808" y="3939364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900"/>
            </a:lvl1pPr>
            <a:lvl2pPr marL="457178" indent="0">
              <a:buFont typeface="Arial" panose="020B0604020202020204" pitchFamily="34" charset="0"/>
              <a:buNone/>
              <a:defRPr sz="1900"/>
            </a:lvl2pPr>
            <a:lvl3pPr marL="914354" indent="0">
              <a:buFont typeface="Arial" panose="020B0604020202020204" pitchFamily="34" charset="0"/>
              <a:buNone/>
              <a:defRPr sz="1900"/>
            </a:lvl3pPr>
            <a:lvl4pPr marL="1371532" indent="0">
              <a:buFont typeface="Arial" panose="020B0604020202020204" pitchFamily="34" charset="0"/>
              <a:buNone/>
              <a:defRPr sz="1900"/>
            </a:lvl4pPr>
            <a:lvl5pPr marL="1828709" indent="0">
              <a:buFont typeface="Arial" panose="020B0604020202020204" pitchFamily="34" charset="0"/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8E434BA-64B0-4A5F-9B58-939DB0D939D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r">
              <a:defRPr sz="1200">
                <a:solidFill>
                  <a:srgbClr val="005CA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2A156-0186-45E5-A223-7B3AA22A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34" y="-4936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7563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5DA9548B-593B-4A4F-AE3E-DF6CBFCEA98C}"/>
              </a:ext>
            </a:extLst>
          </p:cNvPr>
          <p:cNvSpPr/>
          <p:nvPr userDrawn="1"/>
        </p:nvSpPr>
        <p:spPr bwMode="black">
          <a:xfrm>
            <a:off x="0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6766063-0B8A-4881-9428-DEF0BE2D815D}"/>
              </a:ext>
            </a:extLst>
          </p:cNvPr>
          <p:cNvSpPr/>
          <p:nvPr userDrawn="1"/>
        </p:nvSpPr>
        <p:spPr bwMode="auto">
          <a:xfrm>
            <a:off x="0" y="1216025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806334" y="257173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1" y="2571733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900"/>
            </a:lvl1pPr>
            <a:lvl2pPr marL="457178" indent="0">
              <a:buFont typeface="Arial" panose="020B0604020202020204" pitchFamily="34" charset="0"/>
              <a:buNone/>
              <a:defRPr sz="1900"/>
            </a:lvl2pPr>
            <a:lvl3pPr marL="914354" indent="0">
              <a:buFont typeface="Arial" panose="020B0604020202020204" pitchFamily="34" charset="0"/>
              <a:buNone/>
              <a:defRPr sz="1900"/>
            </a:lvl3pPr>
            <a:lvl4pPr marL="1371532" indent="0">
              <a:buFont typeface="Arial" panose="020B0604020202020204" pitchFamily="34" charset="0"/>
              <a:buNone/>
              <a:defRPr sz="1900"/>
            </a:lvl4pPr>
            <a:lvl5pPr marL="1828709" indent="0">
              <a:buFont typeface="Arial" panose="020B0604020202020204" pitchFamily="34" charset="0"/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6199808" y="257173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3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900"/>
            </a:lvl1pPr>
            <a:lvl2pPr marL="457178" indent="0">
              <a:buFont typeface="Arial" panose="020B0604020202020204" pitchFamily="34" charset="0"/>
              <a:buNone/>
              <a:defRPr sz="1900"/>
            </a:lvl2pPr>
            <a:lvl3pPr marL="914354" indent="0">
              <a:buFont typeface="Arial" panose="020B0604020202020204" pitchFamily="34" charset="0"/>
              <a:buNone/>
              <a:defRPr sz="1900"/>
            </a:lvl3pPr>
            <a:lvl4pPr marL="1371532" indent="0">
              <a:buFont typeface="Arial" panose="020B0604020202020204" pitchFamily="34" charset="0"/>
              <a:buNone/>
              <a:defRPr sz="1900"/>
            </a:lvl4pPr>
            <a:lvl5pPr marL="1828709" indent="0">
              <a:buFont typeface="Arial" panose="020B0604020202020204" pitchFamily="34" charset="0"/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1A9E069A-66C8-4F65-B63C-639994EA917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 sz="1200">
                <a:solidFill>
                  <a:srgbClr val="005CA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A5A90-6F35-468B-AC22-C3C308DB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34" y="101155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9705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>
            <a:extLst>
              <a:ext uri="{FF2B5EF4-FFF2-40B4-BE49-F238E27FC236}">
                <a16:creationId xmlns:a16="http://schemas.microsoft.com/office/drawing/2014/main" id="{07CF8ABA-2986-4AF4-AEE4-CB3427F9803D}"/>
              </a:ext>
            </a:extLst>
          </p:cNvPr>
          <p:cNvSpPr/>
          <p:nvPr userDrawn="1"/>
        </p:nvSpPr>
        <p:spPr bwMode="black">
          <a:xfrm>
            <a:off x="0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7BCB21C6-69B7-474D-B0C7-56A9CA25C9F8}"/>
              </a:ext>
            </a:extLst>
          </p:cNvPr>
          <p:cNvSpPr/>
          <p:nvPr userDrawn="1"/>
        </p:nvSpPr>
        <p:spPr bwMode="auto">
          <a:xfrm>
            <a:off x="0" y="1216025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806332" y="1981900"/>
            <a:ext cx="2094843" cy="20948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581720" y="4345148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/>
          </p:nvPr>
        </p:nvSpPr>
        <p:spPr bwMode="gray">
          <a:xfrm>
            <a:off x="3646177" y="1967573"/>
            <a:ext cx="2094843" cy="20948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 bwMode="black">
          <a:xfrm>
            <a:off x="3421564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 bwMode="gray">
          <a:xfrm>
            <a:off x="6486021" y="1967573"/>
            <a:ext cx="2094843" cy="20948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 bwMode="black">
          <a:xfrm>
            <a:off x="6261408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/>
          </p:nvPr>
        </p:nvSpPr>
        <p:spPr bwMode="gray">
          <a:xfrm>
            <a:off x="9325865" y="1967573"/>
            <a:ext cx="2094843" cy="20948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/>
          </p:nvPr>
        </p:nvSpPr>
        <p:spPr bwMode="black">
          <a:xfrm>
            <a:off x="9101252" y="4341163"/>
            <a:ext cx="2542477" cy="162783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4DA569E6-2B5C-4E2C-BA52-5C269F1EB8C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algn="r">
              <a:defRPr sz="1200">
                <a:solidFill>
                  <a:srgbClr val="005CA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57A61-BF5D-4E45-9162-A3294DE5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41" y="9525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7912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3DCA200C-EE20-4F54-81B6-FE8DAF4FA1C8}"/>
              </a:ext>
            </a:extLst>
          </p:cNvPr>
          <p:cNvSpPr/>
          <p:nvPr userDrawn="1"/>
        </p:nvSpPr>
        <p:spPr bwMode="black">
          <a:xfrm>
            <a:off x="0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0E5CBC90-21B0-42FE-9214-90B151804418}"/>
              </a:ext>
            </a:extLst>
          </p:cNvPr>
          <p:cNvSpPr/>
          <p:nvPr userDrawn="1"/>
        </p:nvSpPr>
        <p:spPr bwMode="auto">
          <a:xfrm>
            <a:off x="0" y="1216025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1697856" y="1981900"/>
            <a:ext cx="2094843" cy="20948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1473244" y="4345148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/>
          </p:nvPr>
        </p:nvSpPr>
        <p:spPr bwMode="gray">
          <a:xfrm>
            <a:off x="4936053" y="1967573"/>
            <a:ext cx="2094843" cy="20948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 bwMode="black">
          <a:xfrm>
            <a:off x="47122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 bwMode="gray">
          <a:xfrm>
            <a:off x="8174248" y="1967573"/>
            <a:ext cx="2094843" cy="20948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5D122BA2-E987-4E11-9C0E-535B0E8B2FD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r">
              <a:defRPr sz="1200">
                <a:solidFill>
                  <a:srgbClr val="005CA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474F8-3906-4E79-AC80-6FFC08430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6488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657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59F6E0E1-6D2D-47A3-A553-5B2906257B71}"/>
              </a:ext>
            </a:extLst>
          </p:cNvPr>
          <p:cNvSpPr/>
          <p:nvPr userDrawn="1"/>
        </p:nvSpPr>
        <p:spPr bwMode="black">
          <a:xfrm>
            <a:off x="0" y="0"/>
            <a:ext cx="12188825" cy="1216025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01AB0BF-6C67-4F79-91D4-956632212107}"/>
              </a:ext>
            </a:extLst>
          </p:cNvPr>
          <p:cNvSpPr/>
          <p:nvPr userDrawn="1"/>
        </p:nvSpPr>
        <p:spPr bwMode="auto">
          <a:xfrm>
            <a:off x="0" y="1216025"/>
            <a:ext cx="12192000" cy="119063"/>
          </a:xfrm>
          <a:prstGeom prst="rect">
            <a:avLst/>
          </a:prstGeom>
          <a:solidFill>
            <a:srgbClr val="3FA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806334" y="2800330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1" y="2800331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900"/>
            </a:lvl1pPr>
            <a:lvl2pPr marL="457178" indent="0">
              <a:buFont typeface="Arial" panose="020B0604020202020204" pitchFamily="34" charset="0"/>
              <a:buNone/>
              <a:defRPr sz="1900"/>
            </a:lvl2pPr>
            <a:lvl3pPr marL="914354" indent="0">
              <a:buFont typeface="Arial" panose="020B0604020202020204" pitchFamily="34" charset="0"/>
              <a:buNone/>
              <a:defRPr sz="1900"/>
            </a:lvl3pPr>
            <a:lvl4pPr marL="1371532" indent="0">
              <a:buFont typeface="Arial" panose="020B0604020202020204" pitchFamily="34" charset="0"/>
              <a:buNone/>
              <a:defRPr sz="1900"/>
            </a:lvl4pPr>
            <a:lvl5pPr marL="1828709" indent="0">
              <a:buFont typeface="Arial" panose="020B0604020202020204" pitchFamily="34" charset="0"/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6199808" y="2800330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rtlCol="0" anchor="ctr">
            <a:normAutofit/>
          </a:bodyPr>
          <a:lstStyle>
            <a:lvl1pPr marL="0" indent="0" algn="ctr">
              <a:buNone/>
              <a:defRPr sz="1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31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900"/>
            </a:lvl1pPr>
            <a:lvl2pPr marL="457178" indent="0">
              <a:buFont typeface="Arial" panose="020B0604020202020204" pitchFamily="34" charset="0"/>
              <a:buNone/>
              <a:defRPr sz="1900"/>
            </a:lvl2pPr>
            <a:lvl3pPr marL="914354" indent="0">
              <a:buFont typeface="Arial" panose="020B0604020202020204" pitchFamily="34" charset="0"/>
              <a:buNone/>
              <a:defRPr sz="1900"/>
            </a:lvl3pPr>
            <a:lvl4pPr marL="1371532" indent="0">
              <a:buFont typeface="Arial" panose="020B0604020202020204" pitchFamily="34" charset="0"/>
              <a:buNone/>
              <a:defRPr sz="1900"/>
            </a:lvl4pPr>
            <a:lvl5pPr marL="1828709" indent="0">
              <a:buFont typeface="Arial" panose="020B0604020202020204" pitchFamily="34" charset="0"/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2611578C-1039-4159-A789-A43CEC5570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 sz="1200">
                <a:solidFill>
                  <a:srgbClr val="005CA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7A195-A31C-4C55-8FFD-58F754C3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34" y="9525"/>
            <a:ext cx="10515600" cy="13255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060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">
            <a:extLst>
              <a:ext uri="{FF2B5EF4-FFF2-40B4-BE49-F238E27FC236}">
                <a16:creationId xmlns:a16="http://schemas.microsoft.com/office/drawing/2014/main" id="{1D279CAB-A9D0-46F2-BEB8-B182261C8BB2}"/>
              </a:ext>
            </a:extLst>
          </p:cNvPr>
          <p:cNvSpPr/>
          <p:nvPr userDrawn="1"/>
        </p:nvSpPr>
        <p:spPr bwMode="white">
          <a:xfrm>
            <a:off x="866775" y="601663"/>
            <a:ext cx="10515600" cy="5449887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 bwMode="black">
          <a:xfrm>
            <a:off x="1387736" y="4126417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8E9AC-C6A5-4100-8B4C-2639B556268C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05DCA605-D258-4647-AA6D-092D036E3D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77153-B00F-4A57-95BA-4D95C076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1701259"/>
            <a:ext cx="10515600" cy="1325563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611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2925701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1CEC8-D352-40FC-9193-B101074A2DC0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B087A432-4E3D-4CD4-8C11-E4BA97EA6F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B84B2-F6FD-4EC5-98D8-3CED6680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2629"/>
            <a:ext cx="10515600" cy="1325563"/>
          </a:xfrm>
          <a:solidFill>
            <a:srgbClr val="92D050"/>
          </a:solidFill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5968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Light Gray Background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D95A55F-63C5-475F-9C0D-C7538ACEEB56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1389063"/>
            <a:ext cx="12192000" cy="1341437"/>
          </a:xfrm>
          <a:prstGeom prst="rect">
            <a:avLst/>
          </a:prstGeom>
          <a:solidFill>
            <a:srgbClr val="005CAB"/>
          </a:solidFill>
        </p:spPr>
        <p:txBody>
          <a:bodyPr lIns="0" tIns="0" rIns="0" b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CF_MN Career Resource tagline.eps">
            <a:extLst>
              <a:ext uri="{FF2B5EF4-FFF2-40B4-BE49-F238E27FC236}">
                <a16:creationId xmlns:a16="http://schemas.microsoft.com/office/drawing/2014/main" id="{C6552487-869D-4B13-95C8-7F5A800D9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922963"/>
            <a:ext cx="2244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 bwMode="black">
          <a:xfrm>
            <a:off x="838200" y="2925701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E1D90-F495-4C50-8843-5649E39EE2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65863" y="6356350"/>
            <a:ext cx="5588000" cy="365125"/>
          </a:xfrm>
        </p:spPr>
        <p:txBody>
          <a:bodyPr/>
          <a:lstStyle>
            <a:lvl1pPr>
              <a:defRPr dirty="0">
                <a:solidFill>
                  <a:srgbClr val="005CAB"/>
                </a:solidFill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58ECE-DAB0-4F03-A169-2D978503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0160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7504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4E72C6B-7CA6-4D44-B1C1-EB4F17FA3DC5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2092325"/>
            <a:ext cx="12192000" cy="1731963"/>
          </a:xfrm>
          <a:prstGeom prst="rect">
            <a:avLst/>
          </a:prstGeom>
          <a:solidFill>
            <a:srgbClr val="005CAB"/>
          </a:solidFill>
        </p:spPr>
        <p:txBody>
          <a:bodyPr lIns="0" tIns="0" rIns="0" bIns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132005-E346-43B9-AC21-C5ABA38F6392}"/>
              </a:ext>
            </a:extLst>
          </p:cNvPr>
          <p:cNvSpPr/>
          <p:nvPr userDrawn="1"/>
        </p:nvSpPr>
        <p:spPr bwMode="white">
          <a:xfrm>
            <a:off x="0" y="0"/>
            <a:ext cx="12192000" cy="2049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 descr="CareerForce_RGB.png">
            <a:extLst>
              <a:ext uri="{FF2B5EF4-FFF2-40B4-BE49-F238E27FC236}">
                <a16:creationId xmlns:a16="http://schemas.microsoft.com/office/drawing/2014/main" id="{691CDF3D-33FC-46D9-ABFB-9ED91EA51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657225"/>
            <a:ext cx="36020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 bwMode="black">
          <a:xfrm>
            <a:off x="838200" y="3521125"/>
            <a:ext cx="10515600" cy="26813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38167D9-C2C1-49DE-B4FC-B09EA3A177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692615B-81A2-40D2-8CB7-B7FA6BE8B4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30938" y="6356350"/>
            <a:ext cx="5588000" cy="365125"/>
          </a:xfrm>
        </p:spPr>
        <p:txBody>
          <a:bodyPr/>
          <a:lstStyle>
            <a:lvl1pPr>
              <a:defRPr>
                <a:solidFill>
                  <a:srgbClr val="005CAB"/>
                </a:solidFill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3007B-2B0C-4634-89BE-5EBDC43B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38" y="2124074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099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0DAD-1C44-44C1-9FAD-869005CE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88E28-EA9A-4713-B741-316043B8D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1D09C-E004-4374-BA77-AF90CE5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212A-56E3-425D-B1E9-171DF7C43EB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08FD-7911-4C14-9E34-01C6C613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E4776-3F06-47D8-A956-1D34A5E4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FF4-7F99-4C84-A313-B083BCCA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77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F22918-BF61-4E88-8809-3E0F2C62D35C}"/>
              </a:ext>
            </a:extLst>
          </p:cNvPr>
          <p:cNvSpPr/>
          <p:nvPr userDrawn="1"/>
        </p:nvSpPr>
        <p:spPr bwMode="white">
          <a:xfrm>
            <a:off x="0" y="0"/>
            <a:ext cx="12192000" cy="165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CareerForce_RGB.png">
            <a:extLst>
              <a:ext uri="{FF2B5EF4-FFF2-40B4-BE49-F238E27FC236}">
                <a16:creationId xmlns:a16="http://schemas.microsoft.com/office/drawing/2014/main" id="{342F0C75-4C48-44DC-9BC9-5DE7FADAA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34963"/>
            <a:ext cx="3603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14FF32F8-8DE9-4EE4-A429-E42F289C3CB2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>
          <a:xfrm>
            <a:off x="363538" y="6356350"/>
            <a:ext cx="1358900" cy="365125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9490E4-C2EC-4B12-8EC9-17C510425B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white">
          <a:xfrm>
            <a:off x="6146800" y="6356350"/>
            <a:ext cx="5588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507AF-E594-4B50-BFD4-3319AE36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63"/>
            <a:ext cx="10515600" cy="1325563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70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6EA7-1D96-459F-969D-23148ABF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97B6B-A36E-499D-84FA-29425F0B4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D6C0E-77D0-46A5-84B1-A82E27DBF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27305-873D-482F-86B6-85BE3F52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212A-56E3-425D-B1E9-171DF7C43EB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B04E4-2E13-479B-BDA2-7C44BA06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24A02-74D4-4C11-B3CA-70186D14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FF4-7F99-4C84-A313-B083BCCA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25C3-D004-4EDB-9D1B-180E8C9D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30191-84A5-45DD-89CC-F2A138D1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9245E-F64E-4D5E-A70C-8129A8593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B8938-0299-4748-ABCE-676A17D77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38461-7031-4335-A71A-57D19317D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BD9439-3242-4198-B119-F09895B4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212A-56E3-425D-B1E9-171DF7C43EB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52B9C-3319-47A4-AD6A-42859CD4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54B5F6-2EB0-47FA-A269-5D7FE345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FF4-7F99-4C84-A313-B083BCCA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8C40-C4F7-4E3B-8686-502C984F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6D1B69-BC57-4574-982A-E6F67EEA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212A-56E3-425D-B1E9-171DF7C43EB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A102D-B9B2-4D47-B96B-03B7CC02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F600F-E515-4A4E-9D64-A0BE65C5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FF4-7F99-4C84-A313-B083BCCA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7BBD9-5BAE-4E51-8CC3-1CD22526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212A-56E3-425D-B1E9-171DF7C43EB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9BADF-19F0-49E8-8628-18335F05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89B5F-ABB1-407D-B822-48AE1739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FF4-7F99-4C84-A313-B083BCCA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1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0DEF-770D-4AC6-A595-37C75B27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520FA-4AF0-407C-BA7B-E777A877D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3012F-3C3A-45CB-81B9-F8DF4A46C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F463D-20B0-4C60-B66D-3B37499F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212A-56E3-425D-B1E9-171DF7C43EB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91D88-4746-4B62-8C97-9D766E11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D9769-0FA1-4BF4-AD9E-520CAB36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FF4-7F99-4C84-A313-B083BCCA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2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324AB-3889-42FD-827E-508A8700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A33D9-9DC3-44DE-8EA1-749654262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CB6ED-14D8-47F3-A044-B0A04F243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05567-113F-47F0-870A-37BE35BF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C212A-56E3-425D-B1E9-171DF7C43EB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FDF72-5E17-4C46-89FB-E6D10A1FF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CEFB7-746B-4D50-A948-0E4BE1F3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6FF4-7F99-4C84-A313-B083BCCA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9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71289-F426-4DCD-8108-21A54463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6E935-32E0-4B55-864F-83832B800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662D-87EE-4346-BF8D-32636FE21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C212A-56E3-425D-B1E9-171DF7C43EB9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BF771-3DFC-414A-BD68-9572D94FC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BAF56-3171-4799-999F-789F75ABC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6FF4-7F99-4C84-A313-B083BCCA7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7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808F6B-BACC-42B7-83C1-AA5370638304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639DB1-8750-4CE0-8875-4F34D682E792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1B19B-8BD5-4485-A92F-6A02766D13E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9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defTabSz="914354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461CAD-563E-42AC-BAE9-CFCD5687E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50"/>
            <a:ext cx="55880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 algn="r" defTabSz="9143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CareerForceMN.com</a:t>
            </a:r>
          </a:p>
        </p:txBody>
      </p:sp>
    </p:spTree>
    <p:extLst>
      <p:ext uri="{BB962C8B-B14F-4D97-AF65-F5344CB8AC3E}">
        <p14:creationId xmlns:p14="http://schemas.microsoft.com/office/powerpoint/2010/main" val="20705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5CAB"/>
          </a:solidFill>
          <a:latin typeface="+mj-lt"/>
          <a:ea typeface="ヒラギノ角ゴ Pro W3" pitchFamily="-126" charset="-128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227013" indent="-227013" algn="l" defTabSz="912813" rtl="0" fontAlgn="base"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ヒラギノ角ゴ Pro W3" pitchFamily="-126" charset="-128"/>
          <a:cs typeface="+mn-cs"/>
        </a:defRPr>
      </a:lvl1pPr>
      <a:lvl2pPr marL="684213" indent="-227013" algn="l" defTabSz="912813" rtl="0" fontAlgn="base"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ヒラギノ角ゴ Pro W3" pitchFamily="-126" charset="-128"/>
          <a:cs typeface="+mn-cs"/>
        </a:defRPr>
      </a:lvl2pPr>
      <a:lvl3pPr marL="1141413" indent="-227013" algn="l" defTabSz="912813" rtl="0" fontAlgn="base"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ヒラギノ角ゴ Pro W3" pitchFamily="-126" charset="-128"/>
          <a:cs typeface="+mn-cs"/>
        </a:defRPr>
      </a:lvl3pPr>
      <a:lvl4pPr marL="1598613" indent="-227013" algn="l" defTabSz="912813" rtl="0" fontAlgn="base"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ヒラギノ角ゴ Pro W3" pitchFamily="-126" charset="-128"/>
          <a:cs typeface="+mn-cs"/>
        </a:defRPr>
      </a:lvl4pPr>
      <a:lvl5pPr marL="2055813" indent="-227013" algn="l" defTabSz="912813" rtl="0" fontAlgn="base"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ヒラギノ角ゴ Pro W3" pitchFamily="-126" charset="-128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59B4DC-3574-4BFE-9707-FF33FC261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946923" y="6341602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497857-8DDD-43A6-96BF-13362E42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Labor Certification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CFCA4-4ECB-45B3-A333-F084CFDBB5E8}"/>
              </a:ext>
            </a:extLst>
          </p:cNvPr>
          <p:cNvSpPr txBox="1"/>
          <p:nvPr/>
        </p:nvSpPr>
        <p:spPr>
          <a:xfrm>
            <a:off x="1068029" y="1933063"/>
            <a:ext cx="10055942" cy="36317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400" dirty="0"/>
          </a:p>
          <a:p>
            <a:pPr algn="ctr"/>
            <a:r>
              <a:rPr lang="en-US" sz="5400" dirty="0">
                <a:solidFill>
                  <a:srgbClr val="002060"/>
                </a:solidFill>
              </a:rPr>
              <a:t>H-2A Housing Inspections</a:t>
            </a:r>
          </a:p>
          <a:p>
            <a:pPr algn="ctr"/>
            <a:endParaRPr lang="en-US" sz="3600" dirty="0"/>
          </a:p>
          <a:p>
            <a:pPr algn="ctr"/>
            <a:r>
              <a:rPr lang="en-US" sz="3200" dirty="0"/>
              <a:t>Mary Garcia</a:t>
            </a:r>
          </a:p>
          <a:p>
            <a:pPr algn="ctr"/>
            <a:r>
              <a:rPr lang="en-US" sz="3200" dirty="0"/>
              <a:t>Foreign Labor Certification Coordinator</a:t>
            </a:r>
          </a:p>
          <a:p>
            <a:pPr algn="ctr"/>
            <a:r>
              <a:rPr lang="en-US" sz="3200"/>
              <a:t>CareerForce Systems, MN DEED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265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2E3CA3-DB57-4B45-92F3-38B7CB528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3EDFA7-8196-49CA-89EE-52B9AB08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Map of H-2A visa employers in Minnesota</a:t>
            </a:r>
          </a:p>
        </p:txBody>
      </p:sp>
      <p:pic>
        <p:nvPicPr>
          <p:cNvPr id="4" name="Picture 3" descr="Map showing the number of H-2A visa employers by county and zip code in Minnesota. It shows that Jessica Bordun inspects the northwest region, and Mary Garcia inspects the central and southern regions of Minnesota. ">
            <a:extLst>
              <a:ext uri="{FF2B5EF4-FFF2-40B4-BE49-F238E27FC236}">
                <a16:creationId xmlns:a16="http://schemas.microsoft.com/office/drawing/2014/main" id="{B0491897-23D0-4848-BC9E-EBDA5480D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56" y="0"/>
            <a:ext cx="5617027" cy="6858000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601B813F-5C0C-49AC-84E6-8ED20B06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9256" y="856341"/>
            <a:ext cx="812799" cy="20755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346F2-4C86-4D0B-AA90-ADF68677E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51427" y="1570947"/>
            <a:ext cx="185782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NW Region:</a:t>
            </a:r>
          </a:p>
          <a:p>
            <a:r>
              <a:rPr lang="en-US" dirty="0"/>
              <a:t>Jessica Bordun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F03C726-78C0-4030-BF7F-11C96A8F1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76458" y="2931886"/>
            <a:ext cx="740228" cy="28883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5FC4FF-1D61-44F6-92F7-F20F50FF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flipH="1">
            <a:off x="8447315" y="4052891"/>
            <a:ext cx="33237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Central and Southern Regions:</a:t>
            </a:r>
          </a:p>
          <a:p>
            <a:r>
              <a:rPr lang="en-US" dirty="0"/>
              <a:t>Mary Garcia </a:t>
            </a:r>
          </a:p>
        </p:txBody>
      </p:sp>
    </p:spTree>
    <p:extLst>
      <p:ext uri="{BB962C8B-B14F-4D97-AF65-F5344CB8AC3E}">
        <p14:creationId xmlns:p14="http://schemas.microsoft.com/office/powerpoint/2010/main" val="21303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D79978-7835-4625-B166-36E525941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5CA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CareerForceMN.com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D01538-87DD-49DC-81AF-C3CA21A8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ヒラギノ角ゴ Pro W3"/>
                <a:cs typeface="Arial"/>
              </a:rPr>
              <a:t>H-2A Housing Inspections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3C49C-8C0F-4365-B79B-011A145D9159}"/>
              </a:ext>
            </a:extLst>
          </p:cNvPr>
          <p:cNvSpPr txBox="1"/>
          <p:nvPr/>
        </p:nvSpPr>
        <p:spPr>
          <a:xfrm>
            <a:off x="838200" y="1493480"/>
            <a:ext cx="10286998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Required for H-2A Temporary Employment Certification</a:t>
            </a:r>
          </a:p>
          <a:p>
            <a:pPr marR="0" lvl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342900" marR="0" lvl="0" indent="-34290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Federal Regulations</a:t>
            </a:r>
          </a:p>
          <a:p>
            <a:pPr marL="800100" lvl="1" indent="-342900" defTabSz="9128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 CFR 653.502</a:t>
            </a:r>
          </a:p>
          <a:p>
            <a:pPr marL="800100" lvl="1" indent="-342900" defTabSz="9128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20 CFR 654.400-417</a:t>
            </a:r>
          </a:p>
          <a:p>
            <a:pPr marL="800100" lvl="1" indent="-342900" defTabSz="91281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29 CFR 1910.142</a:t>
            </a:r>
          </a:p>
          <a:p>
            <a:pPr lvl="1" defTabSz="912813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342900" marR="0" lvl="0" indent="-34290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Approved Housing Inspection valid for 1 year from date of inspection</a:t>
            </a:r>
          </a:p>
          <a:p>
            <a:pPr marL="342900" marR="0" lvl="0" indent="-34290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342900" marR="0" lvl="0" indent="-34290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CAB"/>
              </a:solidFill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6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D79978-7835-4625-B166-36E525941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5CA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CareerForceMN.com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D01538-87DD-49DC-81AF-C3CA21A8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ヒラギノ角ゴ Pro W3"/>
                <a:cs typeface="Arial"/>
              </a:rPr>
              <a:t>H-2A Housing Inspections: Process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3C49C-8C0F-4365-B79B-011A145D9159}"/>
              </a:ext>
            </a:extLst>
          </p:cNvPr>
          <p:cNvSpPr txBox="1"/>
          <p:nvPr/>
        </p:nvSpPr>
        <p:spPr>
          <a:xfrm>
            <a:off x="838200" y="1493480"/>
            <a:ext cx="10286998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Process:</a:t>
            </a:r>
          </a:p>
          <a:p>
            <a:pPr marR="0" lvl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R="0" lvl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- Employer / agent files application for Temporary Employment Certification with OFLC (Office of Foreign Labor Certification).</a:t>
            </a:r>
          </a:p>
          <a:p>
            <a:pPr marR="0" lvl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R="0" lvl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- State FLC Staff reviews application to determine if the housing is:</a:t>
            </a:r>
          </a:p>
          <a:p>
            <a:pPr marR="0" lvl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new or previously inspected, and when</a:t>
            </a:r>
          </a:p>
          <a:p>
            <a:pPr marR="0" lvl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	owned or rented</a:t>
            </a:r>
          </a:p>
          <a:p>
            <a:pPr marR="0" lvl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	publicly rented</a:t>
            </a:r>
          </a:p>
          <a:p>
            <a:pPr marR="0" lvl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R="0" lvl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- H-2A Housing Inspections must be approved (pass with no deficiencies) at least 32 days before the “start date of need”.</a:t>
            </a:r>
          </a:p>
          <a:p>
            <a:pPr marR="0" lvl="0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5CAB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9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D9DB83-0126-43B4-98E7-7CC2CBCC2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CareerForceMN.com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8DDEF7-07BD-4DFF-ABCF-A4BEE6E6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H-2A Housing Inspections: New Employers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47D2A-27FA-4590-A495-A4CE47829163}"/>
              </a:ext>
            </a:extLst>
          </p:cNvPr>
          <p:cNvSpPr txBox="1"/>
          <p:nvPr/>
        </p:nvSpPr>
        <p:spPr>
          <a:xfrm>
            <a:off x="964627" y="1739190"/>
            <a:ext cx="10262746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New employers are contacted right away via email, and receive: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Housing Inspection Guide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Lists what they need to have in place prior to inspection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Room Measurement Form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Document detailing size of major rooms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Employer completes the form and returns to State FLC Staff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H-2A Employee Rights Poster (English &amp; Spanish)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Required to be placed in the housing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78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D9DB83-0126-43B4-98E7-7CC2CBCC2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8DDEF7-07BD-4DFF-ABCF-A4BEE6E6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H-2A Housing Inspections: 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47D2A-27FA-4590-A495-A4CE47829163}"/>
              </a:ext>
            </a:extLst>
          </p:cNvPr>
          <p:cNvSpPr txBox="1"/>
          <p:nvPr/>
        </p:nvSpPr>
        <p:spPr>
          <a:xfrm>
            <a:off x="1022014" y="1812735"/>
            <a:ext cx="1014797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Forms: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Room Measurement Form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Form ETA 338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Checklist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20 CFR 654.404-.417 “ETA”  (for housing built before April 3, 1980)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29 CFR 1910.142  “OSHA”  (for housing built on/after April 3, 1980</a:t>
            </a:r>
            <a:r>
              <a:rPr lang="en-US" sz="2400" dirty="0">
                <a:solidFill>
                  <a:srgbClr val="3A688F"/>
                </a:solidFill>
              </a:rPr>
              <a:t>)</a:t>
            </a:r>
            <a:endParaRPr lang="en-US" sz="2400" dirty="0">
              <a:solidFill>
                <a:srgbClr val="586D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2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D9DB83-0126-43B4-98E7-7CC2CBCC2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8DDEF7-07BD-4DFF-ABCF-A4BEE6E6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H-2A Housing Inspections: Room Measurement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1AE3D-88C1-4EEA-9935-32E1C6622E75}"/>
              </a:ext>
            </a:extLst>
          </p:cNvPr>
          <p:cNvSpPr txBox="1"/>
          <p:nvPr/>
        </p:nvSpPr>
        <p:spPr>
          <a:xfrm>
            <a:off x="431129" y="2017486"/>
            <a:ext cx="19127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Room </a:t>
            </a:r>
          </a:p>
          <a:p>
            <a:pPr algn="ctr"/>
            <a:r>
              <a:rPr lang="en-US" sz="2200" dirty="0"/>
              <a:t>Measurement</a:t>
            </a:r>
          </a:p>
          <a:p>
            <a:pPr algn="ctr"/>
            <a:r>
              <a:rPr lang="en-US" sz="2200" dirty="0"/>
              <a:t>Form</a:t>
            </a:r>
          </a:p>
        </p:txBody>
      </p:sp>
      <p:pic>
        <p:nvPicPr>
          <p:cNvPr id="7" name="Picture 6" descr="Picture of H-2A Housing Room Measurement Form. ">
            <a:extLst>
              <a:ext uri="{FF2B5EF4-FFF2-40B4-BE49-F238E27FC236}">
                <a16:creationId xmlns:a16="http://schemas.microsoft.com/office/drawing/2014/main" id="{EA6964B8-E4C9-4393-B851-19571A50A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687" y="1441791"/>
            <a:ext cx="7354370" cy="52641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047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D9DB83-0126-43B4-98E7-7CC2CBCC2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8DDEF7-07BD-4DFF-ABCF-A4BEE6E6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H-2A Housing Inspections: Form ETA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3850F-2131-4E2E-B18B-708DED9EEC05}"/>
              </a:ext>
            </a:extLst>
          </p:cNvPr>
          <p:cNvSpPr txBox="1"/>
          <p:nvPr/>
        </p:nvSpPr>
        <p:spPr>
          <a:xfrm>
            <a:off x="275771" y="2002971"/>
            <a:ext cx="19851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Form ETA 338</a:t>
            </a:r>
          </a:p>
          <a:p>
            <a:endParaRPr lang="en-US" sz="2200" dirty="0"/>
          </a:p>
          <a:p>
            <a:r>
              <a:rPr lang="en-US" sz="2200" dirty="0"/>
              <a:t>Items 1-7</a:t>
            </a:r>
          </a:p>
        </p:txBody>
      </p:sp>
      <p:pic>
        <p:nvPicPr>
          <p:cNvPr id="8" name="Picture 7" descr="Picture of Form ETA 338, part 1. ">
            <a:extLst>
              <a:ext uri="{FF2B5EF4-FFF2-40B4-BE49-F238E27FC236}">
                <a16:creationId xmlns:a16="http://schemas.microsoft.com/office/drawing/2014/main" id="{F791ED20-2AE4-493B-9711-6C65540F1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86" y="1539777"/>
            <a:ext cx="7413159" cy="50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2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D9DB83-0126-43B4-98E7-7CC2CBCC2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8DDEF7-07BD-4DFF-ABCF-A4BEE6E6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H-2A Housing Inspections: Form ETA, part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3850F-2131-4E2E-B18B-708DED9EEC05}"/>
              </a:ext>
            </a:extLst>
          </p:cNvPr>
          <p:cNvSpPr txBox="1"/>
          <p:nvPr/>
        </p:nvSpPr>
        <p:spPr>
          <a:xfrm>
            <a:off x="275771" y="2002971"/>
            <a:ext cx="19851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Form ETA 338</a:t>
            </a:r>
          </a:p>
          <a:p>
            <a:endParaRPr lang="en-US" sz="2200" dirty="0"/>
          </a:p>
          <a:p>
            <a:r>
              <a:rPr lang="en-US" sz="2200" dirty="0"/>
              <a:t>Items 8-11</a:t>
            </a:r>
          </a:p>
        </p:txBody>
      </p:sp>
      <p:pic>
        <p:nvPicPr>
          <p:cNvPr id="4" name="Picture 3" descr="Picture of form ETA 338, part 2. ">
            <a:extLst>
              <a:ext uri="{FF2B5EF4-FFF2-40B4-BE49-F238E27FC236}">
                <a16:creationId xmlns:a16="http://schemas.microsoft.com/office/drawing/2014/main" id="{57D2E1EE-7EC1-4613-AC7B-ABC7D8CDF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53" y="1591058"/>
            <a:ext cx="7909493" cy="476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CEEE14-7A78-4BC9-B997-65243A27A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CareerForceMN.com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E572B6-F437-4E98-86DC-9C832C4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H-2A Housing Inspections</a:t>
            </a:r>
            <a:r>
              <a:rPr lang="en-US"/>
              <a:t>: Housing Photos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12801-EFA1-4761-8F16-956DC7C12413}"/>
              </a:ext>
            </a:extLst>
          </p:cNvPr>
          <p:cNvSpPr txBox="1"/>
          <p:nvPr/>
        </p:nvSpPr>
        <p:spPr>
          <a:xfrm>
            <a:off x="667658" y="1480457"/>
            <a:ext cx="10232571" cy="72943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800" dirty="0"/>
              <a:t>Photos of Housing:</a:t>
            </a:r>
          </a:p>
          <a:p>
            <a:endParaRPr lang="en-US" sz="2800" dirty="0"/>
          </a:p>
          <a:p>
            <a:r>
              <a:rPr lang="en-US" dirty="0"/>
              <a:t>A. Outside of dwelling:</a:t>
            </a:r>
          </a:p>
          <a:p>
            <a:r>
              <a:rPr lang="en-US" dirty="0"/>
              <a:t>_____all sides of a house, trailer, camper, or bunkhouse</a:t>
            </a:r>
          </a:p>
          <a:p>
            <a:r>
              <a:rPr lang="en-US" dirty="0"/>
              <a:t>_____outside entrance of an apt. building</a:t>
            </a:r>
          </a:p>
          <a:p>
            <a:r>
              <a:rPr lang="en-US" dirty="0"/>
              <a:t>_____Porch</a:t>
            </a:r>
          </a:p>
          <a:p>
            <a:r>
              <a:rPr lang="en-US" dirty="0"/>
              <a:t>_____Deck</a:t>
            </a:r>
          </a:p>
          <a:p>
            <a:endParaRPr lang="en-US" dirty="0"/>
          </a:p>
          <a:p>
            <a:r>
              <a:rPr lang="en-US" dirty="0"/>
              <a:t>B. Each interior room that workers will have access to:</a:t>
            </a:r>
          </a:p>
          <a:p>
            <a:r>
              <a:rPr lang="en-US" dirty="0"/>
              <a:t>_____Living Room</a:t>
            </a:r>
          </a:p>
          <a:p>
            <a:r>
              <a:rPr lang="en-US" dirty="0"/>
              <a:t>_____Kitchen</a:t>
            </a:r>
          </a:p>
          <a:p>
            <a:r>
              <a:rPr lang="en-US" dirty="0"/>
              <a:t>_____Dining Room</a:t>
            </a:r>
          </a:p>
          <a:p>
            <a:r>
              <a:rPr lang="en-US" dirty="0"/>
              <a:t>_____Bedrooms</a:t>
            </a:r>
          </a:p>
          <a:p>
            <a:r>
              <a:rPr lang="en-US" dirty="0"/>
              <a:t>_____Bathrooms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_____Hallways</a:t>
            </a:r>
          </a:p>
          <a:p>
            <a:r>
              <a:rPr lang="en-US" dirty="0"/>
              <a:t>_____Stairs</a:t>
            </a:r>
          </a:p>
          <a:p>
            <a:r>
              <a:rPr lang="en-US" dirty="0"/>
              <a:t>_____Family/Rec Room</a:t>
            </a:r>
          </a:p>
          <a:p>
            <a:r>
              <a:rPr lang="en-US" dirty="0"/>
              <a:t>_____Basement</a:t>
            </a:r>
          </a:p>
          <a:p>
            <a:r>
              <a:rPr lang="en-US" dirty="0"/>
              <a:t>_____Laundry Area</a:t>
            </a:r>
          </a:p>
          <a:p>
            <a:r>
              <a:rPr lang="en-US" dirty="0"/>
              <a:t>_____Garage</a:t>
            </a:r>
          </a:p>
          <a:p>
            <a:endParaRPr lang="en-US" dirty="0"/>
          </a:p>
          <a:p>
            <a:r>
              <a:rPr lang="en-US" dirty="0"/>
              <a:t>C. Safety Equipment:</a:t>
            </a:r>
          </a:p>
          <a:p>
            <a:r>
              <a:rPr lang="en-US" dirty="0"/>
              <a:t>_____First Aid Kit(s)</a:t>
            </a:r>
          </a:p>
          <a:p>
            <a:r>
              <a:rPr lang="en-US" dirty="0"/>
              <a:t>_____Fire Extinguisher(s) (showing Front of device/Gauge &amp; Data Plate)</a:t>
            </a:r>
          </a:p>
          <a:p>
            <a:r>
              <a:rPr lang="en-US" dirty="0"/>
              <a:t>_____Smoke Alarms</a:t>
            </a:r>
          </a:p>
          <a:p>
            <a:r>
              <a:rPr lang="en-US" dirty="0"/>
              <a:t>_____Fire Escape Ladder(s)</a:t>
            </a:r>
          </a:p>
          <a:p>
            <a:endParaRPr lang="en-US" dirty="0"/>
          </a:p>
          <a:p>
            <a:r>
              <a:rPr lang="en-US" dirty="0"/>
              <a:t>D. Other:</a:t>
            </a:r>
          </a:p>
          <a:p>
            <a:r>
              <a:rPr lang="en-US" dirty="0"/>
              <a:t>_____H-2A Employee Rights Poster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9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A83DAB-7D6A-4D1F-89F1-C56FD178C40E}" vid="{217DB3C4-729D-4F01-A68A-84F721C64E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462</Words>
  <Application>Microsoft Office PowerPoint</Application>
  <PresentationFormat>Widescreen</PresentationFormat>
  <Paragraphs>120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1_Minnesota</vt:lpstr>
      <vt:lpstr>Foreign Labor Certification</vt:lpstr>
      <vt:lpstr>H-2A Housing Inspections</vt:lpstr>
      <vt:lpstr>H-2A Housing Inspections: Process</vt:lpstr>
      <vt:lpstr>H-2A Housing Inspections: New Employers</vt:lpstr>
      <vt:lpstr>H-2A Housing Inspections: Forms</vt:lpstr>
      <vt:lpstr>H-2A Housing Inspections: Room Measurement</vt:lpstr>
      <vt:lpstr>H-2A Housing Inspections: Form ETA</vt:lpstr>
      <vt:lpstr>H-2A Housing Inspections: Form ETA, part 2</vt:lpstr>
      <vt:lpstr>H-2A Housing Inspections: Housing Photos</vt:lpstr>
      <vt:lpstr>Map of H-2A visa employers in Minnesota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Garcia, Mary (DEED)</dc:creator>
  <cp:lastModifiedBy>Zastoupil, Mike (MDH)</cp:lastModifiedBy>
  <cp:revision>18</cp:revision>
  <dcterms:created xsi:type="dcterms:W3CDTF">2021-08-13T01:35:06Z</dcterms:created>
  <dcterms:modified xsi:type="dcterms:W3CDTF">2021-08-13T21:06:29Z</dcterms:modified>
</cp:coreProperties>
</file>