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725" r:id="rId4"/>
  </p:sldMasterIdLst>
  <p:notesMasterIdLst>
    <p:notesMasterId r:id="rId57"/>
  </p:notesMasterIdLst>
  <p:sldIdLst>
    <p:sldId id="264" r:id="rId5"/>
    <p:sldId id="2451" r:id="rId6"/>
    <p:sldId id="2452" r:id="rId7"/>
    <p:sldId id="373" r:id="rId8"/>
    <p:sldId id="392" r:id="rId9"/>
    <p:sldId id="374" r:id="rId10"/>
    <p:sldId id="375" r:id="rId11"/>
    <p:sldId id="368" r:id="rId12"/>
    <p:sldId id="2447" r:id="rId13"/>
    <p:sldId id="386" r:id="rId14"/>
    <p:sldId id="297" r:id="rId15"/>
    <p:sldId id="393" r:id="rId16"/>
    <p:sldId id="2448" r:id="rId17"/>
    <p:sldId id="340" r:id="rId18"/>
    <p:sldId id="342" r:id="rId19"/>
    <p:sldId id="395" r:id="rId20"/>
    <p:sldId id="403" r:id="rId21"/>
    <p:sldId id="2453" r:id="rId22"/>
    <p:sldId id="402" r:id="rId23"/>
    <p:sldId id="257" r:id="rId24"/>
    <p:sldId id="531" r:id="rId25"/>
    <p:sldId id="532" r:id="rId26"/>
    <p:sldId id="278" r:id="rId27"/>
    <p:sldId id="315" r:id="rId28"/>
    <p:sldId id="287" r:id="rId29"/>
    <p:sldId id="534" r:id="rId30"/>
    <p:sldId id="333" r:id="rId31"/>
    <p:sldId id="322" r:id="rId32"/>
    <p:sldId id="332" r:id="rId33"/>
    <p:sldId id="324" r:id="rId34"/>
    <p:sldId id="533" r:id="rId35"/>
    <p:sldId id="318" r:id="rId36"/>
    <p:sldId id="529" r:id="rId37"/>
    <p:sldId id="2454" r:id="rId38"/>
    <p:sldId id="266" r:id="rId39"/>
    <p:sldId id="2427" r:id="rId40"/>
    <p:sldId id="341" r:id="rId41"/>
    <p:sldId id="330" r:id="rId42"/>
    <p:sldId id="331" r:id="rId43"/>
    <p:sldId id="327" r:id="rId44"/>
    <p:sldId id="2440" r:id="rId45"/>
    <p:sldId id="2441" r:id="rId46"/>
    <p:sldId id="335" r:id="rId47"/>
    <p:sldId id="336" r:id="rId48"/>
    <p:sldId id="339" r:id="rId49"/>
    <p:sldId id="2442" r:id="rId50"/>
    <p:sldId id="2446" r:id="rId51"/>
    <p:sldId id="294" r:id="rId52"/>
    <p:sldId id="2445" r:id="rId53"/>
    <p:sldId id="2429" r:id="rId54"/>
    <p:sldId id="309" r:id="rId55"/>
    <p:sldId id="41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Wendy D - WHD" initials="JW" lastIdx="1" clrIdx="0">
    <p:extLst>
      <p:ext uri="{19B8F6BF-5375-455C-9EA6-DF929625EA0E}">
        <p15:presenceInfo xmlns:p15="http://schemas.microsoft.com/office/powerpoint/2012/main" userId="S::johnson.wendy@dol.gov::61417e8e-62c4-4022-ab6f-54f0ad8154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1" autoAdjust="0"/>
    <p:restoredTop sz="86481" autoAdjust="0"/>
  </p:normalViewPr>
  <p:slideViewPr>
    <p:cSldViewPr snapToGrid="0">
      <p:cViewPr varScale="1">
        <p:scale>
          <a:sx n="103" d="100"/>
          <a:sy n="103" d="100"/>
        </p:scale>
        <p:origin x="114" y="252"/>
      </p:cViewPr>
      <p:guideLst/>
    </p:cSldViewPr>
  </p:slideViewPr>
  <p:outlineViewPr>
    <p:cViewPr>
      <p:scale>
        <a:sx n="33" d="100"/>
        <a:sy n="33" d="100"/>
      </p:scale>
      <p:origin x="0" y="-299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F0962-8556-47C4-A946-388136ED771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0F5A47-1C00-4A2C-AC00-526FC9529341}">
      <dgm:prSet phldrT="[Text]"/>
      <dgm:spPr/>
      <dgm:t>
        <a:bodyPr/>
        <a:lstStyle/>
        <a:p>
          <a:r>
            <a:rPr lang="en-US" b="1" dirty="0"/>
            <a:t>Local Partnerships</a:t>
          </a:r>
        </a:p>
      </dgm:t>
    </dgm:pt>
    <dgm:pt modelId="{4F051329-B4F0-47E2-91E9-1802A3BC8DBC}" type="parTrans" cxnId="{1D9C1FFA-A63D-470E-A93E-C14445F82E85}">
      <dgm:prSet/>
      <dgm:spPr/>
      <dgm:t>
        <a:bodyPr/>
        <a:lstStyle/>
        <a:p>
          <a:endParaRPr lang="en-US"/>
        </a:p>
      </dgm:t>
    </dgm:pt>
    <dgm:pt modelId="{AC7F465F-F98A-4A43-A9A4-BBF227ACE8FD}" type="sibTrans" cxnId="{1D9C1FFA-A63D-470E-A93E-C14445F82E85}">
      <dgm:prSet/>
      <dgm:spPr/>
      <dgm:t>
        <a:bodyPr/>
        <a:lstStyle/>
        <a:p>
          <a:endParaRPr lang="en-US"/>
        </a:p>
      </dgm:t>
    </dgm:pt>
    <dgm:pt modelId="{427EB53C-BADE-47EF-940C-84522E767808}">
      <dgm:prSet phldrT="[Text]"/>
      <dgm:spPr/>
      <dgm:t>
        <a:bodyPr/>
        <a:lstStyle/>
        <a:p>
          <a:r>
            <a:rPr lang="en-US" b="1" dirty="0"/>
            <a:t>High Schools</a:t>
          </a:r>
        </a:p>
      </dgm:t>
    </dgm:pt>
    <dgm:pt modelId="{47C772BC-365C-4674-949E-6F8BEA42ADF3}" type="parTrans" cxnId="{AF302F52-0B30-4F17-8C88-B52E5D0E8E95}">
      <dgm:prSet/>
      <dgm:spPr/>
      <dgm:t>
        <a:bodyPr/>
        <a:lstStyle/>
        <a:p>
          <a:endParaRPr lang="en-US"/>
        </a:p>
      </dgm:t>
    </dgm:pt>
    <dgm:pt modelId="{014E9CDD-D817-48C2-B54D-7093D24D150B}" type="sibTrans" cxnId="{AF302F52-0B30-4F17-8C88-B52E5D0E8E95}">
      <dgm:prSet/>
      <dgm:spPr/>
      <dgm:t>
        <a:bodyPr/>
        <a:lstStyle/>
        <a:p>
          <a:endParaRPr lang="en-US"/>
        </a:p>
      </dgm:t>
    </dgm:pt>
    <dgm:pt modelId="{158F2695-62E7-4FF0-9458-AA161FD78876}">
      <dgm:prSet phldrT="[Text]"/>
      <dgm:spPr/>
      <dgm:t>
        <a:bodyPr/>
        <a:lstStyle/>
        <a:p>
          <a:r>
            <a:rPr lang="en-US" b="1" dirty="0"/>
            <a:t>Employers</a:t>
          </a:r>
        </a:p>
      </dgm:t>
    </dgm:pt>
    <dgm:pt modelId="{FF503AF8-6E51-4F31-BC10-2E6C1EF333B0}" type="parTrans" cxnId="{EDAFF9BE-C666-4DFA-9E51-62F6D5C4BF0A}">
      <dgm:prSet/>
      <dgm:spPr/>
      <dgm:t>
        <a:bodyPr/>
        <a:lstStyle/>
        <a:p>
          <a:endParaRPr lang="en-US"/>
        </a:p>
      </dgm:t>
    </dgm:pt>
    <dgm:pt modelId="{F768AA38-3619-4A96-930C-2AE8E737017E}" type="sibTrans" cxnId="{EDAFF9BE-C666-4DFA-9E51-62F6D5C4BF0A}">
      <dgm:prSet/>
      <dgm:spPr/>
      <dgm:t>
        <a:bodyPr/>
        <a:lstStyle/>
        <a:p>
          <a:endParaRPr lang="en-US"/>
        </a:p>
      </dgm:t>
    </dgm:pt>
    <dgm:pt modelId="{9964D85D-5033-4A81-A53C-8555F7BC9F46}">
      <dgm:prSet phldrT="[Text]"/>
      <dgm:spPr/>
      <dgm:t>
        <a:bodyPr/>
        <a:lstStyle/>
        <a:p>
          <a:r>
            <a:rPr lang="en-US" b="1" dirty="0"/>
            <a:t>Community</a:t>
          </a:r>
        </a:p>
        <a:p>
          <a:r>
            <a:rPr lang="en-US" b="1" dirty="0"/>
            <a:t>Organizations</a:t>
          </a:r>
        </a:p>
      </dgm:t>
    </dgm:pt>
    <dgm:pt modelId="{45334520-CF0A-4166-8033-D72E06A8BAB7}" type="parTrans" cxnId="{73F2C311-36E7-44D8-A636-533BB7867FD2}">
      <dgm:prSet/>
      <dgm:spPr/>
      <dgm:t>
        <a:bodyPr/>
        <a:lstStyle/>
        <a:p>
          <a:endParaRPr lang="en-US"/>
        </a:p>
      </dgm:t>
    </dgm:pt>
    <dgm:pt modelId="{E0B6519B-9DC3-46EB-8F7B-937827FDDD7B}" type="sibTrans" cxnId="{73F2C311-36E7-44D8-A636-533BB7867FD2}">
      <dgm:prSet/>
      <dgm:spPr/>
      <dgm:t>
        <a:bodyPr/>
        <a:lstStyle/>
        <a:p>
          <a:endParaRPr lang="en-US"/>
        </a:p>
      </dgm:t>
    </dgm:pt>
    <dgm:pt modelId="{F6332A31-C5BE-4E13-A454-FFB745064CF0}" type="pres">
      <dgm:prSet presAssocID="{EF9F0962-8556-47C4-A946-388136ED7715}" presName="cycle" presStyleCnt="0">
        <dgm:presLayoutVars>
          <dgm:chMax val="1"/>
          <dgm:dir/>
          <dgm:animLvl val="ctr"/>
          <dgm:resizeHandles val="exact"/>
        </dgm:presLayoutVars>
      </dgm:prSet>
      <dgm:spPr/>
    </dgm:pt>
    <dgm:pt modelId="{9F5A29DA-0787-4EBB-A35A-3936C90E25E5}" type="pres">
      <dgm:prSet presAssocID="{380F5A47-1C00-4A2C-AC00-526FC9529341}" presName="centerShape" presStyleLbl="node0" presStyleIdx="0" presStyleCnt="1"/>
      <dgm:spPr/>
    </dgm:pt>
    <dgm:pt modelId="{AB5C611A-DC04-4F1A-8BFD-2B1672A83CB4}" type="pres">
      <dgm:prSet presAssocID="{47C772BC-365C-4674-949E-6F8BEA42ADF3}" presName="parTrans" presStyleLbl="bgSibTrans2D1" presStyleIdx="0" presStyleCnt="3"/>
      <dgm:spPr/>
    </dgm:pt>
    <dgm:pt modelId="{E16067D4-BEC2-4095-AEBC-C0BC2B4E02CE}" type="pres">
      <dgm:prSet presAssocID="{427EB53C-BADE-47EF-940C-84522E767808}" presName="node" presStyleLbl="node1" presStyleIdx="0" presStyleCnt="3" custScaleX="109160">
        <dgm:presLayoutVars>
          <dgm:bulletEnabled val="1"/>
        </dgm:presLayoutVars>
      </dgm:prSet>
      <dgm:spPr/>
    </dgm:pt>
    <dgm:pt modelId="{05DE37DD-6918-4EBC-A301-A1F37775A5BB}" type="pres">
      <dgm:prSet presAssocID="{FF503AF8-6E51-4F31-BC10-2E6C1EF333B0}" presName="parTrans" presStyleLbl="bgSibTrans2D1" presStyleIdx="1" presStyleCnt="3"/>
      <dgm:spPr/>
    </dgm:pt>
    <dgm:pt modelId="{9C91DDDD-6BA7-452E-9A81-16E4E7A90E16}" type="pres">
      <dgm:prSet presAssocID="{158F2695-62E7-4FF0-9458-AA161FD78876}" presName="node" presStyleLbl="node1" presStyleIdx="1" presStyleCnt="3" custScaleX="108766">
        <dgm:presLayoutVars>
          <dgm:bulletEnabled val="1"/>
        </dgm:presLayoutVars>
      </dgm:prSet>
      <dgm:spPr/>
    </dgm:pt>
    <dgm:pt modelId="{1BD4E4D2-3AF3-4D96-BC19-1C68C900BF03}" type="pres">
      <dgm:prSet presAssocID="{45334520-CF0A-4166-8033-D72E06A8BAB7}" presName="parTrans" presStyleLbl="bgSibTrans2D1" presStyleIdx="2" presStyleCnt="3"/>
      <dgm:spPr/>
    </dgm:pt>
    <dgm:pt modelId="{AC48FC9F-297B-4C1B-8A19-44DE55B529E4}" type="pres">
      <dgm:prSet presAssocID="{9964D85D-5033-4A81-A53C-8555F7BC9F46}" presName="node" presStyleLbl="node1" presStyleIdx="2" presStyleCnt="3" custScaleX="107109">
        <dgm:presLayoutVars>
          <dgm:bulletEnabled val="1"/>
        </dgm:presLayoutVars>
      </dgm:prSet>
      <dgm:spPr/>
    </dgm:pt>
  </dgm:ptLst>
  <dgm:cxnLst>
    <dgm:cxn modelId="{73F2C311-36E7-44D8-A636-533BB7867FD2}" srcId="{380F5A47-1C00-4A2C-AC00-526FC9529341}" destId="{9964D85D-5033-4A81-A53C-8555F7BC9F46}" srcOrd="2" destOrd="0" parTransId="{45334520-CF0A-4166-8033-D72E06A8BAB7}" sibTransId="{E0B6519B-9DC3-46EB-8F7B-937827FDDD7B}"/>
    <dgm:cxn modelId="{FE887A32-FF9F-499B-8F03-1F73EE28647B}" type="presOf" srcId="{158F2695-62E7-4FF0-9458-AA161FD78876}" destId="{9C91DDDD-6BA7-452E-9A81-16E4E7A90E16}" srcOrd="0" destOrd="0" presId="urn:microsoft.com/office/officeart/2005/8/layout/radial4"/>
    <dgm:cxn modelId="{67DBDB6C-D9E1-4270-BDAC-63F6F5F24A71}" type="presOf" srcId="{FF503AF8-6E51-4F31-BC10-2E6C1EF333B0}" destId="{05DE37DD-6918-4EBC-A301-A1F37775A5BB}" srcOrd="0" destOrd="0" presId="urn:microsoft.com/office/officeart/2005/8/layout/radial4"/>
    <dgm:cxn modelId="{C44CBA71-3677-4597-8DDF-7085AABC5483}" type="presOf" srcId="{427EB53C-BADE-47EF-940C-84522E767808}" destId="{E16067D4-BEC2-4095-AEBC-C0BC2B4E02CE}" srcOrd="0" destOrd="0" presId="urn:microsoft.com/office/officeart/2005/8/layout/radial4"/>
    <dgm:cxn modelId="{AF302F52-0B30-4F17-8C88-B52E5D0E8E95}" srcId="{380F5A47-1C00-4A2C-AC00-526FC9529341}" destId="{427EB53C-BADE-47EF-940C-84522E767808}" srcOrd="0" destOrd="0" parTransId="{47C772BC-365C-4674-949E-6F8BEA42ADF3}" sibTransId="{014E9CDD-D817-48C2-B54D-7093D24D150B}"/>
    <dgm:cxn modelId="{305C927D-A98D-48EC-AEC7-B77523981643}" type="presOf" srcId="{9964D85D-5033-4A81-A53C-8555F7BC9F46}" destId="{AC48FC9F-297B-4C1B-8A19-44DE55B529E4}" srcOrd="0" destOrd="0" presId="urn:microsoft.com/office/officeart/2005/8/layout/radial4"/>
    <dgm:cxn modelId="{1BE7F9B2-BADF-434E-8A97-5DE0C83E25B3}" type="presOf" srcId="{45334520-CF0A-4166-8033-D72E06A8BAB7}" destId="{1BD4E4D2-3AF3-4D96-BC19-1C68C900BF03}" srcOrd="0" destOrd="0" presId="urn:microsoft.com/office/officeart/2005/8/layout/radial4"/>
    <dgm:cxn modelId="{EDAFF9BE-C666-4DFA-9E51-62F6D5C4BF0A}" srcId="{380F5A47-1C00-4A2C-AC00-526FC9529341}" destId="{158F2695-62E7-4FF0-9458-AA161FD78876}" srcOrd="1" destOrd="0" parTransId="{FF503AF8-6E51-4F31-BC10-2E6C1EF333B0}" sibTransId="{F768AA38-3619-4A96-930C-2AE8E737017E}"/>
    <dgm:cxn modelId="{59212DD0-06AB-4ED4-BFD4-D1EFDA10C76D}" type="presOf" srcId="{47C772BC-365C-4674-949E-6F8BEA42ADF3}" destId="{AB5C611A-DC04-4F1A-8BFD-2B1672A83CB4}" srcOrd="0" destOrd="0" presId="urn:microsoft.com/office/officeart/2005/8/layout/radial4"/>
    <dgm:cxn modelId="{7B5FA5D3-C75F-43D2-B892-27D2D58079AF}" type="presOf" srcId="{380F5A47-1C00-4A2C-AC00-526FC9529341}" destId="{9F5A29DA-0787-4EBB-A35A-3936C90E25E5}" srcOrd="0" destOrd="0" presId="urn:microsoft.com/office/officeart/2005/8/layout/radial4"/>
    <dgm:cxn modelId="{1D9C1FFA-A63D-470E-A93E-C14445F82E85}" srcId="{EF9F0962-8556-47C4-A946-388136ED7715}" destId="{380F5A47-1C00-4A2C-AC00-526FC9529341}" srcOrd="0" destOrd="0" parTransId="{4F051329-B4F0-47E2-91E9-1802A3BC8DBC}" sibTransId="{AC7F465F-F98A-4A43-A9A4-BBF227ACE8FD}"/>
    <dgm:cxn modelId="{5F555CFB-98CB-4775-BEFF-B3DEB70BE3C2}" type="presOf" srcId="{EF9F0962-8556-47C4-A946-388136ED7715}" destId="{F6332A31-C5BE-4E13-A454-FFB745064CF0}" srcOrd="0" destOrd="0" presId="urn:microsoft.com/office/officeart/2005/8/layout/radial4"/>
    <dgm:cxn modelId="{B9EF3BC0-7622-422C-83F4-53CAE280123B}" type="presParOf" srcId="{F6332A31-C5BE-4E13-A454-FFB745064CF0}" destId="{9F5A29DA-0787-4EBB-A35A-3936C90E25E5}" srcOrd="0" destOrd="0" presId="urn:microsoft.com/office/officeart/2005/8/layout/radial4"/>
    <dgm:cxn modelId="{CEBAB01B-FB8F-4191-AFEA-AEB95035C7F7}" type="presParOf" srcId="{F6332A31-C5BE-4E13-A454-FFB745064CF0}" destId="{AB5C611A-DC04-4F1A-8BFD-2B1672A83CB4}" srcOrd="1" destOrd="0" presId="urn:microsoft.com/office/officeart/2005/8/layout/radial4"/>
    <dgm:cxn modelId="{29A29EE2-EF3F-42FB-A136-2DBB2AC91E38}" type="presParOf" srcId="{F6332A31-C5BE-4E13-A454-FFB745064CF0}" destId="{E16067D4-BEC2-4095-AEBC-C0BC2B4E02CE}" srcOrd="2" destOrd="0" presId="urn:microsoft.com/office/officeart/2005/8/layout/radial4"/>
    <dgm:cxn modelId="{0F56B226-C430-48E5-ADCF-EBE458C3A41D}" type="presParOf" srcId="{F6332A31-C5BE-4E13-A454-FFB745064CF0}" destId="{05DE37DD-6918-4EBC-A301-A1F37775A5BB}" srcOrd="3" destOrd="0" presId="urn:microsoft.com/office/officeart/2005/8/layout/radial4"/>
    <dgm:cxn modelId="{82D0A3C4-96EC-4794-B5F3-DAD9764D3D9F}" type="presParOf" srcId="{F6332A31-C5BE-4E13-A454-FFB745064CF0}" destId="{9C91DDDD-6BA7-452E-9A81-16E4E7A90E16}" srcOrd="4" destOrd="0" presId="urn:microsoft.com/office/officeart/2005/8/layout/radial4"/>
    <dgm:cxn modelId="{E91FFEEA-4167-43B8-854E-0682774D7486}" type="presParOf" srcId="{F6332A31-C5BE-4E13-A454-FFB745064CF0}" destId="{1BD4E4D2-3AF3-4D96-BC19-1C68C900BF03}" srcOrd="5" destOrd="0" presId="urn:microsoft.com/office/officeart/2005/8/layout/radial4"/>
    <dgm:cxn modelId="{BE504696-8397-4430-A60B-451367B08A5E}" type="presParOf" srcId="{F6332A31-C5BE-4E13-A454-FFB745064CF0}" destId="{AC48FC9F-297B-4C1B-8A19-44DE55B529E4}"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78945-B54F-4D90-B619-C6991852128A}" type="doc">
      <dgm:prSet loTypeId="urn:microsoft.com/office/officeart/2005/8/layout/pyramid3" loCatId="pyramid" qsTypeId="urn:microsoft.com/office/officeart/2005/8/quickstyle/simple1" qsCatId="simple" csTypeId="urn:microsoft.com/office/officeart/2005/8/colors/colorful2" csCatId="colorful" phldr="1"/>
      <dgm:spPr/>
    </dgm:pt>
    <dgm:pt modelId="{A40718A7-F624-48AB-A2A3-03B5A185F739}">
      <dgm:prSet phldrT="[Text]"/>
      <dgm:spPr/>
      <dgm:t>
        <a:bodyPr/>
        <a:lstStyle/>
        <a:p>
          <a:r>
            <a:rPr lang="en-US"/>
            <a:t>Exposure</a:t>
          </a:r>
          <a:endParaRPr lang="en-US" dirty="0"/>
        </a:p>
      </dgm:t>
    </dgm:pt>
    <dgm:pt modelId="{9B84C8D6-FB00-4BF1-B353-0F1EA8AEED9A}" type="parTrans" cxnId="{87160ACA-5D75-48DA-9D27-524AEDB17E1F}">
      <dgm:prSet/>
      <dgm:spPr/>
      <dgm:t>
        <a:bodyPr/>
        <a:lstStyle/>
        <a:p>
          <a:endParaRPr lang="en-US"/>
        </a:p>
      </dgm:t>
    </dgm:pt>
    <dgm:pt modelId="{3556FC0E-3F89-47DD-B001-DCACED5FB012}" type="sibTrans" cxnId="{87160ACA-5D75-48DA-9D27-524AEDB17E1F}">
      <dgm:prSet/>
      <dgm:spPr/>
      <dgm:t>
        <a:bodyPr/>
        <a:lstStyle/>
        <a:p>
          <a:endParaRPr lang="en-US"/>
        </a:p>
      </dgm:t>
    </dgm:pt>
    <dgm:pt modelId="{600E75CF-C71B-449C-BF85-1D0D2FC9E498}">
      <dgm:prSet phldrT="[Text]"/>
      <dgm:spPr/>
      <dgm:t>
        <a:bodyPr/>
        <a:lstStyle/>
        <a:p>
          <a:r>
            <a:rPr lang="en-US"/>
            <a:t>Education</a:t>
          </a:r>
          <a:endParaRPr lang="en-US" dirty="0"/>
        </a:p>
      </dgm:t>
    </dgm:pt>
    <dgm:pt modelId="{EEA038A2-48B1-4144-B381-2331FC845FE6}" type="parTrans" cxnId="{0DFD0949-F325-48AE-A9AB-8FF53F452008}">
      <dgm:prSet/>
      <dgm:spPr/>
      <dgm:t>
        <a:bodyPr/>
        <a:lstStyle/>
        <a:p>
          <a:endParaRPr lang="en-US"/>
        </a:p>
      </dgm:t>
    </dgm:pt>
    <dgm:pt modelId="{5CC30DEC-1F7F-467D-BFBE-7EAFAD991DE7}" type="sibTrans" cxnId="{0DFD0949-F325-48AE-A9AB-8FF53F452008}">
      <dgm:prSet/>
      <dgm:spPr/>
      <dgm:t>
        <a:bodyPr/>
        <a:lstStyle/>
        <a:p>
          <a:endParaRPr lang="en-US"/>
        </a:p>
      </dgm:t>
    </dgm:pt>
    <dgm:pt modelId="{41E3A12E-BE0C-4051-B23E-92F9C4FCAF64}">
      <dgm:prSet phldrT="[Text]"/>
      <dgm:spPr/>
      <dgm:t>
        <a:bodyPr/>
        <a:lstStyle/>
        <a:p>
          <a:r>
            <a:rPr lang="en-US"/>
            <a:t>Experience</a:t>
          </a:r>
          <a:endParaRPr lang="en-US" dirty="0"/>
        </a:p>
      </dgm:t>
    </dgm:pt>
    <dgm:pt modelId="{587E5D6B-A6EB-437E-AE1E-0E5C2826D454}" type="parTrans" cxnId="{2E03061C-65D9-402A-93A2-9B9621BBAD54}">
      <dgm:prSet/>
      <dgm:spPr/>
      <dgm:t>
        <a:bodyPr/>
        <a:lstStyle/>
        <a:p>
          <a:endParaRPr lang="en-US"/>
        </a:p>
      </dgm:t>
    </dgm:pt>
    <dgm:pt modelId="{BA471439-A40A-45CB-9BBC-20860A2AA464}" type="sibTrans" cxnId="{2E03061C-65D9-402A-93A2-9B9621BBAD54}">
      <dgm:prSet/>
      <dgm:spPr/>
      <dgm:t>
        <a:bodyPr/>
        <a:lstStyle/>
        <a:p>
          <a:endParaRPr lang="en-US"/>
        </a:p>
      </dgm:t>
    </dgm:pt>
    <dgm:pt modelId="{AED37EB0-C13A-4520-8636-6B12A6194FD0}" type="pres">
      <dgm:prSet presAssocID="{D9078945-B54F-4D90-B619-C6991852128A}" presName="Name0" presStyleCnt="0">
        <dgm:presLayoutVars>
          <dgm:dir/>
          <dgm:animLvl val="lvl"/>
          <dgm:resizeHandles val="exact"/>
        </dgm:presLayoutVars>
      </dgm:prSet>
      <dgm:spPr/>
    </dgm:pt>
    <dgm:pt modelId="{EEB7E3C0-6444-447D-8453-C9435D55E140}" type="pres">
      <dgm:prSet presAssocID="{A40718A7-F624-48AB-A2A3-03B5A185F739}" presName="Name8" presStyleCnt="0"/>
      <dgm:spPr/>
    </dgm:pt>
    <dgm:pt modelId="{DFB76656-9055-4D53-B3B0-4C80BA4C59A2}" type="pres">
      <dgm:prSet presAssocID="{A40718A7-F624-48AB-A2A3-03B5A185F739}" presName="level" presStyleLbl="node1" presStyleIdx="0" presStyleCnt="3">
        <dgm:presLayoutVars>
          <dgm:chMax val="1"/>
          <dgm:bulletEnabled val="1"/>
        </dgm:presLayoutVars>
      </dgm:prSet>
      <dgm:spPr/>
    </dgm:pt>
    <dgm:pt modelId="{A523382D-B0B1-4CE2-B1F5-805990B4A1AA}" type="pres">
      <dgm:prSet presAssocID="{A40718A7-F624-48AB-A2A3-03B5A185F739}" presName="levelTx" presStyleLbl="revTx" presStyleIdx="0" presStyleCnt="0">
        <dgm:presLayoutVars>
          <dgm:chMax val="1"/>
          <dgm:bulletEnabled val="1"/>
        </dgm:presLayoutVars>
      </dgm:prSet>
      <dgm:spPr/>
    </dgm:pt>
    <dgm:pt modelId="{B619A712-E2AC-4EBA-8D61-2094FED1CB7B}" type="pres">
      <dgm:prSet presAssocID="{600E75CF-C71B-449C-BF85-1D0D2FC9E498}" presName="Name8" presStyleCnt="0"/>
      <dgm:spPr/>
    </dgm:pt>
    <dgm:pt modelId="{3370D8B6-5E2D-4D26-A4C2-F4822B7E43EC}" type="pres">
      <dgm:prSet presAssocID="{600E75CF-C71B-449C-BF85-1D0D2FC9E498}" presName="level" presStyleLbl="node1" presStyleIdx="1" presStyleCnt="3" custScaleX="128935">
        <dgm:presLayoutVars>
          <dgm:chMax val="1"/>
          <dgm:bulletEnabled val="1"/>
        </dgm:presLayoutVars>
      </dgm:prSet>
      <dgm:spPr/>
    </dgm:pt>
    <dgm:pt modelId="{8A4A5B90-23C1-4BE1-9C6C-666686F44D08}" type="pres">
      <dgm:prSet presAssocID="{600E75CF-C71B-449C-BF85-1D0D2FC9E498}" presName="levelTx" presStyleLbl="revTx" presStyleIdx="0" presStyleCnt="0">
        <dgm:presLayoutVars>
          <dgm:chMax val="1"/>
          <dgm:bulletEnabled val="1"/>
        </dgm:presLayoutVars>
      </dgm:prSet>
      <dgm:spPr/>
    </dgm:pt>
    <dgm:pt modelId="{D23632C8-DABF-48D0-B184-FBC38B143615}" type="pres">
      <dgm:prSet presAssocID="{41E3A12E-BE0C-4051-B23E-92F9C4FCAF64}" presName="Name8" presStyleCnt="0"/>
      <dgm:spPr/>
    </dgm:pt>
    <dgm:pt modelId="{113D5AF7-4FBB-41BC-BC23-4E4673331E68}" type="pres">
      <dgm:prSet presAssocID="{41E3A12E-BE0C-4051-B23E-92F9C4FCAF64}" presName="level" presStyleLbl="node1" presStyleIdx="2" presStyleCnt="3" custScaleX="208315">
        <dgm:presLayoutVars>
          <dgm:chMax val="1"/>
          <dgm:bulletEnabled val="1"/>
        </dgm:presLayoutVars>
      </dgm:prSet>
      <dgm:spPr/>
    </dgm:pt>
    <dgm:pt modelId="{D3EFFD81-6C1B-4CF7-BF22-D42937E73DE3}" type="pres">
      <dgm:prSet presAssocID="{41E3A12E-BE0C-4051-B23E-92F9C4FCAF64}" presName="levelTx" presStyleLbl="revTx" presStyleIdx="0" presStyleCnt="0">
        <dgm:presLayoutVars>
          <dgm:chMax val="1"/>
          <dgm:bulletEnabled val="1"/>
        </dgm:presLayoutVars>
      </dgm:prSet>
      <dgm:spPr/>
    </dgm:pt>
  </dgm:ptLst>
  <dgm:cxnLst>
    <dgm:cxn modelId="{1E765509-17EE-427F-838B-9F4DC1EDDC86}" type="presOf" srcId="{600E75CF-C71B-449C-BF85-1D0D2FC9E498}" destId="{8A4A5B90-23C1-4BE1-9C6C-666686F44D08}" srcOrd="1" destOrd="0" presId="urn:microsoft.com/office/officeart/2005/8/layout/pyramid3"/>
    <dgm:cxn modelId="{2E03061C-65D9-402A-93A2-9B9621BBAD54}" srcId="{D9078945-B54F-4D90-B619-C6991852128A}" destId="{41E3A12E-BE0C-4051-B23E-92F9C4FCAF64}" srcOrd="2" destOrd="0" parTransId="{587E5D6B-A6EB-437E-AE1E-0E5C2826D454}" sibTransId="{BA471439-A40A-45CB-9BBC-20860A2AA464}"/>
    <dgm:cxn modelId="{06632629-79FF-4898-BFEB-6E170A93FCD5}" type="presOf" srcId="{A40718A7-F624-48AB-A2A3-03B5A185F739}" destId="{DFB76656-9055-4D53-B3B0-4C80BA4C59A2}" srcOrd="0" destOrd="0" presId="urn:microsoft.com/office/officeart/2005/8/layout/pyramid3"/>
    <dgm:cxn modelId="{266F855B-B22E-4498-89D7-44B3A4299C74}" type="presOf" srcId="{600E75CF-C71B-449C-BF85-1D0D2FC9E498}" destId="{3370D8B6-5E2D-4D26-A4C2-F4822B7E43EC}" srcOrd="0" destOrd="0" presId="urn:microsoft.com/office/officeart/2005/8/layout/pyramid3"/>
    <dgm:cxn modelId="{0DFD0949-F325-48AE-A9AB-8FF53F452008}" srcId="{D9078945-B54F-4D90-B619-C6991852128A}" destId="{600E75CF-C71B-449C-BF85-1D0D2FC9E498}" srcOrd="1" destOrd="0" parTransId="{EEA038A2-48B1-4144-B381-2331FC845FE6}" sibTransId="{5CC30DEC-1F7F-467D-BFBE-7EAFAD991DE7}"/>
    <dgm:cxn modelId="{F114048D-1558-4EDB-8C59-831541026C11}" type="presOf" srcId="{41E3A12E-BE0C-4051-B23E-92F9C4FCAF64}" destId="{113D5AF7-4FBB-41BC-BC23-4E4673331E68}" srcOrd="0" destOrd="0" presId="urn:microsoft.com/office/officeart/2005/8/layout/pyramid3"/>
    <dgm:cxn modelId="{EC308BA6-CA5E-488B-9189-FB84734FAED8}" type="presOf" srcId="{D9078945-B54F-4D90-B619-C6991852128A}" destId="{AED37EB0-C13A-4520-8636-6B12A6194FD0}" srcOrd="0" destOrd="0" presId="urn:microsoft.com/office/officeart/2005/8/layout/pyramid3"/>
    <dgm:cxn modelId="{5A711BB2-46CC-4183-A872-F18C107D6CC9}" type="presOf" srcId="{A40718A7-F624-48AB-A2A3-03B5A185F739}" destId="{A523382D-B0B1-4CE2-B1F5-805990B4A1AA}" srcOrd="1" destOrd="0" presId="urn:microsoft.com/office/officeart/2005/8/layout/pyramid3"/>
    <dgm:cxn modelId="{87160ACA-5D75-48DA-9D27-524AEDB17E1F}" srcId="{D9078945-B54F-4D90-B619-C6991852128A}" destId="{A40718A7-F624-48AB-A2A3-03B5A185F739}" srcOrd="0" destOrd="0" parTransId="{9B84C8D6-FB00-4BF1-B353-0F1EA8AEED9A}" sibTransId="{3556FC0E-3F89-47DD-B001-DCACED5FB012}"/>
    <dgm:cxn modelId="{7BE9E5D2-52D0-431A-A99E-975897F78BB2}" type="presOf" srcId="{41E3A12E-BE0C-4051-B23E-92F9C4FCAF64}" destId="{D3EFFD81-6C1B-4CF7-BF22-D42937E73DE3}" srcOrd="1" destOrd="0" presId="urn:microsoft.com/office/officeart/2005/8/layout/pyramid3"/>
    <dgm:cxn modelId="{2886E38C-C2B4-49CA-AD16-BB7A090215E8}" type="presParOf" srcId="{AED37EB0-C13A-4520-8636-6B12A6194FD0}" destId="{EEB7E3C0-6444-447D-8453-C9435D55E140}" srcOrd="0" destOrd="0" presId="urn:microsoft.com/office/officeart/2005/8/layout/pyramid3"/>
    <dgm:cxn modelId="{3AD7D284-5254-40ED-9E87-CC14DA05FC0A}" type="presParOf" srcId="{EEB7E3C0-6444-447D-8453-C9435D55E140}" destId="{DFB76656-9055-4D53-B3B0-4C80BA4C59A2}" srcOrd="0" destOrd="0" presId="urn:microsoft.com/office/officeart/2005/8/layout/pyramid3"/>
    <dgm:cxn modelId="{C59B0E3D-3FF7-4636-942D-393E6DB7D48F}" type="presParOf" srcId="{EEB7E3C0-6444-447D-8453-C9435D55E140}" destId="{A523382D-B0B1-4CE2-B1F5-805990B4A1AA}" srcOrd="1" destOrd="0" presId="urn:microsoft.com/office/officeart/2005/8/layout/pyramid3"/>
    <dgm:cxn modelId="{DBFF3E95-593C-4ED2-836C-8F97F7A808AD}" type="presParOf" srcId="{AED37EB0-C13A-4520-8636-6B12A6194FD0}" destId="{B619A712-E2AC-4EBA-8D61-2094FED1CB7B}" srcOrd="1" destOrd="0" presId="urn:microsoft.com/office/officeart/2005/8/layout/pyramid3"/>
    <dgm:cxn modelId="{84ED41DB-441B-4BB2-A052-0411E449FFEF}" type="presParOf" srcId="{B619A712-E2AC-4EBA-8D61-2094FED1CB7B}" destId="{3370D8B6-5E2D-4D26-A4C2-F4822B7E43EC}" srcOrd="0" destOrd="0" presId="urn:microsoft.com/office/officeart/2005/8/layout/pyramid3"/>
    <dgm:cxn modelId="{A51528EF-C16C-493D-867A-9497477120B8}" type="presParOf" srcId="{B619A712-E2AC-4EBA-8D61-2094FED1CB7B}" destId="{8A4A5B90-23C1-4BE1-9C6C-666686F44D08}" srcOrd="1" destOrd="0" presId="urn:microsoft.com/office/officeart/2005/8/layout/pyramid3"/>
    <dgm:cxn modelId="{C1848398-86FC-4C3D-8AC2-85A5A257D0B3}" type="presParOf" srcId="{AED37EB0-C13A-4520-8636-6B12A6194FD0}" destId="{D23632C8-DABF-48D0-B184-FBC38B143615}" srcOrd="2" destOrd="0" presId="urn:microsoft.com/office/officeart/2005/8/layout/pyramid3"/>
    <dgm:cxn modelId="{BEB0DC11-A9A6-41AE-A792-060576DAF031}" type="presParOf" srcId="{D23632C8-DABF-48D0-B184-FBC38B143615}" destId="{113D5AF7-4FBB-41BC-BC23-4E4673331E68}" srcOrd="0" destOrd="0" presId="urn:microsoft.com/office/officeart/2005/8/layout/pyramid3"/>
    <dgm:cxn modelId="{6592FAD5-A61E-4325-BF6F-85B8050EFA41}" type="presParOf" srcId="{D23632C8-DABF-48D0-B184-FBC38B143615}" destId="{D3EFFD81-6C1B-4CF7-BF22-D42937E73DE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29DA-0787-4EBB-A35A-3936C90E25E5}">
      <dsp:nvSpPr>
        <dsp:cNvPr id="0" name=""/>
        <dsp:cNvSpPr/>
      </dsp:nvSpPr>
      <dsp:spPr>
        <a:xfrm>
          <a:off x="2294754" y="2723452"/>
          <a:ext cx="2107155" cy="210715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Local Partnerships</a:t>
          </a:r>
        </a:p>
      </dsp:txBody>
      <dsp:txXfrm>
        <a:off x="2603340" y="3032038"/>
        <a:ext cx="1489983" cy="1489983"/>
      </dsp:txXfrm>
    </dsp:sp>
    <dsp:sp modelId="{AB5C611A-DC04-4F1A-8BFD-2B1672A83CB4}">
      <dsp:nvSpPr>
        <dsp:cNvPr id="0" name=""/>
        <dsp:cNvSpPr/>
      </dsp:nvSpPr>
      <dsp:spPr>
        <a:xfrm rot="12900000">
          <a:off x="859181" y="2328569"/>
          <a:ext cx="1698728" cy="6005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067D4-BEC2-4095-AEBC-C0BC2B4E02CE}">
      <dsp:nvSpPr>
        <dsp:cNvPr id="0" name=""/>
        <dsp:cNvSpPr/>
      </dsp:nvSpPr>
      <dsp:spPr>
        <a:xfrm>
          <a:off x="-79793" y="1340944"/>
          <a:ext cx="2185162" cy="160143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High Schools</a:t>
          </a:r>
        </a:p>
      </dsp:txBody>
      <dsp:txXfrm>
        <a:off x="-32888" y="1387849"/>
        <a:ext cx="2091352" cy="1507628"/>
      </dsp:txXfrm>
    </dsp:sp>
    <dsp:sp modelId="{05DE37DD-6918-4EBC-A301-A1F37775A5BB}">
      <dsp:nvSpPr>
        <dsp:cNvPr id="0" name=""/>
        <dsp:cNvSpPr/>
      </dsp:nvSpPr>
      <dsp:spPr>
        <a:xfrm rot="16200000">
          <a:off x="2498967" y="1474950"/>
          <a:ext cx="1698728" cy="6005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91DDDD-6BA7-452E-9A81-16E4E7A90E16}">
      <dsp:nvSpPr>
        <dsp:cNvPr id="0" name=""/>
        <dsp:cNvSpPr/>
      </dsp:nvSpPr>
      <dsp:spPr>
        <a:xfrm>
          <a:off x="2259694" y="125137"/>
          <a:ext cx="2177275" cy="160143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Employers</a:t>
          </a:r>
        </a:p>
      </dsp:txBody>
      <dsp:txXfrm>
        <a:off x="2306599" y="172042"/>
        <a:ext cx="2083465" cy="1507628"/>
      </dsp:txXfrm>
    </dsp:sp>
    <dsp:sp modelId="{1BD4E4D2-3AF3-4D96-BC19-1C68C900BF03}">
      <dsp:nvSpPr>
        <dsp:cNvPr id="0" name=""/>
        <dsp:cNvSpPr/>
      </dsp:nvSpPr>
      <dsp:spPr>
        <a:xfrm rot="19500000">
          <a:off x="4138754" y="2328569"/>
          <a:ext cx="1698728" cy="6005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48FC9F-297B-4C1B-8A19-44DE55B529E4}">
      <dsp:nvSpPr>
        <dsp:cNvPr id="0" name=""/>
        <dsp:cNvSpPr/>
      </dsp:nvSpPr>
      <dsp:spPr>
        <a:xfrm>
          <a:off x="4611824" y="1340944"/>
          <a:ext cx="2144105" cy="160143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Community</a:t>
          </a:r>
        </a:p>
        <a:p>
          <a:pPr marL="0" lvl="0" indent="0" algn="ctr" defTabSz="1155700">
            <a:lnSpc>
              <a:spcPct val="90000"/>
            </a:lnSpc>
            <a:spcBef>
              <a:spcPct val="0"/>
            </a:spcBef>
            <a:spcAft>
              <a:spcPct val="35000"/>
            </a:spcAft>
            <a:buNone/>
          </a:pPr>
          <a:r>
            <a:rPr lang="en-US" sz="2600" b="1" kern="1200" dirty="0"/>
            <a:t>Organizations</a:t>
          </a:r>
        </a:p>
      </dsp:txBody>
      <dsp:txXfrm>
        <a:off x="4658729" y="1387849"/>
        <a:ext cx="2050295" cy="1507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76656-9055-4D53-B3B0-4C80BA4C59A2}">
      <dsp:nvSpPr>
        <dsp:cNvPr id="0" name=""/>
        <dsp:cNvSpPr/>
      </dsp:nvSpPr>
      <dsp:spPr>
        <a:xfrm rot="10800000">
          <a:off x="0" y="0"/>
          <a:ext cx="7307072" cy="1682496"/>
        </a:xfrm>
        <a:prstGeom prst="trapezoid">
          <a:avLst>
            <a:gd name="adj" fmla="val 72383"/>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kern="1200"/>
            <a:t>Exposure</a:t>
          </a:r>
          <a:endParaRPr lang="en-US" sz="6300" kern="1200" dirty="0"/>
        </a:p>
      </dsp:txBody>
      <dsp:txXfrm rot="-10800000">
        <a:off x="1278737" y="0"/>
        <a:ext cx="4749596" cy="1682496"/>
      </dsp:txXfrm>
    </dsp:sp>
    <dsp:sp modelId="{3370D8B6-5E2D-4D26-A4C2-F4822B7E43EC}">
      <dsp:nvSpPr>
        <dsp:cNvPr id="0" name=""/>
        <dsp:cNvSpPr/>
      </dsp:nvSpPr>
      <dsp:spPr>
        <a:xfrm rot="10800000">
          <a:off x="513078" y="1682496"/>
          <a:ext cx="6280915" cy="1682496"/>
        </a:xfrm>
        <a:prstGeom prst="trapezoid">
          <a:avLst>
            <a:gd name="adj" fmla="val 72383"/>
          </a:avLst>
        </a:prstGeom>
        <a:solidFill>
          <a:schemeClr val="accent2">
            <a:hueOff val="3093906"/>
            <a:satOff val="14799"/>
            <a:lumOff val="-5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a:t>Education</a:t>
          </a:r>
          <a:endParaRPr lang="en-US" sz="6200" kern="1200" dirty="0"/>
        </a:p>
      </dsp:txBody>
      <dsp:txXfrm rot="-10800000">
        <a:off x="1612238" y="1682496"/>
        <a:ext cx="4082595" cy="1682496"/>
      </dsp:txXfrm>
    </dsp:sp>
    <dsp:sp modelId="{113D5AF7-4FBB-41BC-BC23-4E4673331E68}">
      <dsp:nvSpPr>
        <dsp:cNvPr id="0" name=""/>
        <dsp:cNvSpPr/>
      </dsp:nvSpPr>
      <dsp:spPr>
        <a:xfrm rot="10800000">
          <a:off x="1116581" y="3364992"/>
          <a:ext cx="5073909" cy="1682496"/>
        </a:xfrm>
        <a:prstGeom prst="trapezoid">
          <a:avLst>
            <a:gd name="adj" fmla="val 72383"/>
          </a:avLst>
        </a:prstGeom>
        <a:solidFill>
          <a:schemeClr val="accent2">
            <a:hueOff val="6187813"/>
            <a:satOff val="29598"/>
            <a:lumOff val="-1039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a:t>Experience</a:t>
          </a:r>
          <a:endParaRPr lang="en-US" sz="6100" kern="1200" dirty="0"/>
        </a:p>
      </dsp:txBody>
      <dsp:txXfrm rot="-10800000">
        <a:off x="1116581" y="3364992"/>
        <a:ext cx="5073909" cy="16824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E3783-924A-495B-BCB0-B273342D2DFF}"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434E0-CC72-489B-B16D-6A3CD5BA2D70}" type="slidenum">
              <a:rPr lang="en-US" smtClean="0"/>
              <a:t>‹#›</a:t>
            </a:fld>
            <a:endParaRPr lang="en-US"/>
          </a:p>
        </p:txBody>
      </p:sp>
    </p:spTree>
    <p:extLst>
      <p:ext uri="{BB962C8B-B14F-4D97-AF65-F5344CB8AC3E}">
        <p14:creationId xmlns:p14="http://schemas.microsoft.com/office/powerpoint/2010/main" val="72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0DCEF0-3672-46FA-8DAC-0F58777F6BB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304800" y="4343400"/>
            <a:ext cx="6248400" cy="4572000"/>
          </a:xfrm>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72E937-8C96-4CCB-AE27-240B7B6F50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7ADA8FD-DA8A-416C-A94A-C3F0CDABAA3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a:p>
        </p:txBody>
      </p:sp>
      <p:sp>
        <p:nvSpPr>
          <p:cNvPr id="67589" name="Rectangle 4"/>
          <p:cNvSpPr>
            <a:spLocks noChangeArrowheads="1"/>
          </p:cNvSpPr>
          <p:nvPr/>
        </p:nvSpPr>
        <p:spPr bwMode="auto">
          <a:xfrm>
            <a:off x="3667125" y="4867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A264C57-8488-4F93-93A0-A83BFA22925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8787" name="Rectangle 2"/>
          <p:cNvSpPr>
            <a:spLocks noGrp="1" noRot="1" noChangeAspect="1" noChangeArrowheads="1" noTextEdit="1"/>
          </p:cNvSpPr>
          <p:nvPr>
            <p:ph type="sldImg"/>
          </p:nvPr>
        </p:nvSpPr>
        <p:spPr>
          <a:ln/>
        </p:spPr>
      </p:sp>
      <p:sp>
        <p:nvSpPr>
          <p:cNvPr id="118788" name="Rectangle 4"/>
          <p:cNvSpPr>
            <a:spLocks noGrp="1" noChangeArrowheads="1"/>
          </p:cNvSpPr>
          <p:nvPr>
            <p:ph type="body" idx="1"/>
          </p:nvPr>
        </p:nvSpPr>
        <p:spPr>
          <a:noFill/>
        </p:spPr>
        <p:txBody>
          <a:bodyPr/>
          <a:lstStyle/>
          <a:p>
            <a:pPr>
              <a:buFontTx/>
              <a:buChar char="•"/>
            </a:pPr>
            <a:endParaRPr lang="en-US" altLang="en-US" sz="140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8545203-9D11-496C-BB62-DD41ABDE6A8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8243" name="Rectangle 2"/>
          <p:cNvSpPr>
            <a:spLocks noGrp="1" noRot="1" noChangeAspect="1" noChangeArrowheads="1" noTextEdit="1"/>
          </p:cNvSpPr>
          <p:nvPr>
            <p:ph type="sldImg"/>
          </p:nvPr>
        </p:nvSpPr>
        <p:spPr>
          <a:xfrm>
            <a:off x="396875" y="682625"/>
            <a:ext cx="6062663" cy="3411538"/>
          </a:xfrm>
          <a:ln/>
        </p:spPr>
      </p:sp>
      <p:sp>
        <p:nvSpPr>
          <p:cNvPr id="1382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3013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Tree>
    <p:extLst>
      <p:ext uri="{BB962C8B-B14F-4D97-AF65-F5344CB8AC3E}">
        <p14:creationId xmlns:p14="http://schemas.microsoft.com/office/powerpoint/2010/main" val="407593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big picture – how this helps worker, how this helps business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1211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changed in 2014, was $6.15 then.</a:t>
            </a:r>
          </a:p>
          <a:p>
            <a:endParaRPr lang="en-US" dirty="0"/>
          </a:p>
          <a:p>
            <a:r>
              <a:rPr lang="en-US" dirty="0"/>
              <a:t>Federal</a:t>
            </a:r>
            <a:r>
              <a:rPr lang="en-US" baseline="0" dirty="0"/>
              <a:t> minimum wage is $7.25 since 2009.</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Minneapolis</a:t>
            </a:r>
            <a:r>
              <a:rPr lang="en-US" baseline="0" dirty="0"/>
              <a:t> min wage started January 1, 2018.  Goes to $10.25 for small employers (less than 100 employees) and $11.25 (more than 100 employees) on July 1, 2018.  Then will continue to go up on July 1 of each year until 2024 when small and large businesses get to $15.</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2017 survey conducted by the University of Minnesota found that 33% of Minnesotans</a:t>
            </a:r>
            <a:r>
              <a:rPr lang="en-US" baseline="0" dirty="0"/>
              <a:t> had personally or knew someone who had been paid less than the minimum wage in effect at the time in a job they held.</a:t>
            </a:r>
            <a:endParaRPr lang="en-US" dirty="0"/>
          </a:p>
          <a:p>
            <a:endParaRPr lang="en-US" dirty="0"/>
          </a:p>
          <a:p>
            <a:r>
              <a:rPr lang="en-US" dirty="0"/>
              <a:t>Prevailing wages for State</a:t>
            </a:r>
            <a:r>
              <a:rPr lang="en-US" baseline="0" dirty="0"/>
              <a:t> and State Highway construction work have different minimum wages, as determined by DLI.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0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37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13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B724064-E956-44B5-9C1B-F1A2C23E5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xfrm>
            <a:off x="396875" y="682625"/>
            <a:ext cx="6062663" cy="3411538"/>
          </a:xfrm>
          <a:ln/>
        </p:spPr>
      </p:sp>
      <p:sp>
        <p:nvSpPr>
          <p:cNvPr id="18436" name="Rectangle 3"/>
          <p:cNvSpPr>
            <a:spLocks noGrp="1" noChangeArrowheads="1"/>
          </p:cNvSpPr>
          <p:nvPr>
            <p:ph type="body" idx="1"/>
          </p:nvPr>
        </p:nvSpPr>
        <p:spPr>
          <a:noFill/>
        </p:spPr>
        <p:txBody>
          <a:bodyPr/>
          <a:lstStyle/>
          <a:p>
            <a:endParaRPr lang="en-US" altLang="en-US" sz="1400" i="1" dirty="0">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177.23, Subsection 7: Employee Definition</a:t>
            </a:r>
          </a:p>
          <a:p>
            <a:endParaRPr lang="en-US" dirty="0"/>
          </a:p>
          <a:p>
            <a:r>
              <a:rPr lang="en-US" dirty="0"/>
              <a:t>There are 19 exceptions</a:t>
            </a:r>
            <a:r>
              <a:rPr lang="en-US" baseline="0" dirty="0"/>
              <a:t> to the definition of Employee. (example: Taxi drivers, ski facility workers)</a:t>
            </a:r>
          </a:p>
          <a:p>
            <a:endParaRPr lang="en-US" baseline="0" dirty="0"/>
          </a:p>
          <a:p>
            <a:r>
              <a:rPr lang="en-US" baseline="0" dirty="0"/>
              <a:t>There are executive, administrative and professional tests in Rules 5200.0190, 5200.0200 and 5200.0210</a:t>
            </a:r>
            <a:endParaRPr lang="en-US" dirty="0"/>
          </a:p>
        </p:txBody>
      </p:sp>
    </p:spTree>
    <p:extLst>
      <p:ext uri="{BB962C8B-B14F-4D97-AF65-F5344CB8AC3E}">
        <p14:creationId xmlns:p14="http://schemas.microsoft.com/office/powerpoint/2010/main" val="99817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BD94-FAC1-461B-A43F-032240A69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35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BD94-FAC1-461B-A43F-032240A69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9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BD94-FAC1-461B-A43F-032240A69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94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BD94-FAC1-461B-A43F-032240A69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47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BD94-FAC1-461B-A43F-032240A69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221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88868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938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8336">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64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022347-F2B6-4953-A42F-EFFD9386EBB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5603" name="Rectangle 2"/>
          <p:cNvSpPr>
            <a:spLocks noGrp="1" noRot="1" noChangeAspect="1" noChangeArrowheads="1" noTextEdit="1"/>
          </p:cNvSpPr>
          <p:nvPr>
            <p:ph type="sldImg"/>
          </p:nvPr>
        </p:nvSpPr>
        <p:spPr>
          <a:xfrm>
            <a:off x="396875" y="682625"/>
            <a:ext cx="6062663" cy="3411538"/>
          </a:xfrm>
          <a:ln/>
        </p:spPr>
      </p:sp>
      <p:sp>
        <p:nvSpPr>
          <p:cNvPr id="256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353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17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463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927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A9151-9A4D-49A5-B351-3D1E48ECE7BF}" type="slidenum">
              <a:rPr lang="en-US" smtClean="0"/>
              <a:t>41</a:t>
            </a:fld>
            <a:endParaRPr lang="en-US"/>
          </a:p>
        </p:txBody>
      </p:sp>
    </p:spTree>
    <p:extLst>
      <p:ext uri="{BB962C8B-B14F-4D97-AF65-F5344CB8AC3E}">
        <p14:creationId xmlns:p14="http://schemas.microsoft.com/office/powerpoint/2010/main" val="292024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A9151-9A4D-49A5-B351-3D1E48ECE7BF}" type="slidenum">
              <a:rPr lang="en-US" smtClean="0"/>
              <a:t>42</a:t>
            </a:fld>
            <a:endParaRPr lang="en-US"/>
          </a:p>
        </p:txBody>
      </p:sp>
    </p:spTree>
    <p:extLst>
      <p:ext uri="{BB962C8B-B14F-4D97-AF65-F5344CB8AC3E}">
        <p14:creationId xmlns:p14="http://schemas.microsoft.com/office/powerpoint/2010/main" val="3405663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578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42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814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A9151-9A4D-49A5-B351-3D1E48ECE7BF}" type="slidenum">
              <a:rPr lang="en-US" smtClean="0"/>
              <a:t>46</a:t>
            </a:fld>
            <a:endParaRPr lang="en-US"/>
          </a:p>
        </p:txBody>
      </p:sp>
    </p:spTree>
    <p:extLst>
      <p:ext uri="{BB962C8B-B14F-4D97-AF65-F5344CB8AC3E}">
        <p14:creationId xmlns:p14="http://schemas.microsoft.com/office/powerpoint/2010/main" val="38395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AEDF04-0DA1-4E49-A301-04432FD9C6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7651" name="Rectangle 2"/>
          <p:cNvSpPr>
            <a:spLocks noGrp="1" noRot="1" noChangeAspect="1" noChangeArrowheads="1" noTextEdit="1"/>
          </p:cNvSpPr>
          <p:nvPr>
            <p:ph type="sldImg"/>
          </p:nvPr>
        </p:nvSpPr>
        <p:spPr>
          <a:xfrm>
            <a:off x="1154113" y="682625"/>
            <a:ext cx="4548187" cy="3411538"/>
          </a:xfrm>
          <a:ln/>
        </p:spPr>
      </p:sp>
      <p:sp>
        <p:nvSpPr>
          <p:cNvPr id="27652" name="Rectangle 3"/>
          <p:cNvSpPr>
            <a:spLocks noGrp="1" noChangeArrowheads="1"/>
          </p:cNvSpPr>
          <p:nvPr>
            <p:ph type="body" idx="1"/>
          </p:nvPr>
        </p:nvSpPr>
        <p:spPr>
          <a:xfrm>
            <a:off x="914400" y="4170363"/>
            <a:ext cx="5029200" cy="4624387"/>
          </a:xfrm>
          <a:noFill/>
        </p:spPr>
        <p:txBody>
          <a:bodyPr/>
          <a:lstStyle/>
          <a:p>
            <a:pPr>
              <a:spcBef>
                <a:spcPct val="0"/>
              </a:spcBef>
              <a:buFont typeface="Monotype Sorts" pitchFamily="2" charset="2"/>
              <a:buNone/>
            </a:pP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A9151-9A4D-49A5-B351-3D1E48ECE7BF}" type="slidenum">
              <a:rPr lang="en-US" smtClean="0"/>
              <a:t>47</a:t>
            </a:fld>
            <a:endParaRPr lang="en-US"/>
          </a:p>
        </p:txBody>
      </p:sp>
    </p:spTree>
    <p:extLst>
      <p:ext uri="{BB962C8B-B14F-4D97-AF65-F5344CB8AC3E}">
        <p14:creationId xmlns:p14="http://schemas.microsoft.com/office/powerpoint/2010/main" val="2825300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A9151-9A4D-49A5-B351-3D1E48ECE7BF}" type="slidenum">
              <a:rPr lang="en-US" smtClean="0"/>
              <a:t>48</a:t>
            </a:fld>
            <a:endParaRPr lang="en-US"/>
          </a:p>
        </p:txBody>
      </p:sp>
    </p:spTree>
    <p:extLst>
      <p:ext uri="{BB962C8B-B14F-4D97-AF65-F5344CB8AC3E}">
        <p14:creationId xmlns:p14="http://schemas.microsoft.com/office/powerpoint/2010/main" val="2810809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221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9151-9A4D-49A5-B351-3D1E48ECE7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624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Beth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220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C1A53CD-91C6-43DF-B3F4-DCE4847215F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9699" name="Rectangle 2"/>
          <p:cNvSpPr>
            <a:spLocks noGrp="1" noRot="1" noChangeAspect="1" noChangeArrowheads="1" noTextEdit="1"/>
          </p:cNvSpPr>
          <p:nvPr>
            <p:ph type="sldImg"/>
          </p:nvPr>
        </p:nvSpPr>
        <p:spPr>
          <a:xfrm>
            <a:off x="1154113" y="682625"/>
            <a:ext cx="4548187" cy="3411538"/>
          </a:xfrm>
          <a:ln/>
        </p:spPr>
      </p:sp>
      <p:sp>
        <p:nvSpPr>
          <p:cNvPr id="29700" name="Rectangle 3"/>
          <p:cNvSpPr>
            <a:spLocks noGrp="1" noChangeArrowheads="1"/>
          </p:cNvSpPr>
          <p:nvPr>
            <p:ph type="body" idx="1"/>
          </p:nvPr>
        </p:nvSpPr>
        <p:spPr>
          <a:xfrm>
            <a:off x="1143000" y="4246563"/>
            <a:ext cx="5029200" cy="4113212"/>
          </a:xfrm>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DE4512-7C6A-4751-B572-70CF85AD950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533400" y="4343400"/>
            <a:ext cx="5943600" cy="4495800"/>
          </a:xfrm>
          <a:noFill/>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EECDF9F-280D-46D2-9A2D-4F1562956F9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457200" y="4343400"/>
            <a:ext cx="5867400" cy="4572000"/>
          </a:xfrm>
          <a:noFill/>
        </p:spPr>
        <p:txBody>
          <a:bodyPr/>
          <a:lstStyle/>
          <a:p>
            <a:pPr>
              <a:lnSpc>
                <a:spcPct val="90000"/>
              </a:lnSpc>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3538B2-1B62-42B8-892D-8410D7A4E2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8D46EEC-1109-4BD9-9661-49E0722F9BA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2"/>
          <p:cNvSpPr>
            <a:spLocks noGrp="1" noRot="1" noChangeAspect="1" noChangeArrowheads="1" noTextEdit="1"/>
          </p:cNvSpPr>
          <p:nvPr>
            <p:ph type="sldImg"/>
          </p:nvPr>
        </p:nvSpPr>
        <p:spPr>
          <a:xfrm>
            <a:off x="381000" y="609600"/>
            <a:ext cx="6096000" cy="3429000"/>
          </a:xfrm>
          <a:ln/>
        </p:spPr>
      </p:sp>
      <p:sp>
        <p:nvSpPr>
          <p:cNvPr id="553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11/1/2022</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341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1468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9113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4000" b="1">
                <a:solidFill>
                  <a:schemeClr val="bg1"/>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734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51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3D166460-B468-4498-B619-C62651EE4712}" type="datetime1">
              <a:rPr lang="en-US" smtClean="0"/>
              <a:t>11/1/2022</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53511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682EB18C-8F17-401D-B504-6280C6D02D67}" type="datetime1">
              <a:rPr lang="en-US" smtClean="0"/>
              <a:t>11/1/2022</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146193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5"/>
          <p:cNvSpPr>
            <a:spLocks noGrp="1"/>
          </p:cNvSpPr>
          <p:nvPr>
            <p:ph type="pic" sz="quarter" idx="17"/>
          </p:nvPr>
        </p:nvSpPr>
        <p:spPr bwMode="gray">
          <a:xfrm>
            <a:off x="0" y="0"/>
            <a:ext cx="12192000" cy="3380732"/>
          </a:xfrm>
        </p:spPr>
        <p:txBody>
          <a:bodyPr/>
          <a:lstStyle/>
          <a:p>
            <a:endParaRPr lang="en-US"/>
          </a:p>
        </p:txBody>
      </p:sp>
    </p:spTree>
    <p:extLst>
      <p:ext uri="{BB962C8B-B14F-4D97-AF65-F5344CB8AC3E}">
        <p14:creationId xmlns:p14="http://schemas.microsoft.com/office/powerpoint/2010/main" val="159954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E9D438B1-7E40-4A31-8016-2C56DAC065C1}"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5813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402740B9-E21B-4128-B83D-9298D891F7EB}" type="datetime1">
              <a:rPr lang="en-US" smtClean="0"/>
              <a:t>11/1/2022</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643305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F1900DBB-037B-4BD2-BF69-1E984259B7FE}" type="datetime1">
              <a:rPr lang="en-US" smtClean="0"/>
              <a:t>11/1/2022</a:t>
            </a:fld>
            <a:endParaRPr lang="en-US"/>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410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lide Number Placeholder 18"/>
          <p:cNvSpPr>
            <a:spLocks noGrp="1"/>
          </p:cNvSpPr>
          <p:nvPr>
            <p:ph type="sldNum" sz="quarter" idx="16"/>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65760" y="5943600"/>
            <a:ext cx="3183297" cy="927174"/>
          </a:xfrm>
          <a:prstGeom prst="rect">
            <a:avLst/>
          </a:prstGeom>
        </p:spPr>
      </p:pic>
    </p:spTree>
    <p:extLst>
      <p:ext uri="{BB962C8B-B14F-4D97-AF65-F5344CB8AC3E}">
        <p14:creationId xmlns:p14="http://schemas.microsoft.com/office/powerpoint/2010/main" val="524810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2304D76A-41FF-4A15-9B86-64D468FF877B}"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191743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47677E1B-2636-48B4-826F-B8BA24B7D81D}"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70626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43EF7D6D-350A-4895-8ECD-5113B251B87A}"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28797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027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157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8936BBA9-4E99-4196-B9BE-BDA47B8F479E}" type="datetime1">
              <a:rPr lang="en-US" smtClean="0"/>
              <a:t>11/1/2022</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87617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A1AA483-A0AB-420A-B116-DBCBFCD43D8B}"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88196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0E93CFC-9B96-44AF-95A1-CC3015E8124F}"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41991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94DDE45-3634-47C0-827E-95BC55B16D2E}"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35871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2277F28-C831-405C-A240-DA796E3DF32A}"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86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
            <a:ext cx="10363200" cy="1066799"/>
          </a:xfrm>
        </p:spPr>
        <p:txBody>
          <a:bodyPr anchor="b"/>
          <a:lstStyle>
            <a:lvl1pPr algn="r">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4158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895208C-3B83-4FA2-9207-B968E27C9DA5}"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05756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0F5776D-C0C4-4901-AC51-ED2D3CBADAA5}" type="datetime1">
              <a:rPr lang="en-US" smtClean="0"/>
              <a:t>11/1/2022</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73733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B04502F-C833-4425-B02C-FFEE4DFD918A}" type="datetime1">
              <a:rPr lang="en-US" smtClean="0"/>
              <a:t>11/1/2022</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9382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269A5AD-E567-4BDA-B82F-569042D01CC4}" type="datetime1">
              <a:rPr lang="en-US" smtClean="0"/>
              <a:t>11/1/2022</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803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5005189-6953-4B65-A301-C43123A53C0C}" type="datetime1">
              <a:rPr lang="en-US" smtClean="0"/>
              <a:t>11/1/2022</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92865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D39F0155-F119-42E5-A6B4-CFC278337584}" type="datetime1">
              <a:rPr lang="en-US" smtClean="0"/>
              <a:t>11/1/2022</a:t>
            </a:fld>
            <a:endParaRPr lang="en-US"/>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48553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9F58B7BC-085D-4DB7-B41B-D2970691705D}" type="datetime1">
              <a:rPr lang="en-US" smtClean="0"/>
              <a:t>11/1/2022</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90676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0F931A31-16C5-4648-BA32-4EFBB68DA4B1}" type="datetime1">
              <a:rPr lang="en-US" smtClean="0"/>
              <a:t>11/1/2022</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13399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62808CB0-791E-4420-8AF0-079FED852FE6}" type="datetime1">
              <a:rPr lang="en-US" smtClean="0"/>
              <a:t>11/1/2022</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268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47056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
            <a:ext cx="12192000" cy="1600199"/>
          </a:xfr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34396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630452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581999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4F8322C4-29A5-4205-BB4C-4902A3D68B12}" type="datetime1">
              <a:rPr lang="en-US" smtClean="0"/>
              <a:t>11/1/2022</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77065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D7EB5A1-A10F-4737-B432-8C3F78685ECF}"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55979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A597DFE-540E-40CF-8C57-3499BED25CCD}" type="datetime1">
              <a:rPr lang="en-US" smtClean="0"/>
              <a:t>11/1/2022</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021188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37088F15-1D01-4B67-9AC9-75C8CC26EE0F}" type="datetime1">
              <a:rPr lang="en-US" smtClean="0"/>
              <a:t>11/1/2022</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25749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F3E089F9-2873-40E2-B1C6-DA07942983AF}" type="datetime1">
              <a:rPr lang="en-US" smtClean="0"/>
              <a:t>11/1/2022</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307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17834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538BE6A-D635-4D8A-801A-0D53E22A1FD0}" type="datetime1">
              <a:rPr lang="en-US" smtClean="0"/>
              <a:t>11/1/2022</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72617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DA5B583-8657-418F-9013-2DF83566E938}" type="datetime1">
              <a:rPr lang="en-US" smtClean="0"/>
              <a:t>11/1/2022</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778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5653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41020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9711FEC-F79D-485A-A96D-5E8CC7B2217E}" type="datetime1">
              <a:rPr lang="en-US" smtClean="0"/>
              <a:t>11/1/2022</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66379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05BC375-E044-426C-8ECB-9E00FB529F20}" type="datetime1">
              <a:rPr lang="en-US" smtClean="0"/>
              <a:t>11/1/2022</a:t>
            </a:fld>
            <a:endParaRPr lang="en-US"/>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35075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933210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3304223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3336625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624D44E4-BEAB-404A-A0CB-0F23464D0E5C}" type="datetime1">
              <a:rPr lang="en-US" smtClean="0"/>
              <a:t>11/1/2022</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72549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48E41A72-F5B4-449E-BCF5-A884A468BCB6}" type="datetime1">
              <a:rPr lang="en-US" smtClean="0"/>
              <a:t>11/1/2022</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Optional Tagline Goes Here | mn.gov/</a:t>
            </a:r>
            <a:r>
              <a:rPr lang="en-US" err="1"/>
              <a:t>websiteurl</a:t>
            </a:r>
            <a:endParaRPr lang="en-US"/>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88522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8211437-182B-46DE-BEA4-57A3624CF5ED}" type="datetime1">
              <a:rPr lang="en-US" smtClean="0"/>
              <a:t>11/1/2022</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834293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Tree>
    <p:extLst>
      <p:ext uri="{BB962C8B-B14F-4D97-AF65-F5344CB8AC3E}">
        <p14:creationId xmlns:p14="http://schemas.microsoft.com/office/powerpoint/2010/main" val="288509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
            <a:ext cx="12192000" cy="1646237"/>
          </a:xfrm>
        </p:spPr>
        <p:txBody>
          <a:bodyPr/>
          <a:lstStyle>
            <a:lvl1pPr algn="ct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3415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3F88D5B4-FF31-4F09-B12A-167F0898C61E}" type="datetime1">
              <a:rPr lang="en-US" smtClean="0"/>
              <a:t>11/1/2022</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54809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92E745D2-158D-415F-9B54-DF0EF35DE866}" type="datetime1">
              <a:rPr lang="en-US" smtClean="0"/>
              <a:t>11/1/2022</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3345544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6B72C7B5-FABE-499D-9BD2-FC5D2F775621}" type="datetime1">
              <a:rPr lang="en-US" smtClean="0"/>
              <a:t>11/1/2022</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9231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11/1/2022</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884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lide Number Placeholder 18"/>
          <p:cNvSpPr>
            <a:spLocks noGrp="1"/>
          </p:cNvSpPr>
          <p:nvPr>
            <p:ph type="sldNum" sz="quarter" idx="16"/>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65760" y="5943600"/>
            <a:ext cx="3183297" cy="927174"/>
          </a:xfrm>
          <a:prstGeom prst="rect">
            <a:avLst/>
          </a:prstGeom>
        </p:spPr>
      </p:pic>
    </p:spTree>
    <p:extLst>
      <p:ext uri="{BB962C8B-B14F-4D97-AF65-F5344CB8AC3E}">
        <p14:creationId xmlns:p14="http://schemas.microsoft.com/office/powerpoint/2010/main" val="40107864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4" y="5724327"/>
            <a:ext cx="3183297" cy="927174"/>
          </a:xfrm>
          <a:prstGeom prst="rect">
            <a:avLst/>
          </a:prstGeom>
        </p:spPr>
      </p:pic>
      <p:sp>
        <p:nvSpPr>
          <p:cNvPr id="9" name="Footer Placeholder 4"/>
          <p:cNvSpPr>
            <a:spLocks noGrp="1"/>
          </p:cNvSpPr>
          <p:nvPr>
            <p:ph type="ftr" sz="quarter" idx="3"/>
          </p:nvPr>
        </p:nvSpPr>
        <p:spPr bwMode="black">
          <a:xfrm>
            <a:off x="6253562" y="6138334"/>
            <a:ext cx="5587647" cy="365125"/>
          </a:xfrm>
          <a:prstGeom prst="rect">
            <a:avLst/>
          </a:prstGeom>
        </p:spPr>
        <p:txBody>
          <a:bodyPr anchor="b"/>
          <a:lstStyle>
            <a:lvl1pPr algn="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91770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67342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11/1/2022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109289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rgbClr val="000000"/>
                </a:solidFill>
              </a:rPr>
              <a:t> www.dli.mn.gov</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367741"/>
            <a:ext cx="3183297" cy="927174"/>
          </a:xfrm>
          <a:prstGeom prst="rect">
            <a:avLst/>
          </a:prstGeom>
        </p:spPr>
      </p:pic>
    </p:spTree>
    <p:extLst>
      <p:ext uri="{BB962C8B-B14F-4D97-AF65-F5344CB8AC3E}">
        <p14:creationId xmlns:p14="http://schemas.microsoft.com/office/powerpoint/2010/main" val="22834261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1600200"/>
          </a:xfrm>
        </p:spPr>
        <p:txBody>
          <a:bodyPr/>
          <a:lstStyle>
            <a:lvl1pPr algn="ct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923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
            <a:ext cx="12192000" cy="1600199"/>
          </a:xfrm>
        </p:spPr>
        <p:txBody>
          <a:bodyPr/>
          <a:lstStyle>
            <a:lvl1pPr algn="ctr">
              <a:defRPr sz="4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69127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71617" y="5969001"/>
            <a:ext cx="1422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665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11/1/2022</a:t>
            </a:fld>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228705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userDrawn="1"/>
        </p:nvSpPr>
        <p:spPr>
          <a:xfrm>
            <a:off x="0" y="1"/>
            <a:ext cx="12192000" cy="1554163"/>
          </a:xfrm>
          <a:prstGeom prst="rect">
            <a:avLst/>
          </a:prstGeom>
          <a:solidFill>
            <a:srgbClr val="D9470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172389"/>
              </a:solidFill>
            </a:endParaRP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5094" y="5976620"/>
            <a:ext cx="10781813" cy="670561"/>
          </a:xfrm>
          <a:prstGeom prst="rect">
            <a:avLst/>
          </a:prstGeom>
        </p:spPr>
      </p:pic>
    </p:spTree>
    <p:extLst>
      <p:ext uri="{BB962C8B-B14F-4D97-AF65-F5344CB8AC3E}">
        <p14:creationId xmlns:p14="http://schemas.microsoft.com/office/powerpoint/2010/main" val="35365320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6EF2364-85D8-46BB-BE90-E6B7ECBDD703}" type="datetime1">
              <a:rPr lang="en-US" smtClean="0"/>
              <a:t>11/1/2022</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343797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11/1/2022</a:t>
            </a:fld>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726614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ebapps.dol.gov/elaws/whd/flsa/cl/default.htm?_ga=2.168930918.61858325.1614197541-301270231.1606851725" TargetMode="External"/><Relationship Id="rId7" Type="http://schemas.openxmlformats.org/officeDocument/2006/relationships/hyperlink" Target="https://www.dol.gov/agencies/whd/field-operations-handbook/Chapter-33#B33c01" TargetMode="External"/><Relationship Id="rId2" Type="http://schemas.openxmlformats.org/officeDocument/2006/relationships/hyperlink" Target="https://www.dol.gov/agencies/whd/youthrules" TargetMode="External"/><Relationship Id="rId1" Type="http://schemas.openxmlformats.org/officeDocument/2006/relationships/slideLayout" Target="../slideLayouts/slideLayout4.xml"/><Relationship Id="rId6" Type="http://schemas.openxmlformats.org/officeDocument/2006/relationships/hyperlink" Target="https://www.dol.gov/agencies/whd/posters/flsa" TargetMode="External"/><Relationship Id="rId5" Type="http://schemas.openxmlformats.org/officeDocument/2006/relationships/hyperlink" Target="https://www.dol.gov/sites/dolgov/files/WHD/legacy/files/whdfs43.pdf" TargetMode="External"/><Relationship Id="rId4" Type="http://schemas.openxmlformats.org/officeDocument/2006/relationships/hyperlink" Target="https://www.dol.gov/sites/dolgov/files/WHD/legacy/files/childlabor101.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walton.corey@dol.gov"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6.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4.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www.dli.mn.gov/employee-notice" TargetMode="External"/><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hyperlink" Target="https://www.dli.mn.gov/business/employment-practices/child-labor-exemptions" TargetMode="External"/><Relationship Id="rId2" Type="http://schemas.openxmlformats.org/officeDocument/2006/relationships/notesSlide" Target="../notesSlides/notesSlide25.xml"/><Relationship Id="rId1" Type="http://schemas.openxmlformats.org/officeDocument/2006/relationships/slideLayout" Target="../slideLayouts/slideLayout6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dli.mn.gov/business/employment-practices/child-labor-laws" TargetMode="External"/><Relationship Id="rId2" Type="http://schemas.openxmlformats.org/officeDocument/2006/relationships/notesSlide" Target="../notesSlides/notesSlide26.xml"/><Relationship Id="rId1" Type="http://schemas.openxmlformats.org/officeDocument/2006/relationships/slideLayout" Target="../slideLayouts/slideLayout67.xml"/><Relationship Id="rId4" Type="http://schemas.openxmlformats.org/officeDocument/2006/relationships/hyperlink" Target="http://dli.mn.gov/labor-standards-video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dli.mn.gov/business/employment-practices/minnesota-wage-and-hour-bulletin" TargetMode="External"/><Relationship Id="rId2" Type="http://schemas.openxmlformats.org/officeDocument/2006/relationships/notesSlide" Target="../notesSlides/notesSlide27.xml"/><Relationship Id="rId1" Type="http://schemas.openxmlformats.org/officeDocument/2006/relationships/slideLayout" Target="../slideLayouts/slideLayout68.xml"/><Relationship Id="rId4" Type="http://schemas.openxmlformats.org/officeDocument/2006/relationships/hyperlink" Target="mailto:dli.laborstandards@state.mn.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li.mn.gov/ys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Rich.Wessels@state.mn.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Katherine.Fischenich@state.mn.us" TargetMode="External"/><Relationship Id="rId4" Type="http://schemas.openxmlformats.org/officeDocument/2006/relationships/hyperlink" Target="mailto:Alana.McDevitt@Alana"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Hazardous Occupations and Youth Skills Training Program</a:t>
            </a:r>
          </a:p>
        </p:txBody>
      </p:sp>
      <p:pic>
        <p:nvPicPr>
          <p:cNvPr id="7" name="Picture 6" descr="Minnesot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8" name="Text Placeholder 7">
            <a:extLst>
              <a:ext uri="{FF2B5EF4-FFF2-40B4-BE49-F238E27FC236}">
                <a16:creationId xmlns:a16="http://schemas.microsoft.com/office/drawing/2014/main" id="{7485B5AF-A402-4D23-9F68-B3D74F24AF47}"/>
              </a:ext>
            </a:extLst>
          </p:cNvPr>
          <p:cNvSpPr>
            <a:spLocks noGrp="1"/>
          </p:cNvSpPr>
          <p:nvPr>
            <p:ph type="body" sz="quarter" idx="14"/>
          </p:nvPr>
        </p:nvSpPr>
        <p:spPr/>
        <p:txBody>
          <a:bodyPr/>
          <a:lstStyle/>
          <a:p>
            <a:r>
              <a:rPr lang="en-US" dirty="0"/>
              <a:t>November 2022</a:t>
            </a:r>
          </a:p>
        </p:txBody>
      </p:sp>
      <p:sp>
        <p:nvSpPr>
          <p:cNvPr id="3" name="Slide Number Placeholder 2">
            <a:extLst>
              <a:ext uri="{FF2B5EF4-FFF2-40B4-BE49-F238E27FC236}">
                <a16:creationId xmlns:a16="http://schemas.microsoft.com/office/drawing/2014/main" id="{F49C0CA4-96AB-4826-AD20-8409827E7265}"/>
              </a:ext>
            </a:extLst>
          </p:cNvPr>
          <p:cNvSpPr>
            <a:spLocks noGrp="1"/>
          </p:cNvSpPr>
          <p:nvPr>
            <p:ph type="sldNum" sz="quarter" idx="16"/>
          </p:nvPr>
        </p:nvSpPr>
        <p:spPr>
          <a:xfrm>
            <a:off x="19119538" y="12068562"/>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b="1" dirty="0">
                <a:latin typeface="+mn-lt"/>
              </a:rPr>
              <a:t>RETAIL &amp; SERVICE JOBS 14- AND 15-YEAR-OLDS MAY DO</a:t>
            </a:r>
          </a:p>
        </p:txBody>
      </p:sp>
      <p:sp>
        <p:nvSpPr>
          <p:cNvPr id="45059" name="Rectangle 3"/>
          <p:cNvSpPr>
            <a:spLocks noGrp="1" noChangeArrowheads="1"/>
          </p:cNvSpPr>
          <p:nvPr>
            <p:ph idx="4294967295"/>
          </p:nvPr>
        </p:nvSpPr>
        <p:spPr>
          <a:xfrm>
            <a:off x="2057400" y="1828800"/>
            <a:ext cx="8077200" cy="3200400"/>
          </a:xfrm>
        </p:spPr>
        <p:txBody>
          <a:bodyPr/>
          <a:lstStyle/>
          <a:p>
            <a:pPr eaLnBrk="1" hangingPunct="1"/>
            <a:r>
              <a:rPr lang="en-US" altLang="en-US" sz="2300" dirty="0"/>
              <a:t>Errands and deliveries by foot, bike, bus or train</a:t>
            </a:r>
          </a:p>
          <a:p>
            <a:pPr eaLnBrk="1" hangingPunct="1"/>
            <a:r>
              <a:rPr lang="en-US" altLang="en-US" sz="2300" dirty="0"/>
              <a:t>Certain clean-up work and yard work</a:t>
            </a:r>
            <a:endParaRPr lang="en-US" altLang="en-US" sz="2300" dirty="0">
              <a:solidFill>
                <a:srgbClr val="FFFF66"/>
              </a:solidFill>
            </a:endParaRPr>
          </a:p>
          <a:p>
            <a:pPr eaLnBrk="1" hangingPunct="1"/>
            <a:r>
              <a:rPr lang="en-US" altLang="en-US" sz="2300" dirty="0"/>
              <a:t>Pumping gas and hand cleaning cars</a:t>
            </a:r>
          </a:p>
          <a:p>
            <a:pPr eaLnBrk="1" hangingPunct="1"/>
            <a:r>
              <a:rPr lang="en-US" altLang="en-US" sz="2300" dirty="0"/>
              <a:t>Kitchen work, preparing and serving food (but very limited cooking)</a:t>
            </a:r>
          </a:p>
          <a:p>
            <a:pPr eaLnBrk="1" hangingPunct="1"/>
            <a:r>
              <a:rPr lang="en-US" altLang="en-US" sz="2300" dirty="0"/>
              <a:t>Office and clerical work</a:t>
            </a:r>
          </a:p>
          <a:p>
            <a:pPr eaLnBrk="1" hangingPunct="1"/>
            <a:r>
              <a:rPr lang="en-US" altLang="en-US" sz="2300" dirty="0"/>
              <a:t>Cashiering and selling</a:t>
            </a:r>
          </a:p>
          <a:p>
            <a:pPr eaLnBrk="1" hangingPunct="1"/>
            <a:r>
              <a:rPr lang="en-US" altLang="en-US" sz="2300" dirty="0"/>
              <a:t>Price marking, assembling orders, packing</a:t>
            </a:r>
          </a:p>
          <a:p>
            <a:pPr eaLnBrk="1" hangingPunct="1"/>
            <a:r>
              <a:rPr lang="en-US" altLang="en-US" sz="2300" dirty="0"/>
              <a:t>Bagging and carrying out customers’ orders</a:t>
            </a:r>
          </a:p>
          <a:p>
            <a:pPr eaLnBrk="1" hangingPunct="1"/>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b="1" dirty="0">
                <a:latin typeface="+mn-lt"/>
              </a:rPr>
              <a:t>PROHIBITED WORK</a:t>
            </a:r>
            <a:r>
              <a:rPr lang="en-US" altLang="en-US" b="1" dirty="0"/>
              <a:t> FOR 14- AND </a:t>
            </a:r>
            <a:br>
              <a:rPr lang="en-US" altLang="en-US" b="1" dirty="0"/>
            </a:br>
            <a:r>
              <a:rPr lang="en-US" altLang="en-US" b="1" dirty="0"/>
              <a:t>15-YEAR-OLDS</a:t>
            </a:r>
          </a:p>
        </p:txBody>
      </p:sp>
      <p:sp>
        <p:nvSpPr>
          <p:cNvPr id="54275" name="Rectangle 3"/>
          <p:cNvSpPr>
            <a:spLocks noGrp="1" noChangeArrowheads="1"/>
          </p:cNvSpPr>
          <p:nvPr>
            <p:ph idx="4294967295"/>
          </p:nvPr>
        </p:nvSpPr>
        <p:spPr>
          <a:xfrm>
            <a:off x="3314700" y="1752600"/>
            <a:ext cx="6972300" cy="3810000"/>
          </a:xfrm>
        </p:spPr>
        <p:txBody>
          <a:bodyPr numCol="2"/>
          <a:lstStyle/>
          <a:p>
            <a:pPr eaLnBrk="1" hangingPunct="1"/>
            <a:r>
              <a:rPr lang="en-US" altLang="en-US" sz="2000" dirty="0"/>
              <a:t>Manufacturing and mining</a:t>
            </a:r>
          </a:p>
          <a:p>
            <a:pPr eaLnBrk="1" hangingPunct="1"/>
            <a:r>
              <a:rPr lang="en-US" altLang="en-US" sz="2000" dirty="0"/>
              <a:t>Most processing occupations</a:t>
            </a:r>
          </a:p>
          <a:p>
            <a:pPr eaLnBrk="1" hangingPunct="1"/>
            <a:r>
              <a:rPr lang="en-US" altLang="en-US" sz="2000" b="1" dirty="0">
                <a:solidFill>
                  <a:srgbClr val="FF0000"/>
                </a:solidFill>
              </a:rPr>
              <a:t>Operating power-driven equipment</a:t>
            </a:r>
          </a:p>
          <a:p>
            <a:pPr eaLnBrk="1" hangingPunct="1"/>
            <a:r>
              <a:rPr lang="en-US" altLang="en-US" sz="2000" b="1" dirty="0"/>
              <a:t>Transportation </a:t>
            </a:r>
            <a:r>
              <a:rPr lang="en-US" sz="2000" b="1" dirty="0"/>
              <a:t>of persons or property</a:t>
            </a:r>
          </a:p>
          <a:p>
            <a:pPr eaLnBrk="1" hangingPunct="1"/>
            <a:r>
              <a:rPr lang="en-US" altLang="en-US" sz="2000" dirty="0"/>
              <a:t>Communications</a:t>
            </a:r>
          </a:p>
          <a:p>
            <a:pPr eaLnBrk="1" hangingPunct="1"/>
            <a:r>
              <a:rPr lang="en-US" altLang="en-US" sz="2000" dirty="0"/>
              <a:t>Warehousing and storage</a:t>
            </a:r>
          </a:p>
          <a:p>
            <a:pPr eaLnBrk="1" hangingPunct="1"/>
            <a:r>
              <a:rPr lang="en-US" altLang="en-US" sz="2000" b="1" dirty="0"/>
              <a:t>Construction</a:t>
            </a:r>
          </a:p>
          <a:p>
            <a:pPr eaLnBrk="1" hangingPunct="1"/>
            <a:r>
              <a:rPr lang="en-US" altLang="en-US" sz="2000" dirty="0"/>
              <a:t>Work in or about boiler or engine rooms</a:t>
            </a:r>
          </a:p>
          <a:p>
            <a:pPr eaLnBrk="1" hangingPunct="1"/>
            <a:endParaRPr lang="en-US" altLang="en-US" sz="2000" dirty="0"/>
          </a:p>
          <a:p>
            <a:pPr eaLnBrk="1" hangingPunct="1"/>
            <a:endParaRPr lang="en-US" altLang="en-US" sz="2000" dirty="0"/>
          </a:p>
          <a:p>
            <a:pPr eaLnBrk="1" hangingPunct="1"/>
            <a:endParaRPr lang="en-US" altLang="en-US" sz="2000" dirty="0"/>
          </a:p>
          <a:p>
            <a:pPr eaLnBrk="1" hangingPunct="1"/>
            <a:r>
              <a:rPr lang="en-US" altLang="en-US" sz="2000" dirty="0"/>
              <a:t>Maintenance or repair of a building or equipment</a:t>
            </a:r>
          </a:p>
          <a:p>
            <a:pPr eaLnBrk="1" hangingPunct="1"/>
            <a:r>
              <a:rPr lang="en-US" altLang="en-US" sz="2000" b="1" dirty="0"/>
              <a:t>Work in freezers and meat coolers</a:t>
            </a:r>
          </a:p>
          <a:p>
            <a:pPr eaLnBrk="1" hangingPunct="1"/>
            <a:r>
              <a:rPr lang="en-US" altLang="en-US" sz="2000" dirty="0"/>
              <a:t>Outside window washing that requires working from window sills</a:t>
            </a:r>
          </a:p>
          <a:p>
            <a:pPr eaLnBrk="1" hangingPunct="1"/>
            <a:r>
              <a:rPr lang="en-US" altLang="en-US" sz="2000" b="1" dirty="0"/>
              <a:t>Baking</a:t>
            </a:r>
          </a:p>
          <a:p>
            <a:pPr eaLnBrk="1" hangingPunct="1"/>
            <a:r>
              <a:rPr lang="en-US" altLang="en-US" sz="2000" b="1" dirty="0"/>
              <a:t>All occupations declared to be hazardous for 16- and 17-year-olds</a:t>
            </a:r>
          </a:p>
          <a:p>
            <a:pPr marL="0" indent="0" eaLnBrk="1" hangingPunct="1">
              <a:buNone/>
            </a:pPr>
            <a:endParaRPr lang="en-US" altLang="en-US" sz="1400" dirty="0"/>
          </a:p>
          <a:p>
            <a:pPr eaLnBrk="1" hangingPunct="1"/>
            <a:endParaRPr lang="en-US" altLang="en-US" sz="2000" dirty="0"/>
          </a:p>
          <a:p>
            <a:pPr eaLnBrk="1" hangingPunct="1"/>
            <a:endParaRPr lang="en-US" altLang="en-US" sz="2400" dirty="0"/>
          </a:p>
          <a:p>
            <a:pPr eaLnBrk="1" hangingPunct="1"/>
            <a:endParaRPr lang="en-US" altLang="en-US" sz="24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303" y="2209800"/>
            <a:ext cx="2497394" cy="24384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0" y="186612"/>
            <a:ext cx="9144000" cy="1184988"/>
          </a:xfrm>
        </p:spPr>
        <p:txBody>
          <a:bodyPr/>
          <a:lstStyle/>
          <a:p>
            <a:pPr algn="ctr" eaLnBrk="1" hangingPunct="1"/>
            <a:r>
              <a:rPr lang="en-US" altLang="en-US" sz="4000" b="1" dirty="0">
                <a:solidFill>
                  <a:schemeClr val="bg1"/>
                </a:solidFill>
                <a:latin typeface="+mn-lt"/>
              </a:rPr>
              <a:t>WORK AND CAREER EXPORATION AND WORK STUDY PROGRAMS</a:t>
            </a:r>
          </a:p>
        </p:txBody>
      </p:sp>
      <p:sp>
        <p:nvSpPr>
          <p:cNvPr id="47106" name="Text Placeholder 4"/>
          <p:cNvSpPr>
            <a:spLocks noGrp="1"/>
          </p:cNvSpPr>
          <p:nvPr>
            <p:ph type="body" idx="1"/>
          </p:nvPr>
        </p:nvSpPr>
        <p:spPr>
          <a:xfrm>
            <a:off x="2743200" y="2590800"/>
            <a:ext cx="6705600" cy="3048000"/>
          </a:xfrm>
        </p:spPr>
        <p:txBody>
          <a:bodyPr/>
          <a:lstStyle/>
          <a:p>
            <a:pPr eaLnBrk="1" hangingPunct="1"/>
            <a:r>
              <a:rPr lang="en-US" altLang="en-US" sz="2800" dirty="0"/>
              <a:t>There are some exceptions for 14- and 15-year-old students enrolled in Work Experience and Career Exploratory Programs (WECEP) and Work Study Programs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1524000" y="0"/>
            <a:ext cx="9144000" cy="1555750"/>
          </a:xfrm>
        </p:spPr>
        <p:txBody>
          <a:bodyPr/>
          <a:lstStyle/>
          <a:p>
            <a:pPr eaLnBrk="1" hangingPunct="1"/>
            <a:r>
              <a:rPr lang="en-US" altLang="en-US" b="1" dirty="0">
                <a:latin typeface="+mn-lt"/>
              </a:rPr>
              <a:t>HAZARDOUS OCCUPATIONS</a:t>
            </a:r>
          </a:p>
        </p:txBody>
      </p:sp>
      <p:sp>
        <p:nvSpPr>
          <p:cNvPr id="50181" name="Rectangle 1027"/>
          <p:cNvSpPr>
            <a:spLocks noGrp="1" noChangeArrowheads="1"/>
          </p:cNvSpPr>
          <p:nvPr>
            <p:ph idx="4294967295"/>
          </p:nvPr>
        </p:nvSpPr>
        <p:spPr>
          <a:xfrm>
            <a:off x="4419600" y="1905000"/>
            <a:ext cx="5638800" cy="3581400"/>
          </a:xfrm>
        </p:spPr>
        <p:txBody>
          <a:bodyPr rtlCol="0">
            <a:normAutofit/>
          </a:bodyPr>
          <a:lstStyle/>
          <a:p>
            <a:pPr eaLnBrk="1" fontAlgn="auto" hangingPunct="1">
              <a:spcAft>
                <a:spcPts val="0"/>
              </a:spcAft>
              <a:buNone/>
              <a:defRPr/>
            </a:pPr>
            <a:r>
              <a:rPr lang="en-US" altLang="en-US" dirty="0"/>
              <a:t>	The FLSA prohibits minors under age 18 from performing occupations that the Secretary of Labor declares to be particularly hazardous or detrimental to their health and well-being.  Currently there are </a:t>
            </a:r>
            <a:r>
              <a:rPr lang="en-US" altLang="en-US" b="1" dirty="0">
                <a:solidFill>
                  <a:srgbClr val="D9470D"/>
                </a:solidFill>
              </a:rPr>
              <a:t>17 Hazardous Occupations Orders (HOs)</a:t>
            </a:r>
          </a:p>
          <a:p>
            <a:pPr eaLnBrk="1" fontAlgn="auto" hangingPunct="1">
              <a:spcAft>
                <a:spcPts val="0"/>
              </a:spcAft>
              <a:buNone/>
              <a:defRPr/>
            </a:pPr>
            <a:endParaRPr lang="en-US" altLang="en-US" sz="1800" b="1" dirty="0">
              <a:solidFill>
                <a:srgbClr val="D9470D"/>
              </a:solidFill>
            </a:endParaRPr>
          </a:p>
          <a:p>
            <a:pPr eaLnBrk="1" fontAlgn="auto" hangingPunct="1">
              <a:spcAft>
                <a:spcPts val="0"/>
              </a:spcAft>
              <a:buNone/>
              <a:defRPr/>
            </a:pPr>
            <a:endParaRPr lang="en-US" altLang="en-US" sz="1800" b="1" dirty="0">
              <a:solidFill>
                <a:srgbClr val="D9470D"/>
              </a:solidFill>
            </a:endParaRPr>
          </a:p>
        </p:txBody>
      </p:sp>
      <p:pic>
        <p:nvPicPr>
          <p:cNvPr id="2" name="Picture 1" descr="Black exclamation point within a red triangle, indicating danger. " title="Danger symbol"/>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600" y1="40760" x2="48600" y2="40760"/>
                        <a14:foregroundMark x1="48600" y1="40760" x2="48600" y2="40760"/>
                        <a14:foregroundMark x1="46760" y1="37960" x2="46760" y2="37960"/>
                        <a14:foregroundMark x1="46760" y1="37960" x2="46760" y2="37960"/>
                        <a14:foregroundMark x1="46760" y1="37960" x2="46760" y2="37960"/>
                        <a14:foregroundMark x1="46760" y1="37960" x2="46760" y2="37960"/>
                        <a14:foregroundMark x1="46760" y1="37960" x2="46760" y2="37960"/>
                        <a14:foregroundMark x1="46760" y1="37960" x2="46760" y2="37960"/>
                        <a14:foregroundMark x1="46760" y1="37960" x2="46760" y2="37960"/>
                        <a14:foregroundMark x1="46760" y1="37960" x2="46760" y2="37960"/>
                        <a14:foregroundMark x1="50480" y1="38880" x2="50480" y2="38880"/>
                        <a14:foregroundMark x1="50480" y1="38880" x2="50480" y2="38880"/>
                        <a14:foregroundMark x1="55080" y1="41200" x2="55080" y2="41200"/>
                        <a14:foregroundMark x1="51400" y1="50480" x2="51400" y2="50480"/>
                        <a14:foregroundMark x1="52320" y1="66680" x2="54160" y2="48160"/>
                        <a14:foregroundMark x1="54160" y1="48160" x2="55080" y2="41200"/>
                        <a14:foregroundMark x1="55080" y1="41200" x2="55080" y2="41200"/>
                        <a14:foregroundMark x1="55080" y1="45360" x2="55080" y2="45360"/>
                        <a14:foregroundMark x1="51400" y1="46760" x2="51400" y2="46760"/>
                        <a14:foregroundMark x1="49080" y1="54640" x2="49080" y2="54640"/>
                        <a14:foregroundMark x1="49080" y1="47680" x2="49080" y2="47680"/>
                        <a14:foregroundMark x1="49520" y1="43040" x2="49520" y2="43040"/>
                        <a14:foregroundMark x1="49520" y1="44920" x2="49520" y2="44920"/>
                        <a14:foregroundMark x1="47240" y1="46280" x2="47240" y2="46280"/>
                        <a14:foregroundMark x1="47240" y1="42600" x2="47240" y2="42600"/>
                        <a14:foregroundMark x1="55080" y1="40760" x2="55080" y2="40760"/>
                        <a14:foregroundMark x1="55080" y1="40760" x2="55080" y2="40760"/>
                        <a14:foregroundMark x1="50920" y1="69440" x2="50920" y2="69440"/>
                        <a14:foregroundMark x1="50920" y1="69440" x2="50920" y2="69440"/>
                        <a14:foregroundMark x1="48600" y1="66200" x2="48600" y2="66200"/>
                        <a14:foregroundMark x1="46280" y1="68040" x2="46280" y2="68040"/>
                        <a14:foregroundMark x1="51840" y1="68520" x2="51840" y2="68520"/>
                        <a14:foregroundMark x1="51400" y1="69000" x2="51400" y2="69000"/>
                        <a14:foregroundMark x1="49520" y1="69000" x2="49520" y2="69000"/>
                        <a14:foregroundMark x1="49080" y1="70840" x2="49080" y2="70840"/>
                        <a14:foregroundMark x1="53240" y1="67120" x2="53240" y2="67120"/>
                        <a14:foregroundMark x1="50480" y1="65760" x2="50480" y2="65760"/>
                        <a14:foregroundMark x1="49520" y1="48160" x2="49520" y2="48160"/>
                        <a14:foregroundMark x1="46760" y1="53240" x2="46760" y2="53240"/>
                        <a14:foregroundMark x1="47240" y1="45360" x2="47240" y2="45360"/>
                        <a14:foregroundMark x1="46760" y1="51400" x2="46760" y2="51400"/>
                        <a14:foregroundMark x1="49080" y1="61560" x2="49080" y2="61560"/>
                        <a14:foregroundMark x1="49520" y1="62040" x2="49520" y2="62040"/>
                        <a14:foregroundMark x1="49520" y1="59720" x2="49520" y2="59720"/>
                        <a14:foregroundMark x1="46760" y1="60200" x2="46760" y2="60200"/>
                        <a14:foregroundMark x1="46760" y1="58800" x2="46760" y2="58800"/>
                        <a14:foregroundMark x1="48160" y1="58320" x2="48160" y2="58320"/>
                        <a14:foregroundMark x1="49520" y1="56000" x2="49520" y2="56000"/>
                        <a14:foregroundMark x1="50920" y1="54640" x2="50920" y2="54640"/>
                        <a14:foregroundMark x1="51400" y1="57400" x2="51400" y2="57400"/>
                        <a14:foregroundMark x1="52760" y1="54640" x2="52760" y2="54640"/>
                        <a14:foregroundMark x1="52760" y1="53240" x2="52760" y2="53240"/>
                        <a14:foregroundMark x1="52760" y1="49520" x2="52760" y2="49520"/>
                        <a14:foregroundMark x1="52760" y1="41680" x2="52760" y2="41680"/>
                        <a14:foregroundMark x1="51840" y1="41200" x2="51840" y2="41200"/>
                        <a14:foregroundMark x1="51400" y1="47240" x2="51400" y2="47240"/>
                        <a14:foregroundMark x1="51400" y1="44000" x2="51840" y2="35640"/>
                        <a14:foregroundMark x1="51840" y1="35640" x2="51840" y2="35640"/>
                        <a14:foregroundMark x1="50000" y1="48160" x2="50000" y2="48160"/>
                      </a14:backgroundRemoval>
                    </a14:imgEffect>
                  </a14:imgLayer>
                </a14:imgProps>
              </a:ext>
            </a:extLst>
          </a:blip>
          <a:stretch>
            <a:fillRect/>
          </a:stretch>
        </p:blipFill>
        <p:spPr>
          <a:xfrm>
            <a:off x="1676396" y="1930400"/>
            <a:ext cx="2743204" cy="274320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0" y="0"/>
            <a:ext cx="9144000" cy="1562100"/>
          </a:xfrm>
        </p:spPr>
        <p:txBody>
          <a:bodyPr/>
          <a:lstStyle/>
          <a:p>
            <a:pPr eaLnBrk="1" hangingPunct="1"/>
            <a:r>
              <a:rPr lang="en-US" altLang="en-US" b="1" dirty="0"/>
              <a:t>HAZARDOUS OCCUPATIONS ORDERS </a:t>
            </a:r>
            <a:br>
              <a:rPr lang="en-US" altLang="en-US" b="1" dirty="0"/>
            </a:br>
            <a:r>
              <a:rPr lang="en-US" altLang="en-US" b="1" dirty="0"/>
              <a:t>1 THROUGH 9</a:t>
            </a:r>
          </a:p>
        </p:txBody>
      </p:sp>
      <p:sp>
        <p:nvSpPr>
          <p:cNvPr id="62467" name="Rectangle 3"/>
          <p:cNvSpPr>
            <a:spLocks noGrp="1" noChangeArrowheads="1"/>
          </p:cNvSpPr>
          <p:nvPr>
            <p:ph idx="4294967295"/>
          </p:nvPr>
        </p:nvSpPr>
        <p:spPr>
          <a:xfrm>
            <a:off x="1981200" y="1828800"/>
            <a:ext cx="8153400" cy="3886200"/>
          </a:xfrm>
        </p:spPr>
        <p:txBody>
          <a:bodyPr/>
          <a:lstStyle/>
          <a:p>
            <a:pPr eaLnBrk="1" hangingPunct="1">
              <a:spcBef>
                <a:spcPts val="500"/>
              </a:spcBef>
              <a:spcAft>
                <a:spcPts val="500"/>
              </a:spcAft>
            </a:pPr>
            <a:r>
              <a:rPr lang="en-US" altLang="en-US" sz="1800" b="1" dirty="0">
                <a:solidFill>
                  <a:srgbClr val="D9470D"/>
                </a:solidFill>
              </a:rPr>
              <a:t>HO 1. </a:t>
            </a:r>
            <a:r>
              <a:rPr lang="en-US" altLang="en-US" sz="1800" dirty="0"/>
              <a:t>Manufacturing or storing explosives</a:t>
            </a:r>
          </a:p>
          <a:p>
            <a:pPr eaLnBrk="1" hangingPunct="1">
              <a:spcBef>
                <a:spcPts val="500"/>
              </a:spcBef>
              <a:spcAft>
                <a:spcPts val="500"/>
              </a:spcAft>
            </a:pPr>
            <a:r>
              <a:rPr lang="en-US" altLang="en-US" sz="1800" b="1" dirty="0">
                <a:solidFill>
                  <a:srgbClr val="D9470D"/>
                </a:solidFill>
              </a:rPr>
              <a:t>HO 2. </a:t>
            </a:r>
            <a:r>
              <a:rPr lang="en-US" altLang="en-US" sz="1800" b="1" dirty="0"/>
              <a:t>Driving a motor vehicle or work as an outside helper on motor vehicles </a:t>
            </a:r>
          </a:p>
          <a:p>
            <a:pPr eaLnBrk="1" hangingPunct="1">
              <a:spcBef>
                <a:spcPts val="500"/>
              </a:spcBef>
              <a:spcAft>
                <a:spcPts val="500"/>
              </a:spcAft>
            </a:pPr>
            <a:r>
              <a:rPr lang="en-US" altLang="en-US" sz="1800" b="1" dirty="0">
                <a:solidFill>
                  <a:srgbClr val="D9470D"/>
                </a:solidFill>
              </a:rPr>
              <a:t>HO 3. </a:t>
            </a:r>
            <a:r>
              <a:rPr lang="en-US" altLang="en-US" sz="1800" dirty="0"/>
              <a:t>Coal mining</a:t>
            </a:r>
          </a:p>
          <a:p>
            <a:pPr eaLnBrk="1" hangingPunct="1">
              <a:spcBef>
                <a:spcPts val="500"/>
              </a:spcBef>
              <a:spcAft>
                <a:spcPts val="500"/>
              </a:spcAft>
            </a:pPr>
            <a:r>
              <a:rPr lang="en-US" altLang="en-US" sz="1800" b="1" dirty="0">
                <a:solidFill>
                  <a:srgbClr val="D9470D"/>
                </a:solidFill>
              </a:rPr>
              <a:t>HO 4. </a:t>
            </a:r>
            <a:r>
              <a:rPr lang="en-US" altLang="en-US" sz="1800" dirty="0"/>
              <a:t>Forest fire fighting, forecast fire prevention, timber tract, forestry service, and logging and sawmilling</a:t>
            </a:r>
          </a:p>
          <a:p>
            <a:pPr eaLnBrk="1" hangingPunct="1">
              <a:spcBef>
                <a:spcPts val="500"/>
              </a:spcBef>
              <a:spcAft>
                <a:spcPts val="500"/>
              </a:spcAft>
            </a:pPr>
            <a:r>
              <a:rPr lang="en-US" altLang="en-US" sz="1800" b="1" dirty="0">
                <a:solidFill>
                  <a:srgbClr val="D9470D"/>
                </a:solidFill>
              </a:rPr>
              <a:t>HO 5. </a:t>
            </a:r>
            <a:r>
              <a:rPr lang="en-US" altLang="en-US" sz="1800" dirty="0"/>
              <a:t>Power-driven woodworking machines</a:t>
            </a:r>
          </a:p>
          <a:p>
            <a:pPr eaLnBrk="1" hangingPunct="1">
              <a:spcBef>
                <a:spcPts val="500"/>
              </a:spcBef>
              <a:spcAft>
                <a:spcPts val="500"/>
              </a:spcAft>
            </a:pPr>
            <a:r>
              <a:rPr lang="en-US" altLang="en-US" sz="1800" b="1" dirty="0">
                <a:solidFill>
                  <a:srgbClr val="D9470D"/>
                </a:solidFill>
              </a:rPr>
              <a:t>HO 6. </a:t>
            </a:r>
            <a:r>
              <a:rPr lang="en-US" altLang="en-US" sz="1800" dirty="0"/>
              <a:t>Exposure to radioactive substances and ionizing radiation </a:t>
            </a:r>
          </a:p>
          <a:p>
            <a:pPr eaLnBrk="1" hangingPunct="1">
              <a:spcBef>
                <a:spcPts val="500"/>
              </a:spcBef>
              <a:spcAft>
                <a:spcPts val="500"/>
              </a:spcAft>
            </a:pPr>
            <a:r>
              <a:rPr lang="en-US" altLang="en-US" sz="1800" b="1" dirty="0">
                <a:solidFill>
                  <a:srgbClr val="D9470D"/>
                </a:solidFill>
              </a:rPr>
              <a:t>HO 7. </a:t>
            </a:r>
            <a:r>
              <a:rPr lang="en-US" altLang="en-US" sz="1800" b="1" dirty="0"/>
              <a:t>Power-driven hoisting apparatus</a:t>
            </a:r>
          </a:p>
          <a:p>
            <a:pPr eaLnBrk="1" hangingPunct="1">
              <a:spcBef>
                <a:spcPts val="500"/>
              </a:spcBef>
              <a:spcAft>
                <a:spcPts val="500"/>
              </a:spcAft>
            </a:pPr>
            <a:r>
              <a:rPr lang="en-US" altLang="en-US" sz="1800" b="1" dirty="0">
                <a:solidFill>
                  <a:srgbClr val="D9470D"/>
                </a:solidFill>
              </a:rPr>
              <a:t>HO 8. </a:t>
            </a:r>
            <a:r>
              <a:rPr lang="en-US" altLang="en-US" sz="1800" dirty="0"/>
              <a:t>Power-driven metal-forming, punching and shearing machines</a:t>
            </a:r>
            <a:r>
              <a:rPr lang="en-US" altLang="en-US" dirty="0"/>
              <a:t> </a:t>
            </a:r>
          </a:p>
          <a:p>
            <a:pPr eaLnBrk="1" hangingPunct="1"/>
            <a:r>
              <a:rPr lang="en-US" altLang="en-US" sz="1800" b="1" dirty="0">
                <a:solidFill>
                  <a:srgbClr val="D9470D"/>
                </a:solidFill>
              </a:rPr>
              <a:t>HO 9. </a:t>
            </a:r>
            <a:r>
              <a:rPr lang="en-US" altLang="en-US" sz="1800" dirty="0"/>
              <a:t>Mining, other than coal</a:t>
            </a:r>
          </a:p>
          <a:p>
            <a:pPr eaLnBrk="1" hangingPunct="1">
              <a:spcBef>
                <a:spcPts val="500"/>
              </a:spcBef>
              <a:spcAft>
                <a:spcPts val="500"/>
              </a:spcAft>
            </a:pPr>
            <a:endParaRPr lang="en-US" altLang="en-US" sz="1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1524000" y="0"/>
            <a:ext cx="9144000" cy="1568450"/>
          </a:xfrm>
        </p:spPr>
        <p:txBody>
          <a:bodyPr rtlCol="0">
            <a:normAutofit/>
          </a:bodyPr>
          <a:lstStyle/>
          <a:p>
            <a:pPr eaLnBrk="1" fontAlgn="auto" hangingPunct="1">
              <a:spcAft>
                <a:spcPts val="0"/>
              </a:spcAft>
              <a:defRPr/>
            </a:pPr>
            <a:r>
              <a:rPr lang="en-US" altLang="en-US" dirty="0"/>
              <a:t>HAZARDOUS OCCUPATIONS ORDERS </a:t>
            </a:r>
            <a:br>
              <a:rPr lang="en-US" altLang="en-US" dirty="0"/>
            </a:br>
            <a:r>
              <a:rPr lang="en-US" altLang="en-US" dirty="0"/>
              <a:t>10 THROUGH 17</a:t>
            </a:r>
            <a:endParaRPr lang="en-US" altLang="en-US" sz="6000" dirty="0"/>
          </a:p>
        </p:txBody>
      </p:sp>
      <p:sp>
        <p:nvSpPr>
          <p:cNvPr id="66563" name="Rectangle 3"/>
          <p:cNvSpPr>
            <a:spLocks noGrp="1" noChangeArrowheads="1"/>
          </p:cNvSpPr>
          <p:nvPr>
            <p:ph idx="4294967295"/>
          </p:nvPr>
        </p:nvSpPr>
        <p:spPr>
          <a:xfrm>
            <a:off x="1981200" y="1905000"/>
            <a:ext cx="8001000" cy="4114800"/>
          </a:xfrm>
        </p:spPr>
        <p:txBody>
          <a:bodyPr/>
          <a:lstStyle/>
          <a:p>
            <a:pPr eaLnBrk="1" hangingPunct="1">
              <a:spcBef>
                <a:spcPts val="500"/>
              </a:spcBef>
              <a:spcAft>
                <a:spcPts val="500"/>
              </a:spcAft>
            </a:pPr>
            <a:r>
              <a:rPr lang="en-US" altLang="en-US" sz="1600" b="1" dirty="0">
                <a:solidFill>
                  <a:srgbClr val="D9470D"/>
                </a:solidFill>
              </a:rPr>
              <a:t>HO 10. </a:t>
            </a:r>
            <a:r>
              <a:rPr lang="en-US" altLang="en-US" sz="1600" b="1" dirty="0"/>
              <a:t>Power-driven meat-processing machines, slaughtering, rendering and meat packing plants</a:t>
            </a:r>
          </a:p>
          <a:p>
            <a:pPr eaLnBrk="1" hangingPunct="1">
              <a:spcBef>
                <a:spcPts val="500"/>
              </a:spcBef>
              <a:spcAft>
                <a:spcPts val="500"/>
              </a:spcAft>
            </a:pPr>
            <a:r>
              <a:rPr lang="en-US" altLang="en-US" sz="1600" b="1" dirty="0">
                <a:solidFill>
                  <a:srgbClr val="D9470D"/>
                </a:solidFill>
              </a:rPr>
              <a:t>HO 11. </a:t>
            </a:r>
            <a:r>
              <a:rPr lang="en-US" altLang="en-US" sz="1600" b="1" dirty="0"/>
              <a:t>Power-driven bakery machines</a:t>
            </a:r>
          </a:p>
          <a:p>
            <a:pPr eaLnBrk="1" hangingPunct="1">
              <a:spcBef>
                <a:spcPts val="500"/>
              </a:spcBef>
              <a:spcAft>
                <a:spcPts val="500"/>
              </a:spcAft>
            </a:pPr>
            <a:r>
              <a:rPr lang="en-US" altLang="en-US" sz="1600" b="1" dirty="0">
                <a:solidFill>
                  <a:srgbClr val="D9470D"/>
                </a:solidFill>
              </a:rPr>
              <a:t>HO 12. </a:t>
            </a:r>
            <a:r>
              <a:rPr lang="en-US" altLang="en-US" sz="1600" b="1" dirty="0"/>
              <a:t>Power-driven paper-products machines, scrap paper balers, and paper box compactors</a:t>
            </a:r>
          </a:p>
          <a:p>
            <a:pPr eaLnBrk="1" hangingPunct="1"/>
            <a:r>
              <a:rPr lang="en-US" altLang="en-US" sz="1600" b="1" dirty="0">
                <a:solidFill>
                  <a:srgbClr val="D9470D"/>
                </a:solidFill>
              </a:rPr>
              <a:t>HO 13. </a:t>
            </a:r>
            <a:r>
              <a:rPr lang="en-US" altLang="en-US" sz="1600" dirty="0"/>
              <a:t>Manufacturing of brick, tile and related products</a:t>
            </a:r>
          </a:p>
          <a:p>
            <a:pPr eaLnBrk="1" hangingPunct="1">
              <a:spcBef>
                <a:spcPts val="500"/>
              </a:spcBef>
              <a:spcAft>
                <a:spcPts val="500"/>
              </a:spcAft>
            </a:pPr>
            <a:r>
              <a:rPr lang="en-US" altLang="en-US" sz="1600" b="1" dirty="0">
                <a:solidFill>
                  <a:srgbClr val="D9470D"/>
                </a:solidFill>
              </a:rPr>
              <a:t>HO 14. </a:t>
            </a:r>
            <a:r>
              <a:rPr lang="en-US" altLang="en-US" sz="1600" dirty="0"/>
              <a:t>Power-driven circular saws, band saws and guillotine shears, chain saws, reciprocating saws, wood chippers, and abrasive cutting discs.</a:t>
            </a:r>
          </a:p>
          <a:p>
            <a:pPr eaLnBrk="1" hangingPunct="1">
              <a:spcBef>
                <a:spcPts val="500"/>
              </a:spcBef>
              <a:spcAft>
                <a:spcPts val="500"/>
              </a:spcAft>
            </a:pPr>
            <a:r>
              <a:rPr lang="en-US" altLang="en-US" sz="1600" b="1" dirty="0">
                <a:solidFill>
                  <a:srgbClr val="D9470D"/>
                </a:solidFill>
              </a:rPr>
              <a:t>HO 15. </a:t>
            </a:r>
            <a:r>
              <a:rPr lang="en-US" altLang="en-US" sz="1600" dirty="0"/>
              <a:t>Wrecking, demolition, and shipbreaking operations</a:t>
            </a:r>
          </a:p>
          <a:p>
            <a:pPr eaLnBrk="1" hangingPunct="1">
              <a:spcBef>
                <a:spcPts val="500"/>
              </a:spcBef>
              <a:spcAft>
                <a:spcPts val="500"/>
              </a:spcAft>
            </a:pPr>
            <a:r>
              <a:rPr lang="en-US" altLang="en-US" sz="1600" b="1" dirty="0">
                <a:solidFill>
                  <a:srgbClr val="D9470D"/>
                </a:solidFill>
              </a:rPr>
              <a:t>HO 16. </a:t>
            </a:r>
            <a:r>
              <a:rPr lang="en-US" altLang="en-US" sz="1600" b="1" dirty="0"/>
              <a:t>Roofing occupations and work on or about a roof</a:t>
            </a:r>
          </a:p>
          <a:p>
            <a:pPr eaLnBrk="1" hangingPunct="1">
              <a:spcBef>
                <a:spcPts val="500"/>
              </a:spcBef>
              <a:spcAft>
                <a:spcPts val="500"/>
              </a:spcAft>
            </a:pPr>
            <a:r>
              <a:rPr lang="en-US" altLang="en-US" sz="1600" b="1" dirty="0">
                <a:solidFill>
                  <a:srgbClr val="D9470D"/>
                </a:solidFill>
              </a:rPr>
              <a:t>HO 17. </a:t>
            </a:r>
            <a:r>
              <a:rPr lang="en-US" altLang="en-US" sz="1600" dirty="0"/>
              <a:t>Trenching and excavation operations</a:t>
            </a:r>
          </a:p>
          <a:p>
            <a:pPr marL="0" indent="0" eaLnBrk="1" hangingPunct="1">
              <a:buNone/>
            </a:pPr>
            <a:r>
              <a:rPr lang="en-US" altLang="en-US" sz="1400" dirty="0"/>
              <a:t>	</a:t>
            </a:r>
            <a:r>
              <a:rPr lang="en-US" altLang="en-US" sz="1400" b="1" dirty="0"/>
              <a:t>**The term "operation</a:t>
            </a:r>
            <a:r>
              <a:rPr lang="en-US" altLang="en-US" sz="1400" b="1" i="1" dirty="0"/>
              <a:t>"</a:t>
            </a:r>
            <a:r>
              <a:rPr lang="en-US" altLang="en-US" sz="1400" b="1" dirty="0"/>
              <a:t> as used in HO’s 5, 8, 10, 11, 12 and 14 generally includes the tasks of </a:t>
            </a:r>
            <a:r>
              <a:rPr lang="en-US" altLang="en-US" sz="1400" b="1" dirty="0">
                <a:solidFill>
                  <a:srgbClr val="FF0000"/>
                </a:solidFill>
              </a:rPr>
              <a:t>	setting up, adjusting, repairing, oiling, and cleaning the equipment</a:t>
            </a:r>
          </a:p>
          <a:p>
            <a:pPr marL="0" indent="0" eaLnBrk="1" hangingPunct="1">
              <a:buNone/>
            </a:pPr>
            <a:endParaRPr lang="en-US" altLang="en-US" sz="14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a:latin typeface="+mn-lt"/>
              </a:rPr>
              <a:t>EXCEPTIONS AND EXEMPTIONS</a:t>
            </a:r>
          </a:p>
        </p:txBody>
      </p:sp>
      <p:sp>
        <p:nvSpPr>
          <p:cNvPr id="117763" name="Rectangle 3"/>
          <p:cNvSpPr>
            <a:spLocks noGrp="1" noChangeArrowheads="1"/>
          </p:cNvSpPr>
          <p:nvPr>
            <p:ph idx="4294967295"/>
          </p:nvPr>
        </p:nvSpPr>
        <p:spPr>
          <a:xfrm>
            <a:off x="525780" y="1676400"/>
            <a:ext cx="10984230" cy="4278630"/>
          </a:xfrm>
        </p:spPr>
        <p:txBody>
          <a:bodyPr/>
          <a:lstStyle/>
          <a:p>
            <a:pPr marL="0" indent="0" eaLnBrk="1" hangingPunct="1">
              <a:lnSpc>
                <a:spcPct val="100000"/>
              </a:lnSpc>
              <a:spcBef>
                <a:spcPts val="0"/>
              </a:spcBef>
              <a:buNone/>
            </a:pPr>
            <a:r>
              <a:rPr lang="en-US" altLang="en-US" sz="2400" b="1" dirty="0"/>
              <a:t>Exceptions and Exemptions</a:t>
            </a:r>
          </a:p>
          <a:p>
            <a:pPr marL="0" indent="0" eaLnBrk="1" hangingPunct="1">
              <a:lnSpc>
                <a:spcPct val="100000"/>
              </a:lnSpc>
              <a:spcBef>
                <a:spcPts val="0"/>
              </a:spcBef>
              <a:buNone/>
            </a:pPr>
            <a:r>
              <a:rPr lang="en-US" altLang="en-US" sz="2400" dirty="0"/>
              <a:t>Apprentices and Student Learners enrolled in an approved program can be exempt from HO 5, 8, 10, 12, 16 and 17 under certain conditions</a:t>
            </a:r>
          </a:p>
          <a:p>
            <a:pPr marL="0" indent="0" eaLnBrk="1" hangingPunct="1">
              <a:lnSpc>
                <a:spcPct val="100000"/>
              </a:lnSpc>
              <a:spcBef>
                <a:spcPts val="0"/>
              </a:spcBef>
              <a:buNone/>
            </a:pPr>
            <a:endParaRPr lang="en-US" altLang="en-US" sz="2400" b="1" dirty="0"/>
          </a:p>
          <a:p>
            <a:pPr marL="0" indent="0" eaLnBrk="1" hangingPunct="1">
              <a:lnSpc>
                <a:spcPct val="100000"/>
              </a:lnSpc>
              <a:spcBef>
                <a:spcPts val="0"/>
              </a:spcBef>
              <a:buNone/>
            </a:pPr>
            <a:r>
              <a:rPr lang="en-US" altLang="en-US" sz="2400" b="1" dirty="0"/>
              <a:t>Parental exception: </a:t>
            </a:r>
          </a:p>
          <a:p>
            <a:pPr marL="0" indent="0" eaLnBrk="1" hangingPunct="1">
              <a:lnSpc>
                <a:spcPct val="100000"/>
              </a:lnSpc>
              <a:spcBef>
                <a:spcPts val="0"/>
              </a:spcBef>
              <a:buNone/>
            </a:pPr>
            <a:r>
              <a:rPr lang="en-US" altLang="en-US" sz="2400" dirty="0"/>
              <a:t>Children of any age are generally permitted to work for businesses entirely owned by their parents, except:</a:t>
            </a:r>
          </a:p>
          <a:p>
            <a:pPr eaLnBrk="1" hangingPunct="1">
              <a:lnSpc>
                <a:spcPct val="100000"/>
              </a:lnSpc>
              <a:spcBef>
                <a:spcPts val="0"/>
              </a:spcBef>
            </a:pPr>
            <a:r>
              <a:rPr lang="en-US" altLang="en-US" sz="2400" dirty="0"/>
              <a:t>Those under age 16 may not be employed in mining or manufacturing and </a:t>
            </a:r>
          </a:p>
          <a:p>
            <a:pPr eaLnBrk="1" hangingPunct="1">
              <a:lnSpc>
                <a:spcPct val="100000"/>
              </a:lnSpc>
              <a:spcBef>
                <a:spcPts val="0"/>
              </a:spcBef>
            </a:pPr>
            <a:r>
              <a:rPr lang="en-US" altLang="en-US" sz="2400" dirty="0"/>
              <a:t>No one under 18 may be employed in any occupation the Secretary of Labor has declared to be hazardous</a:t>
            </a:r>
          </a:p>
          <a:p>
            <a:pPr marL="0" indent="0" eaLnBrk="1" hangingPunct="1">
              <a:lnSpc>
                <a:spcPct val="100000"/>
              </a:lnSpc>
              <a:spcBef>
                <a:spcPts val="0"/>
              </a:spcBef>
              <a:buNone/>
            </a:pPr>
            <a:endParaRPr lang="en-US" altLang="en-US" sz="1800" dirty="0"/>
          </a:p>
          <a:p>
            <a:pPr marL="0" indent="0" eaLnBrk="1" hangingPunct="1">
              <a:buNone/>
            </a:pPr>
            <a:endParaRPr lang="en-US" altLang="en-US" sz="18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gn="ctr" eaLnBrk="1" hangingPunct="1"/>
            <a:r>
              <a:rPr lang="en-US" altLang="en-US" b="1" dirty="0">
                <a:latin typeface="+mn-lt"/>
              </a:rPr>
              <a:t>ADDITIONAL COMPLIANCE</a:t>
            </a:r>
            <a:r>
              <a:rPr lang="en-US" altLang="en-US" b="1" dirty="0"/>
              <a:t> ASSISTANCE MATERIALS</a:t>
            </a:r>
          </a:p>
        </p:txBody>
      </p:sp>
      <p:sp>
        <p:nvSpPr>
          <p:cNvPr id="3" name="Content Placeholder 2"/>
          <p:cNvSpPr>
            <a:spLocks noGrp="1"/>
          </p:cNvSpPr>
          <p:nvPr>
            <p:ph idx="4294967295"/>
          </p:nvPr>
        </p:nvSpPr>
        <p:spPr>
          <a:xfrm>
            <a:off x="501015" y="1725931"/>
            <a:ext cx="11189970" cy="4195763"/>
          </a:xfrm>
        </p:spPr>
        <p:txBody>
          <a:bodyPr/>
          <a:lstStyle/>
          <a:p>
            <a:pPr marL="0" indent="0" eaLnBrk="1" hangingPunct="1">
              <a:buNone/>
            </a:pPr>
            <a:r>
              <a:rPr lang="en-US" altLang="en-US" sz="3600" dirty="0">
                <a:hlinkClick r:id="rId2"/>
              </a:rPr>
              <a:t>Youth Rules</a:t>
            </a:r>
            <a:endParaRPr lang="en-US" altLang="en-US" sz="3600" dirty="0"/>
          </a:p>
          <a:p>
            <a:pPr marL="0" indent="0" eaLnBrk="1" hangingPunct="1">
              <a:buNone/>
            </a:pPr>
            <a:r>
              <a:rPr lang="en-US" altLang="en-US" sz="3600" dirty="0">
                <a:hlinkClick r:id="rId3"/>
              </a:rPr>
              <a:t>Child Labor Rules Advisor</a:t>
            </a:r>
            <a:endParaRPr lang="en-US" altLang="en-US" sz="3600" dirty="0"/>
          </a:p>
          <a:p>
            <a:pPr marL="0" indent="0" eaLnBrk="1" hangingPunct="1">
              <a:buNone/>
            </a:pPr>
            <a:r>
              <a:rPr lang="en-US" altLang="en-US" sz="3600" dirty="0">
                <a:hlinkClick r:id="rId4"/>
              </a:rPr>
              <a:t>Child Labor Bulletin 101</a:t>
            </a:r>
            <a:endParaRPr lang="en-US" altLang="en-US" sz="3600" dirty="0"/>
          </a:p>
          <a:p>
            <a:pPr marL="0" indent="0" eaLnBrk="1" hangingPunct="1">
              <a:buNone/>
            </a:pPr>
            <a:r>
              <a:rPr lang="en-US" altLang="en-US" sz="3600" dirty="0">
                <a:hlinkClick r:id="rId5"/>
              </a:rPr>
              <a:t>Fact Sheet #43</a:t>
            </a:r>
            <a:endParaRPr lang="en-US" altLang="en-US" sz="3600" dirty="0"/>
          </a:p>
          <a:p>
            <a:pPr marL="0" indent="0" eaLnBrk="1" hangingPunct="1">
              <a:buNone/>
            </a:pPr>
            <a:r>
              <a:rPr lang="en-US" altLang="en-US" sz="3600" dirty="0">
                <a:hlinkClick r:id="rId6"/>
              </a:rPr>
              <a:t>FLSA Poster</a:t>
            </a:r>
            <a:endParaRPr lang="en-US" altLang="en-US" sz="3600" dirty="0"/>
          </a:p>
          <a:p>
            <a:pPr marL="0" indent="0" eaLnBrk="1" hangingPunct="1">
              <a:buNone/>
            </a:pPr>
            <a:r>
              <a:rPr lang="en-US" altLang="en-US" sz="3600" dirty="0">
                <a:hlinkClick r:id="rId7"/>
              </a:rPr>
              <a:t>FOH SECTION 33C</a:t>
            </a:r>
            <a:endParaRPr lang="en-US" altLang="en-US" sz="3600" dirty="0"/>
          </a:p>
          <a:p>
            <a:pPr marL="0" indent="0">
              <a:buNone/>
            </a:pPr>
            <a:r>
              <a:rPr lang="en-US" altLang="en-US" sz="3600" b="1" dirty="0"/>
              <a:t>1-866-4US-WAGE (1-866-487-9243)</a:t>
            </a:r>
          </a:p>
        </p:txBody>
      </p:sp>
    </p:spTree>
    <p:extLst>
      <p:ext uri="{BB962C8B-B14F-4D97-AF65-F5344CB8AC3E}">
        <p14:creationId xmlns:p14="http://schemas.microsoft.com/office/powerpoint/2010/main" val="130239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EABF-DBAB-4EBB-A7FD-9666CD96FD0E}"/>
              </a:ext>
            </a:extLst>
          </p:cNvPr>
          <p:cNvSpPr>
            <a:spLocks noGrp="1"/>
          </p:cNvSpPr>
          <p:nvPr>
            <p:ph type="title"/>
          </p:nvPr>
        </p:nvSpPr>
        <p:spPr/>
        <p:txBody>
          <a:bodyPr/>
          <a:lstStyle/>
          <a:p>
            <a:r>
              <a:rPr lang="en-US" dirty="0"/>
              <a:t>CONTACT INFORMATION</a:t>
            </a:r>
          </a:p>
        </p:txBody>
      </p:sp>
      <p:sp>
        <p:nvSpPr>
          <p:cNvPr id="3" name="Text Placeholder 4">
            <a:extLst>
              <a:ext uri="{FF2B5EF4-FFF2-40B4-BE49-F238E27FC236}">
                <a16:creationId xmlns:a16="http://schemas.microsoft.com/office/drawing/2014/main" id="{94378A74-CE46-4310-831E-EBC97BCBD26B}"/>
              </a:ext>
            </a:extLst>
          </p:cNvPr>
          <p:cNvSpPr txBox="1">
            <a:spLocks/>
          </p:cNvSpPr>
          <p:nvPr/>
        </p:nvSpPr>
        <p:spPr>
          <a:xfrm>
            <a:off x="1725930" y="2762250"/>
            <a:ext cx="8321040" cy="304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pPr>
            <a:r>
              <a:rPr lang="en-US" altLang="en-US" sz="3200" b="1" dirty="0"/>
              <a:t>Corey Walton</a:t>
            </a:r>
          </a:p>
          <a:p>
            <a:pPr marL="0" marR="0" indent="0" algn="ctr">
              <a:spcBef>
                <a:spcPts val="0"/>
              </a:spcBef>
              <a:spcAft>
                <a:spcPts val="0"/>
              </a:spcAft>
              <a:buNone/>
            </a:pPr>
            <a:r>
              <a:rPr lang="en-US" sz="3200" dirty="0">
                <a:effectLst/>
                <a:ea typeface="Calibri" panose="020F0502020204030204" pitchFamily="34" charset="0"/>
              </a:rPr>
              <a:t>Community Outreach and Resource Planning</a:t>
            </a:r>
          </a:p>
          <a:p>
            <a:pPr marL="0" marR="0" indent="0" algn="ctr">
              <a:spcBef>
                <a:spcPts val="0"/>
              </a:spcBef>
              <a:spcAft>
                <a:spcPts val="0"/>
              </a:spcAft>
              <a:buNone/>
            </a:pPr>
            <a:r>
              <a:rPr lang="en-US" sz="3200" dirty="0">
                <a:effectLst/>
                <a:ea typeface="Calibri" panose="020F0502020204030204" pitchFamily="34" charset="0"/>
              </a:rPr>
              <a:t>U.S. Department of Labor/Wage &amp; Hour Division</a:t>
            </a:r>
          </a:p>
          <a:p>
            <a:pPr marL="0" marR="0" indent="0" algn="ctr">
              <a:spcBef>
                <a:spcPts val="0"/>
              </a:spcBef>
              <a:spcAft>
                <a:spcPts val="0"/>
              </a:spcAft>
              <a:buNone/>
            </a:pPr>
            <a:r>
              <a:rPr lang="en-US" sz="3200" dirty="0">
                <a:effectLst/>
                <a:ea typeface="Calibri" panose="020F0502020204030204" pitchFamily="34" charset="0"/>
                <a:hlinkClick r:id="rId2"/>
              </a:rPr>
              <a:t>walton.corey@dol.gov</a:t>
            </a:r>
            <a:r>
              <a:rPr lang="en-US" sz="3200" dirty="0">
                <a:solidFill>
                  <a:srgbClr val="0070C0"/>
                </a:solidFill>
                <a:ea typeface="Calibri" panose="020F0502020204030204" pitchFamily="34" charset="0"/>
              </a:rPr>
              <a:t> </a:t>
            </a:r>
            <a:endParaRPr lang="en-US" sz="3200" dirty="0">
              <a:effectLst/>
              <a:ea typeface="Calibri" panose="020F0502020204030204" pitchFamily="34" charset="0"/>
            </a:endParaRPr>
          </a:p>
          <a:p>
            <a:pPr eaLnBrk="1" hangingPunct="1"/>
            <a:endParaRPr lang="en-US" altLang="en-US" dirty="0"/>
          </a:p>
        </p:txBody>
      </p:sp>
    </p:spTree>
    <p:extLst>
      <p:ext uri="{BB962C8B-B14F-4D97-AF65-F5344CB8AC3E}">
        <p14:creationId xmlns:p14="http://schemas.microsoft.com/office/powerpoint/2010/main" val="34008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24000" y="0"/>
            <a:ext cx="9144000" cy="1524000"/>
          </a:xfrm>
        </p:spPr>
        <p:txBody>
          <a:bodyPr/>
          <a:lstStyle/>
          <a:p>
            <a:pPr algn="ctr" eaLnBrk="1" hangingPunct="1"/>
            <a:r>
              <a:rPr lang="en-US" altLang="en-US" b="1" dirty="0">
                <a:latin typeface="+mn-lt"/>
              </a:rPr>
              <a:t>DISCLAIMER</a:t>
            </a:r>
          </a:p>
        </p:txBody>
      </p:sp>
      <p:sp>
        <p:nvSpPr>
          <p:cNvPr id="137219" name="Rectangle 3"/>
          <p:cNvSpPr>
            <a:spLocks noGrp="1" noChangeArrowheads="1"/>
          </p:cNvSpPr>
          <p:nvPr>
            <p:ph idx="4294967295"/>
          </p:nvPr>
        </p:nvSpPr>
        <p:spPr>
          <a:xfrm>
            <a:off x="685800" y="2156460"/>
            <a:ext cx="11041380" cy="3810000"/>
          </a:xfrm>
        </p:spPr>
        <p:txBody>
          <a:bodyPr/>
          <a:lstStyle/>
          <a:p>
            <a:pPr marL="0" indent="0" eaLnBrk="1" hangingPunct="1">
              <a:buNone/>
            </a:pPr>
            <a:r>
              <a:rPr lang="en-US" altLang="en-US" sz="2000" dirty="0"/>
              <a:t>This presentation is intended as general information only and does not carry the force of legal opinion.</a:t>
            </a:r>
          </a:p>
          <a:p>
            <a:pPr eaLnBrk="1" hangingPunct="1">
              <a:buFont typeface="Monotype Sorts" pitchFamily="2" charset="2"/>
              <a:buNone/>
            </a:pPr>
            <a:endParaRPr lang="en-US" altLang="en-US" sz="2000" dirty="0"/>
          </a:p>
          <a:p>
            <a:pPr marL="0" indent="0" eaLnBrk="1" hangingPunct="1">
              <a:buNone/>
            </a:pPr>
            <a:r>
              <a:rPr lang="en-US" altLang="en-US" sz="2000" dirty="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altLang="en-US" sz="2000" i="1" dirty="0"/>
              <a:t>Federal </a:t>
            </a:r>
            <a:r>
              <a:rPr lang="en-US" altLang="en-US" sz="2000" dirty="0"/>
              <a:t>Register and the </a:t>
            </a:r>
            <a:r>
              <a:rPr lang="en-US" altLang="en-US" sz="2000" i="1" dirty="0"/>
              <a:t>Code of Federal Regulations</a:t>
            </a:r>
            <a:r>
              <a:rPr lang="en-US" altLang="en-US" sz="2000" dirty="0"/>
              <a:t> remain the official source for regulatory information published by the Department of Labor. We will make every effort to keep this information current and correct errors brought to our attention.</a:t>
            </a:r>
          </a:p>
        </p:txBody>
      </p:sp>
    </p:spTree>
    <p:extLst>
      <p:ext uri="{BB962C8B-B14F-4D97-AF65-F5344CB8AC3E}">
        <p14:creationId xmlns:p14="http://schemas.microsoft.com/office/powerpoint/2010/main" val="942903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EA2E-9560-4861-8C47-45CFFE612E47}"/>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6C6C9C09-B1DB-42F7-B2B4-DEE49D2B6A26}"/>
              </a:ext>
            </a:extLst>
          </p:cNvPr>
          <p:cNvSpPr>
            <a:spLocks noGrp="1"/>
          </p:cNvSpPr>
          <p:nvPr>
            <p:ph idx="1"/>
          </p:nvPr>
        </p:nvSpPr>
        <p:spPr/>
        <p:txBody>
          <a:bodyPr/>
          <a:lstStyle/>
          <a:p>
            <a:r>
              <a:rPr lang="en-US" sz="3200" dirty="0"/>
              <a:t>Introductions:</a:t>
            </a:r>
          </a:p>
          <a:p>
            <a:pPr lvl="1"/>
            <a:r>
              <a:rPr lang="en-US" sz="2800" dirty="0"/>
              <a:t>Alyssa Klein, DEED-VRS</a:t>
            </a:r>
          </a:p>
          <a:p>
            <a:pPr lvl="1"/>
            <a:r>
              <a:rPr lang="en-US" sz="2800" dirty="0"/>
              <a:t>Corey Walton, USDOL</a:t>
            </a:r>
          </a:p>
          <a:p>
            <a:pPr lvl="1"/>
            <a:r>
              <a:rPr lang="en-US" sz="2800" dirty="0"/>
              <a:t>Sara Ellstra, DLI</a:t>
            </a:r>
          </a:p>
          <a:p>
            <a:pPr lvl="1"/>
            <a:r>
              <a:rPr lang="en-US" sz="2800" dirty="0"/>
              <a:t>Rich Wessels, DL</a:t>
            </a:r>
            <a:r>
              <a:rPr lang="en-US" dirty="0"/>
              <a:t>I</a:t>
            </a:r>
          </a:p>
        </p:txBody>
      </p:sp>
      <p:pic>
        <p:nvPicPr>
          <p:cNvPr id="5" name="Picture 2" descr="Welcome sign with the words Welcome in black on a wood board hanging outside. ">
            <a:extLst>
              <a:ext uri="{FF2B5EF4-FFF2-40B4-BE49-F238E27FC236}">
                <a16:creationId xmlns:a16="http://schemas.microsoft.com/office/drawing/2014/main" id="{C8235337-4F04-43DB-BA61-09076DB5B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2138361"/>
            <a:ext cx="4876800" cy="3295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16E0433-B1A2-4FDD-B29D-D680DCEFCB9F}"/>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208965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211" y="3689200"/>
            <a:ext cx="10962025" cy="871370"/>
          </a:xfrm>
        </p:spPr>
        <p:txBody>
          <a:bodyPr>
            <a:normAutofit/>
          </a:bodyPr>
          <a:lstStyle/>
          <a:p>
            <a:r>
              <a:rPr lang="en-US" sz="3600" b="1" dirty="0">
                <a:solidFill>
                  <a:srgbClr val="78BE21"/>
                </a:solidFill>
              </a:rPr>
              <a:t>Youth Labor Standards in Minnesota</a:t>
            </a:r>
          </a:p>
        </p:txBody>
      </p:sp>
      <p:sp>
        <p:nvSpPr>
          <p:cNvPr id="3" name="Text Placeholder 2"/>
          <p:cNvSpPr>
            <a:spLocks noGrp="1"/>
          </p:cNvSpPr>
          <p:nvPr>
            <p:ph type="body" sz="quarter" idx="14"/>
          </p:nvPr>
        </p:nvSpPr>
        <p:spPr>
          <a:xfrm>
            <a:off x="3625851" y="4638154"/>
            <a:ext cx="4940300" cy="1062931"/>
          </a:xfrm>
        </p:spPr>
        <p:txBody>
          <a:bodyPr>
            <a:normAutofit/>
          </a:bodyPr>
          <a:lstStyle/>
          <a:p>
            <a:endParaRPr lang="en-US" sz="1500" dirty="0"/>
          </a:p>
          <a:p>
            <a:r>
              <a:rPr lang="en-US" sz="2000" b="1" dirty="0"/>
              <a:t>Sara Ellstra</a:t>
            </a:r>
            <a:br>
              <a:rPr lang="en-US" sz="2000" b="1" dirty="0"/>
            </a:br>
            <a:r>
              <a:rPr lang="en-US" sz="2000" b="1" dirty="0"/>
              <a:t>Supervisor| Labor Standards</a:t>
            </a:r>
          </a:p>
        </p:txBody>
      </p:sp>
      <p:pic>
        <p:nvPicPr>
          <p:cNvPr id="11" name="Picture Placeholder 10" descr="Minnesota State Capitol" title="Minnesota State Capitol"/>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5619" b="5619"/>
          <a:stretch>
            <a:fillRect/>
          </a:stretch>
        </p:blipFill>
        <p:spPr>
          <a:xfrm>
            <a:off x="553211" y="294196"/>
            <a:ext cx="10962025" cy="3395004"/>
          </a:xfrm>
        </p:spPr>
      </p:pic>
      <p:sp>
        <p:nvSpPr>
          <p:cNvPr id="5" name="Footer Placeholder 4"/>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6027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b="1" dirty="0">
                <a:solidFill>
                  <a:srgbClr val="003366"/>
                </a:solidFill>
              </a:rPr>
              <a:t>Labor and Industry - Units</a:t>
            </a:r>
            <a:endParaRPr lang="en-US" dirty="0"/>
          </a:p>
        </p:txBody>
      </p:sp>
      <p:sp>
        <p:nvSpPr>
          <p:cNvPr id="9" name="Content Placeholder 8"/>
          <p:cNvSpPr>
            <a:spLocks noGrp="1"/>
          </p:cNvSpPr>
          <p:nvPr>
            <p:ph idx="1"/>
          </p:nvPr>
        </p:nvSpPr>
        <p:spPr>
          <a:xfrm>
            <a:off x="838200" y="1571348"/>
            <a:ext cx="10515600" cy="4605615"/>
          </a:xfrm>
        </p:spPr>
        <p:txBody>
          <a:bodyPr>
            <a:normAutofit/>
          </a:bodyPr>
          <a:lstStyle/>
          <a:p>
            <a:r>
              <a:rPr lang="en-US" sz="2400" dirty="0"/>
              <a:t>Apprenticeship Minnesota</a:t>
            </a:r>
          </a:p>
          <a:p>
            <a:r>
              <a:rPr lang="en-US" sz="2400" dirty="0"/>
              <a:t>Construction Codes and Licensing   (CCLD)</a:t>
            </a:r>
          </a:p>
          <a:p>
            <a:r>
              <a:rPr lang="en-US" sz="2400" dirty="0"/>
              <a:t>Labor Standards</a:t>
            </a:r>
          </a:p>
          <a:p>
            <a:r>
              <a:rPr lang="en-US" sz="2400" dirty="0"/>
              <a:t>MN OSHA Compliance</a:t>
            </a:r>
          </a:p>
          <a:p>
            <a:r>
              <a:rPr lang="en-US" sz="2400" dirty="0"/>
              <a:t>MN OSHA Workplace Safety Consultation</a:t>
            </a:r>
          </a:p>
          <a:p>
            <a:r>
              <a:rPr lang="en-US" sz="2400" dirty="0"/>
              <a:t>Projects &amp; Planning</a:t>
            </a:r>
          </a:p>
          <a:p>
            <a:r>
              <a:rPr lang="en-US" sz="2400" dirty="0"/>
              <a:t>Workers’ Compensation</a:t>
            </a:r>
          </a:p>
        </p:txBody>
      </p:sp>
      <p:sp>
        <p:nvSpPr>
          <p:cNvPr id="5" name="Date Placeholder 4"/>
          <p:cNvSpPr>
            <a:spLocks noGrp="1"/>
          </p:cNvSpPr>
          <p:nvPr>
            <p:ph type="dt" sz="half" idx="4294967295"/>
          </p:nvPr>
        </p:nvSpPr>
        <p:spPr>
          <a:xfrm>
            <a:off x="0" y="6356350"/>
            <a:ext cx="13589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68D85E-9AAE-43DE-B77A-6CCC9C16CBEC}"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4294967295"/>
          </p:nvPr>
        </p:nvSpPr>
        <p:spPr>
          <a:xfrm>
            <a:off x="0" y="6356350"/>
            <a:ext cx="5588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
        <p:nvSpPr>
          <p:cNvPr id="7" name="Slide Number Placeholder 6"/>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Picture 9" descr="Image of DLI's sign at 443 Lafayette Road N.">
            <a:extLst>
              <a:ext uri="{FF2B5EF4-FFF2-40B4-BE49-F238E27FC236}">
                <a16:creationId xmlns:a16="http://schemas.microsoft.com/office/drawing/2014/main" id="{A5E60DCA-D3EF-4884-A3E3-EEFFBE1A7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36" y="1690688"/>
            <a:ext cx="2563532" cy="3862389"/>
          </a:xfrm>
          <a:prstGeom prst="rect">
            <a:avLst/>
          </a:prstGeom>
          <a:ln>
            <a:solidFill>
              <a:schemeClr val="accent1"/>
            </a:solidFill>
          </a:ln>
        </p:spPr>
      </p:pic>
    </p:spTree>
    <p:extLst>
      <p:ext uri="{BB962C8B-B14F-4D97-AF65-F5344CB8AC3E}">
        <p14:creationId xmlns:p14="http://schemas.microsoft.com/office/powerpoint/2010/main" val="15187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532008"/>
            <a:ext cx="10515600" cy="813970"/>
          </a:xfrm>
        </p:spPr>
        <p:txBody>
          <a:bodyPr/>
          <a:lstStyle/>
          <a:p>
            <a:r>
              <a:rPr lang="en-US" b="1" dirty="0"/>
              <a:t>Labor Standards enforced by DLI</a:t>
            </a:r>
          </a:p>
        </p:txBody>
      </p:sp>
      <p:sp>
        <p:nvSpPr>
          <p:cNvPr id="9" name="Content Placeholder 8"/>
          <p:cNvSpPr>
            <a:spLocks noGrp="1"/>
          </p:cNvSpPr>
          <p:nvPr>
            <p:ph idx="1"/>
          </p:nvPr>
        </p:nvSpPr>
        <p:spPr>
          <a:xfrm>
            <a:off x="838200" y="1516061"/>
            <a:ext cx="10515600" cy="4660902"/>
          </a:xfrm>
        </p:spPr>
        <p:txBody>
          <a:bodyPr/>
          <a:lstStyle/>
          <a:p>
            <a:pPr>
              <a:defRPr/>
            </a:pPr>
            <a:r>
              <a:rPr lang="en-US" sz="2400" dirty="0"/>
              <a:t>Minnesota Fair Labor Standards Act</a:t>
            </a:r>
          </a:p>
          <a:p>
            <a:pPr>
              <a:defRPr/>
            </a:pPr>
            <a:r>
              <a:rPr lang="en-US" sz="2400" dirty="0"/>
              <a:t>Women’s Economic Security Act</a:t>
            </a:r>
          </a:p>
          <a:p>
            <a:pPr>
              <a:defRPr/>
            </a:pPr>
            <a:r>
              <a:rPr lang="en-US" sz="2400" dirty="0"/>
              <a:t>Child Labor Standards Act</a:t>
            </a:r>
          </a:p>
          <a:p>
            <a:pPr>
              <a:defRPr/>
            </a:pPr>
            <a:r>
              <a:rPr lang="en-US" sz="2400" dirty="0"/>
              <a:t>Minnesota Prevailing Wage Act</a:t>
            </a:r>
          </a:p>
          <a:p>
            <a:pPr>
              <a:defRPr/>
            </a:pPr>
            <a:r>
              <a:rPr lang="en-US" sz="2400" dirty="0"/>
              <a:t>Wage Theft Prevention Act</a:t>
            </a:r>
          </a:p>
          <a:p>
            <a:pPr>
              <a:defRPr/>
            </a:pPr>
            <a:r>
              <a:rPr lang="en-US" sz="2400" dirty="0"/>
              <a:t>Other laws related to employment,</a:t>
            </a:r>
          </a:p>
          <a:p>
            <a:pPr marL="0" indent="0">
              <a:buNone/>
              <a:defRPr/>
            </a:pPr>
            <a:r>
              <a:rPr lang="en-US" sz="2400" dirty="0"/>
              <a:t>   wages, conditions, hours.</a:t>
            </a:r>
          </a:p>
          <a:p>
            <a:pPr lvl="1"/>
            <a:endParaRPr lang="en-US" dirty="0"/>
          </a:p>
        </p:txBody>
      </p:sp>
      <p:pic>
        <p:nvPicPr>
          <p:cNvPr id="5" name="Picture 6" descr="Image of construction worker">
            <a:extLst>
              <a:ext uri="{FF2B5EF4-FFF2-40B4-BE49-F238E27FC236}">
                <a16:creationId xmlns:a16="http://schemas.microsoft.com/office/drawing/2014/main" id="{AB59503F-2AB1-40A4-AC4D-448E18F38D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50" y="1516061"/>
            <a:ext cx="2090737" cy="1392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Images of a construction worker, a server and a manufacturing worker.">
            <a:extLst>
              <a:ext uri="{FF2B5EF4-FFF2-40B4-BE49-F238E27FC236}">
                <a16:creationId xmlns:a16="http://schemas.microsoft.com/office/drawing/2014/main" id="{59194E60-9D4E-4220-A2E4-9FC9EEC45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1514" y="2978150"/>
            <a:ext cx="2097087" cy="1397000"/>
          </a:xfrm>
          <a:prstGeom prst="rect">
            <a:avLst/>
          </a:prstGeom>
          <a:noFill/>
          <a:ln w="9525">
            <a:solidFill>
              <a:srgbClr val="003865"/>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descr="Image of a worker at a drill press.">
            <a:extLst>
              <a:ext uri="{FF2B5EF4-FFF2-40B4-BE49-F238E27FC236}">
                <a16:creationId xmlns:a16="http://schemas.microsoft.com/office/drawing/2014/main" id="{6B9EC972-91C4-4733-8155-EB81298733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450" y="4445001"/>
            <a:ext cx="20891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597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State law – Minimum wage</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State law – Minimum wage 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
        <p:nvSpPr>
          <p:cNvPr id="9" name="TextBox 8"/>
          <p:cNvSpPr txBox="1"/>
          <p:nvPr/>
        </p:nvSpPr>
        <p:spPr>
          <a:xfrm>
            <a:off x="2118997" y="5795647"/>
            <a:ext cx="70865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*minimum wage adjusts January 1 of each year.</a:t>
            </a:r>
          </a:p>
        </p:txBody>
      </p:sp>
      <p:graphicFrame>
        <p:nvGraphicFramePr>
          <p:cNvPr id="12" name="Content Placeholder 11"/>
          <p:cNvGraphicFramePr>
            <a:graphicFrameLocks noGrp="1"/>
          </p:cNvGraphicFramePr>
          <p:nvPr>
            <p:ph idx="1"/>
          </p:nvPr>
        </p:nvGraphicFramePr>
        <p:xfrm>
          <a:off x="218208" y="1557119"/>
          <a:ext cx="11135592" cy="4206240"/>
        </p:xfrm>
        <a:graphic>
          <a:graphicData uri="http://schemas.openxmlformats.org/drawingml/2006/table">
            <a:tbl>
              <a:tblPr firstRow="1" bandRow="1">
                <a:tableStyleId>{5C22544A-7EE6-4342-B048-85BDC9FD1C3A}</a:tableStyleId>
              </a:tblPr>
              <a:tblGrid>
                <a:gridCol w="5567796">
                  <a:extLst>
                    <a:ext uri="{9D8B030D-6E8A-4147-A177-3AD203B41FA5}">
                      <a16:colId xmlns:a16="http://schemas.microsoft.com/office/drawing/2014/main" val="20000"/>
                    </a:ext>
                  </a:extLst>
                </a:gridCol>
                <a:gridCol w="5567796">
                  <a:extLst>
                    <a:ext uri="{9D8B030D-6E8A-4147-A177-3AD203B41FA5}">
                      <a16:colId xmlns:a16="http://schemas.microsoft.com/office/drawing/2014/main" val="20001"/>
                    </a:ext>
                  </a:extLst>
                </a:gridCol>
              </a:tblGrid>
              <a:tr h="347834">
                <a:tc>
                  <a:txBody>
                    <a:bodyPr/>
                    <a:lstStyle/>
                    <a:p>
                      <a:pPr algn="ctr"/>
                      <a:r>
                        <a:rPr lang="en-US" dirty="0"/>
                        <a:t>Employer/employee type</a:t>
                      </a:r>
                    </a:p>
                  </a:txBody>
                  <a:tcPr/>
                </a:tc>
                <a:tc>
                  <a:txBody>
                    <a:bodyPr/>
                    <a:lstStyle/>
                    <a:p>
                      <a:pPr algn="ctr"/>
                      <a:r>
                        <a:rPr lang="en-US" dirty="0"/>
                        <a:t>Minimum</a:t>
                      </a:r>
                      <a:r>
                        <a:rPr lang="en-US" baseline="0" dirty="0"/>
                        <a:t> wage rate</a:t>
                      </a:r>
                      <a:endParaRPr lang="en-US" dirty="0"/>
                    </a:p>
                  </a:txBody>
                  <a:tcPr/>
                </a:tc>
                <a:extLst>
                  <a:ext uri="{0D108BD9-81ED-4DB2-BD59-A6C34878D82A}">
                    <a16:rowId xmlns:a16="http://schemas.microsoft.com/office/drawing/2014/main" val="10000"/>
                  </a:ext>
                </a:extLst>
              </a:tr>
              <a:tr h="600371">
                <a:tc>
                  <a:txBody>
                    <a:bodyPr/>
                    <a:lstStyle/>
                    <a:p>
                      <a:r>
                        <a:rPr lang="en-US" b="1" u="none" dirty="0"/>
                        <a:t>Large employer </a:t>
                      </a:r>
                      <a:r>
                        <a:rPr lang="en-US" dirty="0"/>
                        <a:t>– Any enterprise with annual gross revenues </a:t>
                      </a:r>
                      <a:r>
                        <a:rPr lang="en-US" i="1" dirty="0"/>
                        <a:t>of</a:t>
                      </a:r>
                      <a:r>
                        <a:rPr lang="en-US" dirty="0"/>
                        <a:t> $500,000 or more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none" baseline="0" dirty="0"/>
                        <a:t>$10.33/hour (2022), $10.59 (2023)</a:t>
                      </a:r>
                      <a:endParaRPr lang="en-US" u="none" dirty="0"/>
                    </a:p>
                  </a:txBody>
                  <a:tcPr/>
                </a:tc>
                <a:extLst>
                  <a:ext uri="{0D108BD9-81ED-4DB2-BD59-A6C34878D82A}">
                    <a16:rowId xmlns:a16="http://schemas.microsoft.com/office/drawing/2014/main" val="10001"/>
                  </a:ext>
                </a:extLst>
              </a:tr>
              <a:tr h="2144185">
                <a:tc>
                  <a:txBody>
                    <a:bodyPr/>
                    <a:lstStyle/>
                    <a:p>
                      <a:r>
                        <a:rPr lang="en-US" b="1" u="none" dirty="0"/>
                        <a:t>Small employer </a:t>
                      </a:r>
                      <a:r>
                        <a:rPr lang="en-US" dirty="0"/>
                        <a:t>– Any enterprise with annual gross revenues of less than</a:t>
                      </a:r>
                      <a:r>
                        <a:rPr lang="en-US" baseline="0" dirty="0"/>
                        <a:t> $500,000</a:t>
                      </a:r>
                    </a:p>
                    <a:p>
                      <a:endParaRPr lang="en-US" baseline="0" dirty="0"/>
                    </a:p>
                    <a:p>
                      <a:r>
                        <a:rPr lang="en-US" b="1" u="none" baseline="0" dirty="0"/>
                        <a:t>Training wage </a:t>
                      </a:r>
                      <a:r>
                        <a:rPr lang="en-US" baseline="0" dirty="0"/>
                        <a:t>– May be paid to employees aged 18 and 19 in the first 90 days of employment</a:t>
                      </a:r>
                    </a:p>
                    <a:p>
                      <a:endParaRPr lang="en-US" baseline="0" dirty="0"/>
                    </a:p>
                    <a:p>
                      <a:r>
                        <a:rPr lang="en-US" b="1" u="none" baseline="0" dirty="0"/>
                        <a:t>Youth wage </a:t>
                      </a:r>
                      <a:r>
                        <a:rPr lang="en-US" baseline="0" dirty="0"/>
                        <a:t>– May be paid to employees aged 17 or younger</a:t>
                      </a:r>
                    </a:p>
                  </a:txBody>
                  <a:tcPr/>
                </a:tc>
                <a:tc>
                  <a:txBody>
                    <a:bodyPr/>
                    <a:lstStyle/>
                    <a:p>
                      <a:pPr algn="ctr"/>
                      <a:r>
                        <a:rPr lang="en-US" u="none" baseline="0" dirty="0"/>
                        <a:t>$8.42/hour (2022), $8.63 (2023)</a:t>
                      </a:r>
                      <a:endParaRPr lang="en-US" u="none" dirty="0"/>
                    </a:p>
                  </a:txBody>
                  <a:tcPr/>
                </a:tc>
                <a:extLst>
                  <a:ext uri="{0D108BD9-81ED-4DB2-BD59-A6C34878D82A}">
                    <a16:rowId xmlns:a16="http://schemas.microsoft.com/office/drawing/2014/main" val="10002"/>
                  </a:ext>
                </a:extLst>
              </a:tr>
              <a:tr h="857674">
                <a:tc>
                  <a:txBody>
                    <a:bodyPr/>
                    <a:lstStyle/>
                    <a:p>
                      <a:r>
                        <a:rPr lang="en-US" b="1" u="none" dirty="0"/>
                        <a:t>J-1 Visa </a:t>
                      </a:r>
                      <a:r>
                        <a:rPr lang="en-US" dirty="0"/>
                        <a:t>– May be paid to employees of hotels,</a:t>
                      </a:r>
                      <a:r>
                        <a:rPr lang="en-US" baseline="0" dirty="0"/>
                        <a:t> motels, lodging establishments and resorts working under the authority of a summer work, travel exchange (J) visa</a:t>
                      </a:r>
                      <a:endParaRPr lang="en-US" dirty="0"/>
                    </a:p>
                  </a:txBody>
                  <a:tcPr/>
                </a:tc>
                <a:tc>
                  <a:txBody>
                    <a:bodyPr/>
                    <a:lstStyle/>
                    <a:p>
                      <a:pPr algn="ctr"/>
                      <a:r>
                        <a:rPr lang="en-US" u="none" baseline="0" dirty="0"/>
                        <a:t>$8.42/hour (2022), $8.63 (2023)</a:t>
                      </a:r>
                      <a:endParaRPr lang="en-US" u="none"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724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Employee notice</a:t>
            </a:r>
          </a:p>
        </p:txBody>
      </p:sp>
      <p:sp>
        <p:nvSpPr>
          <p:cNvPr id="9" name="Content Placeholder 8"/>
          <p:cNvSpPr>
            <a:spLocks noGrp="1"/>
          </p:cNvSpPr>
          <p:nvPr>
            <p:ph idx="1"/>
          </p:nvPr>
        </p:nvSpPr>
        <p:spPr>
          <a:xfrm>
            <a:off x="838200" y="1515524"/>
            <a:ext cx="10515600" cy="4351338"/>
          </a:xfrm>
        </p:spPr>
        <p:txBody>
          <a:bodyPr>
            <a:normAutofit/>
          </a:bodyPr>
          <a:lstStyle/>
          <a:p>
            <a:r>
              <a:rPr lang="en-US" sz="2800" dirty="0"/>
              <a:t>Employers are required to keep a copy of the notice signed by each employee.</a:t>
            </a:r>
          </a:p>
          <a:p>
            <a:r>
              <a:rPr lang="en-US" sz="2800" dirty="0"/>
              <a:t>Employers are also required to provide employees in writing any changes to the information in the notice before the date the changes take effect.</a:t>
            </a:r>
          </a:p>
          <a:p>
            <a:endParaRPr lang="en-US" sz="2800" dirty="0"/>
          </a:p>
        </p:txBody>
      </p:sp>
      <p:pic>
        <p:nvPicPr>
          <p:cNvPr id="14" name="Picture 13" descr="Image of server at restaurant">
            <a:extLst>
              <a:ext uri="{FF2B5EF4-FFF2-40B4-BE49-F238E27FC236}">
                <a16:creationId xmlns:a16="http://schemas.microsoft.com/office/drawing/2014/main" id="{64775744-95A1-4DF0-B5AB-0FE49DAE5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94" y="4063242"/>
            <a:ext cx="3154680" cy="2103120"/>
          </a:xfrm>
          <a:prstGeom prst="rect">
            <a:avLst/>
          </a:prstGeom>
          <a:ln w="9525">
            <a:solidFill>
              <a:srgbClr val="003865"/>
            </a:solidFill>
          </a:ln>
        </p:spPr>
      </p:pic>
      <p:pic>
        <p:nvPicPr>
          <p:cNvPr id="3" name="Picture 2" descr="Image of a woman working at a computer">
            <a:extLst>
              <a:ext uri="{FF2B5EF4-FFF2-40B4-BE49-F238E27FC236}">
                <a16:creationId xmlns:a16="http://schemas.microsoft.com/office/drawing/2014/main" id="{A2C10DC4-7E01-41D2-B940-A905D7B19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668" y="4063242"/>
            <a:ext cx="2803814" cy="2102861"/>
          </a:xfrm>
          <a:prstGeom prst="rect">
            <a:avLst/>
          </a:prstGeom>
        </p:spPr>
      </p:pic>
      <p:pic>
        <p:nvPicPr>
          <p:cNvPr id="20" name="Picture 19" descr="Image of worker at drill press">
            <a:extLst>
              <a:ext uri="{FF2B5EF4-FFF2-40B4-BE49-F238E27FC236}">
                <a16:creationId xmlns:a16="http://schemas.microsoft.com/office/drawing/2014/main" id="{0F4E19F1-7C46-4EFF-89E9-68E3EC755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8876" y="4063242"/>
            <a:ext cx="3154680" cy="2103120"/>
          </a:xfrm>
          <a:prstGeom prst="rect">
            <a:avLst/>
          </a:prstGeom>
          <a:ln w="9525">
            <a:solidFill>
              <a:schemeClr val="tx1"/>
            </a:solidFill>
          </a:ln>
        </p:spPr>
      </p:pic>
      <p:sp>
        <p:nvSpPr>
          <p:cNvPr id="7" name="Slide Number Placeholder 6"/>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3403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hlinkClick r:id="rId3"/>
              </a:rPr>
              <a:t>Employee notice</a:t>
            </a:r>
            <a:r>
              <a:rPr lang="en-US" b="1" dirty="0"/>
              <a:t> </a:t>
            </a:r>
            <a:r>
              <a:rPr lang="en-US" sz="3600" b="1" dirty="0"/>
              <a:t>continued 2</a:t>
            </a:r>
          </a:p>
        </p:txBody>
      </p:sp>
      <p:pic>
        <p:nvPicPr>
          <p:cNvPr id="10" name="Content Placeholder 9" descr="Employee notice image">
            <a:extLst>
              <a:ext uri="{FF2B5EF4-FFF2-40B4-BE49-F238E27FC236}">
                <a16:creationId xmlns:a16="http://schemas.microsoft.com/office/drawing/2014/main" id="{F665899C-2A4F-49CB-9496-9DC027073A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82609" y="1825625"/>
            <a:ext cx="7915445" cy="4895850"/>
          </a:xfrm>
        </p:spPr>
      </p:pic>
      <p:sp>
        <p:nvSpPr>
          <p:cNvPr id="7" name="Slide Number Placeholder 6"/>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44636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0817-A657-4EDF-976D-2E993B519DF4}"/>
              </a:ext>
            </a:extLst>
          </p:cNvPr>
          <p:cNvSpPr>
            <a:spLocks noGrp="1"/>
          </p:cNvSpPr>
          <p:nvPr>
            <p:ph type="title"/>
          </p:nvPr>
        </p:nvSpPr>
        <p:spPr/>
        <p:txBody>
          <a:bodyPr/>
          <a:lstStyle/>
          <a:p>
            <a:r>
              <a:rPr lang="en-US" dirty="0"/>
              <a:t>Minnesota Child Labor Standards Act</a:t>
            </a:r>
          </a:p>
        </p:txBody>
      </p:sp>
      <p:sp>
        <p:nvSpPr>
          <p:cNvPr id="3" name="Content Placeholder 2">
            <a:extLst>
              <a:ext uri="{FF2B5EF4-FFF2-40B4-BE49-F238E27FC236}">
                <a16:creationId xmlns:a16="http://schemas.microsoft.com/office/drawing/2014/main" id="{18E7A2C7-7278-419C-BAAC-F7923BA13F8B}"/>
              </a:ext>
            </a:extLst>
          </p:cNvPr>
          <p:cNvSpPr>
            <a:spLocks noGrp="1"/>
          </p:cNvSpPr>
          <p:nvPr>
            <p:ph idx="1"/>
          </p:nvPr>
        </p:nvSpPr>
        <p:spPr/>
        <p:txBody>
          <a:bodyPr>
            <a:normAutofit/>
          </a:bodyPr>
          <a:lstStyle/>
          <a:p>
            <a:pPr algn="l"/>
            <a:endParaRPr lang="en-US" sz="1800" b="0" i="0" u="none" strike="noStrike" baseline="0" dirty="0">
              <a:solidFill>
                <a:srgbClr val="000000"/>
              </a:solidFill>
              <a:latin typeface="Arial" panose="020B0604020202020204" pitchFamily="34" charset="0"/>
            </a:endParaRPr>
          </a:p>
          <a:p>
            <a:pPr marL="0" indent="0" algn="ctr">
              <a:buNone/>
            </a:pPr>
            <a:r>
              <a:rPr lang="en-US" sz="2400" b="0" i="0" u="none" strike="noStrike" baseline="0" dirty="0">
                <a:solidFill>
                  <a:schemeClr val="accent1"/>
                </a:solidFill>
              </a:rPr>
              <a:t>The purpose of sections 181A.01 to 181A.12 is to aid in the economic, social and educational development of young people through employment. Work is an integral factor in providing a sense of purpose, direction, and self-esteem necessary to the overall physical and mental health of an individual. Young people, especially those who have completed high school or occupational training, should not be denied employment opportunities. </a:t>
            </a:r>
            <a:r>
              <a:rPr lang="en-US" sz="2400" b="0" i="0" strike="noStrike" baseline="0" dirty="0">
                <a:solidFill>
                  <a:schemeClr val="accent1"/>
                </a:solidFill>
              </a:rPr>
              <a:t>Work, however, must be coordinated with schooling and safety considerations in order to serve the best interest of the young.</a:t>
            </a:r>
          </a:p>
          <a:p>
            <a:pPr marR="0" algn="l"/>
            <a:endParaRPr lang="en-US" sz="1800" b="0" i="0" u="none" strike="noStrike" baseline="0" dirty="0">
              <a:solidFill>
                <a:srgbClr val="404040"/>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69AEA8CB-F0DF-49FA-A45E-86BD368CC71E}"/>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844909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“Three Paths” of Minnesota Youth Labor Standards</a:t>
            </a:r>
          </a:p>
        </p:txBody>
      </p:sp>
      <p:sp>
        <p:nvSpPr>
          <p:cNvPr id="4" name="Footer Placeholder 3"/>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The “Three Paths” of Minnesota Child Labor Laws</a:t>
            </a:r>
            <a:r>
              <a:rPr kumimoji="0" 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graphicFrame>
        <p:nvGraphicFramePr>
          <p:cNvPr id="8" name="Table 7">
            <a:extLst>
              <a:ext uri="{FF2B5EF4-FFF2-40B4-BE49-F238E27FC236}">
                <a16:creationId xmlns:a16="http://schemas.microsoft.com/office/drawing/2014/main" id="{D14CC4AC-8D8C-4858-8E37-0EC0FEA69DFB}"/>
              </a:ext>
            </a:extLst>
          </p:cNvPr>
          <p:cNvGraphicFramePr>
            <a:graphicFrameLocks noGrp="1"/>
          </p:cNvGraphicFramePr>
          <p:nvPr/>
        </p:nvGraphicFramePr>
        <p:xfrm>
          <a:off x="328652" y="1673380"/>
          <a:ext cx="11206208" cy="4562761"/>
        </p:xfrm>
        <a:graphic>
          <a:graphicData uri="http://schemas.openxmlformats.org/drawingml/2006/table">
            <a:tbl>
              <a:tblPr firstRow="1" bandRow="1">
                <a:tableStyleId>{5C22544A-7EE6-4342-B048-85BDC9FD1C3A}</a:tableStyleId>
              </a:tblPr>
              <a:tblGrid>
                <a:gridCol w="2801552">
                  <a:extLst>
                    <a:ext uri="{9D8B030D-6E8A-4147-A177-3AD203B41FA5}">
                      <a16:colId xmlns:a16="http://schemas.microsoft.com/office/drawing/2014/main" val="509184395"/>
                    </a:ext>
                  </a:extLst>
                </a:gridCol>
                <a:gridCol w="2801552">
                  <a:extLst>
                    <a:ext uri="{9D8B030D-6E8A-4147-A177-3AD203B41FA5}">
                      <a16:colId xmlns:a16="http://schemas.microsoft.com/office/drawing/2014/main" val="1382433572"/>
                    </a:ext>
                  </a:extLst>
                </a:gridCol>
                <a:gridCol w="2801552">
                  <a:extLst>
                    <a:ext uri="{9D8B030D-6E8A-4147-A177-3AD203B41FA5}">
                      <a16:colId xmlns:a16="http://schemas.microsoft.com/office/drawing/2014/main" val="1330447570"/>
                    </a:ext>
                  </a:extLst>
                </a:gridCol>
                <a:gridCol w="2801552">
                  <a:extLst>
                    <a:ext uri="{9D8B030D-6E8A-4147-A177-3AD203B41FA5}">
                      <a16:colId xmlns:a16="http://schemas.microsoft.com/office/drawing/2014/main" val="1359964727"/>
                    </a:ext>
                  </a:extLst>
                </a:gridCol>
              </a:tblGrid>
              <a:tr h="491935">
                <a:tc>
                  <a:txBody>
                    <a:bodyPr/>
                    <a:lstStyle/>
                    <a:p>
                      <a:r>
                        <a:rPr lang="en-US" dirty="0"/>
                        <a:t>Question</a:t>
                      </a:r>
                    </a:p>
                  </a:txBody>
                  <a:tcPr/>
                </a:tc>
                <a:tc>
                  <a:txBody>
                    <a:bodyPr/>
                    <a:lstStyle/>
                    <a:p>
                      <a:r>
                        <a:rPr lang="en-US" dirty="0"/>
                        <a:t>Minor &lt;14 Years of Age</a:t>
                      </a:r>
                    </a:p>
                  </a:txBody>
                  <a:tcPr/>
                </a:tc>
                <a:tc>
                  <a:txBody>
                    <a:bodyPr/>
                    <a:lstStyle/>
                    <a:p>
                      <a:r>
                        <a:rPr lang="en-US" dirty="0"/>
                        <a:t>Minor &lt;16 Years of Age</a:t>
                      </a:r>
                    </a:p>
                  </a:txBody>
                  <a:tcPr/>
                </a:tc>
                <a:tc>
                  <a:txBody>
                    <a:bodyPr/>
                    <a:lstStyle/>
                    <a:p>
                      <a:r>
                        <a:rPr lang="en-US" dirty="0"/>
                        <a:t>Minor &lt;18 Years of Age</a:t>
                      </a:r>
                    </a:p>
                  </a:txBody>
                  <a:tcPr/>
                </a:tc>
                <a:extLst>
                  <a:ext uri="{0D108BD9-81ED-4DB2-BD59-A6C34878D82A}">
                    <a16:rowId xmlns:a16="http://schemas.microsoft.com/office/drawing/2014/main" val="776518941"/>
                  </a:ext>
                </a:extLst>
              </a:tr>
              <a:tr h="807536">
                <a:tc>
                  <a:txBody>
                    <a:bodyPr/>
                    <a:lstStyle/>
                    <a:p>
                      <a:r>
                        <a:rPr lang="en-US" sz="1400" b="1" dirty="0"/>
                        <a:t>Can the Minor Work?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Generally not able to work except by exemption or by permit.</a:t>
                      </a:r>
                    </a:p>
                    <a:p>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Generally able to work at 14 years of age.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Generally able to work at 14 years of age.</a:t>
                      </a:r>
                    </a:p>
                  </a:txBody>
                  <a:tcPr/>
                </a:tc>
                <a:extLst>
                  <a:ext uri="{0D108BD9-81ED-4DB2-BD59-A6C34878D82A}">
                    <a16:rowId xmlns:a16="http://schemas.microsoft.com/office/drawing/2014/main" val="2949688390"/>
                  </a:ext>
                </a:extLst>
              </a:tr>
              <a:tr h="8075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Are There Occupations That the Minor May Not Engage In?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Subject to all hazardous occupations restrictions—unless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Subject to all hazardous occupations restrictions—unless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Subject to hazardous occupations restrictions for minors under the age of 18 unless exemption is met.</a:t>
                      </a:r>
                    </a:p>
                  </a:txBody>
                  <a:tcPr/>
                </a:tc>
                <a:extLst>
                  <a:ext uri="{0D108BD9-81ED-4DB2-BD59-A6C34878D82A}">
                    <a16:rowId xmlns:a16="http://schemas.microsoft.com/office/drawing/2014/main" val="2949786217"/>
                  </a:ext>
                </a:extLst>
              </a:tr>
              <a:tr h="1510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What Hours Can the Minor Work?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Between 7:00 a.m. – 9:00 p.m. only, maximum of 8 hours in 24-hour period and 40 hours in a week. Employment during school hours requires employment certificate.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Between 7:00 a.m. – 9:00 p.m. only, maximum of 8 hours in 24-hour period and 40 hours in a week. Employment during school hours requires employment certificate.</a:t>
                      </a:r>
                    </a:p>
                  </a:txBody>
                  <a:tcPr/>
                </a:tc>
                <a:tc>
                  <a:txBody>
                    <a:bodyPr/>
                    <a:lstStyle/>
                    <a:p>
                      <a:r>
                        <a:rPr lang="en-US" sz="1400" dirty="0"/>
                        <a:t>High school students cannot work after 11:00 p.m. on evening before school day or before 5:00 a.m. on school day, except can work until 11:30 p.m. and at 4:30 a.m. with written parental permission. </a:t>
                      </a:r>
                    </a:p>
                  </a:txBody>
                  <a:tcPr/>
                </a:tc>
                <a:extLst>
                  <a:ext uri="{0D108BD9-81ED-4DB2-BD59-A6C34878D82A}">
                    <a16:rowId xmlns:a16="http://schemas.microsoft.com/office/drawing/2014/main" val="1256376713"/>
                  </a:ext>
                </a:extLst>
              </a:tr>
              <a:tr h="8075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Can the Minor Work During School Hours?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If working during school hours, must obtain employment certificate—unless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If working during school hours, must obtain employment certificate – unless an exemption is met.</a:t>
                      </a:r>
                    </a:p>
                  </a:txBody>
                  <a:tcPr/>
                </a:tc>
                <a:tc>
                  <a:txBody>
                    <a:bodyPr/>
                    <a:lstStyle/>
                    <a:p>
                      <a:r>
                        <a:rPr lang="en-US" sz="1400" dirty="0"/>
                        <a:t>No limitation on working during school hours.</a:t>
                      </a:r>
                    </a:p>
                  </a:txBody>
                  <a:tcPr/>
                </a:tc>
                <a:extLst>
                  <a:ext uri="{0D108BD9-81ED-4DB2-BD59-A6C34878D82A}">
                    <a16:rowId xmlns:a16="http://schemas.microsoft.com/office/drawing/2014/main" val="687344715"/>
                  </a:ext>
                </a:extLst>
              </a:tr>
            </a:tbl>
          </a:graphicData>
        </a:graphic>
      </p:graphicFrame>
    </p:spTree>
    <p:extLst>
      <p:ext uri="{BB962C8B-B14F-4D97-AF65-F5344CB8AC3E}">
        <p14:creationId xmlns:p14="http://schemas.microsoft.com/office/powerpoint/2010/main" val="3130737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5435-0F78-4C7D-884B-FFE02C16D15F}"/>
              </a:ext>
            </a:extLst>
          </p:cNvPr>
          <p:cNvSpPr>
            <a:spLocks noGrp="1"/>
          </p:cNvSpPr>
          <p:nvPr>
            <p:ph type="title"/>
          </p:nvPr>
        </p:nvSpPr>
        <p:spPr/>
        <p:txBody>
          <a:bodyPr/>
          <a:lstStyle/>
          <a:p>
            <a:r>
              <a:rPr lang="en-US" dirty="0"/>
              <a:t>Special Concern: The Presence of Liquor</a:t>
            </a:r>
          </a:p>
        </p:txBody>
      </p:sp>
      <p:sp>
        <p:nvSpPr>
          <p:cNvPr id="3" name="Content Placeholder 2">
            <a:extLst>
              <a:ext uri="{FF2B5EF4-FFF2-40B4-BE49-F238E27FC236}">
                <a16:creationId xmlns:a16="http://schemas.microsoft.com/office/drawing/2014/main" id="{BAC707F0-854C-4B37-A61C-5F06EDEC2EA9}"/>
              </a:ext>
            </a:extLst>
          </p:cNvPr>
          <p:cNvSpPr>
            <a:spLocks noGrp="1"/>
          </p:cNvSpPr>
          <p:nvPr>
            <p:ph idx="1"/>
          </p:nvPr>
        </p:nvSpPr>
        <p:spPr/>
        <p:txBody>
          <a:bodyPr>
            <a:normAutofit/>
          </a:bodyPr>
          <a:lstStyle/>
          <a:p>
            <a:r>
              <a:rPr lang="en-US" sz="1800" dirty="0"/>
              <a:t>Generally, minors under the age of 18 cannot work in rooms or areas where liquor is consumed or served, or in tasks prohibited by law that involve the sale, service, dispensation, or handling of liquor. </a:t>
            </a:r>
          </a:p>
          <a:p>
            <a:r>
              <a:rPr lang="en-US" sz="1800" dirty="0"/>
              <a:t>Minors who have reached the age of 16 can be employed:</a:t>
            </a:r>
          </a:p>
          <a:p>
            <a:pPr lvl="1"/>
            <a:r>
              <a:rPr lang="en-US" sz="1800" dirty="0"/>
              <a:t>As a Busser, Dishwasher, and Host in rooms/areas of a restaurant, hotel, motel, or resort where the presence of intoxicating liquor or 3.2 malt liquor is incidental to food service or preparation;</a:t>
            </a:r>
          </a:p>
          <a:p>
            <a:pPr lvl="1"/>
            <a:r>
              <a:rPr lang="en-US" sz="1800" dirty="0"/>
              <a:t>As a Busser, Dishwasher, Host, or Server in rooms/areas where the presence of 3.2 percent malt liquor is incidental to food service or preparation;</a:t>
            </a:r>
          </a:p>
          <a:p>
            <a:pPr lvl="1"/>
            <a:r>
              <a:rPr lang="en-US" sz="1800" dirty="0"/>
              <a:t>To provide musical entertainment in those rooms/areas where the presence of intoxicating liquor and 3.2 percent malt liquor is incidental to food service or preparation; and</a:t>
            </a:r>
          </a:p>
          <a:p>
            <a:pPr lvl="1"/>
            <a:r>
              <a:rPr lang="en-US" sz="1800" dirty="0"/>
              <a:t>In occupations not prohibited by law in rooms or areas where no liquor is consumed or served.</a:t>
            </a:r>
          </a:p>
        </p:txBody>
      </p:sp>
      <p:sp>
        <p:nvSpPr>
          <p:cNvPr id="4" name="Footer Placeholder 3">
            <a:extLst>
              <a:ext uri="{FF2B5EF4-FFF2-40B4-BE49-F238E27FC236}">
                <a16:creationId xmlns:a16="http://schemas.microsoft.com/office/drawing/2014/main" id="{D863684C-CC9A-4DBB-980F-6EB59C4766E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Special Concern: The Presence of Liquor| www.dli.mn.gov</a:t>
            </a:r>
          </a:p>
        </p:txBody>
      </p:sp>
    </p:spTree>
    <p:extLst>
      <p:ext uri="{BB962C8B-B14F-4D97-AF65-F5344CB8AC3E}">
        <p14:creationId xmlns:p14="http://schemas.microsoft.com/office/powerpoint/2010/main" val="2609711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4D2-BB74-4BA4-A9A1-A3EA91FEAAD1}"/>
              </a:ext>
            </a:extLst>
          </p:cNvPr>
          <p:cNvSpPr>
            <a:spLocks noGrp="1"/>
          </p:cNvSpPr>
          <p:nvPr>
            <p:ph type="title"/>
          </p:nvPr>
        </p:nvSpPr>
        <p:spPr/>
        <p:txBody>
          <a:bodyPr/>
          <a:lstStyle/>
          <a:p>
            <a:r>
              <a:rPr lang="en-US" dirty="0"/>
              <a:t>Hazardous Employment Activities</a:t>
            </a:r>
          </a:p>
        </p:txBody>
      </p:sp>
      <p:sp>
        <p:nvSpPr>
          <p:cNvPr id="3" name="Content Placeholder 2">
            <a:extLst>
              <a:ext uri="{FF2B5EF4-FFF2-40B4-BE49-F238E27FC236}">
                <a16:creationId xmlns:a16="http://schemas.microsoft.com/office/drawing/2014/main" id="{E0710176-CF68-4DEF-8158-6CD98A8BEC0C}"/>
              </a:ext>
            </a:extLst>
          </p:cNvPr>
          <p:cNvSpPr>
            <a:spLocks noGrp="1"/>
          </p:cNvSpPr>
          <p:nvPr>
            <p:ph idx="1"/>
          </p:nvPr>
        </p:nvSpPr>
        <p:spPr>
          <a:xfrm>
            <a:off x="838200" y="1825625"/>
            <a:ext cx="6450367" cy="4351338"/>
          </a:xfrm>
        </p:spPr>
        <p:txBody>
          <a:bodyPr>
            <a:normAutofit fontScale="85000" lnSpcReduction="10000"/>
          </a:bodyPr>
          <a:lstStyle/>
          <a:p>
            <a:r>
              <a:rPr lang="en-US" sz="1800" dirty="0"/>
              <a:t>Examples (subject to limitation in the rule or exemption)</a:t>
            </a:r>
          </a:p>
          <a:p>
            <a:pPr lvl="1"/>
            <a:r>
              <a:rPr lang="en-US" sz="1800" dirty="0"/>
              <a:t>Under 18 (Minn. R. 5200.0910): </a:t>
            </a:r>
          </a:p>
          <a:p>
            <a:pPr lvl="2"/>
            <a:r>
              <a:rPr lang="en-US" dirty="0"/>
              <a:t>In or about </a:t>
            </a:r>
            <a:r>
              <a:rPr lang="en-US" u="sng" dirty="0"/>
              <a:t>construction or building projects</a:t>
            </a:r>
            <a:r>
              <a:rPr lang="en-US" dirty="0"/>
              <a:t>, logging or lumbering operations, paper mills, sawmills; to </a:t>
            </a:r>
            <a:r>
              <a:rPr lang="en-US" u="sng" dirty="0"/>
              <a:t>operate or assist in the operation of power-driven machinery</a:t>
            </a:r>
            <a:r>
              <a:rPr lang="en-US" dirty="0"/>
              <a:t>; </a:t>
            </a:r>
            <a:r>
              <a:rPr lang="en-US" u="sng" dirty="0"/>
              <a:t>to drive certain motor vehicles; or to work in rooms or areas where certain alcohol is served or consumed</a:t>
            </a:r>
            <a:r>
              <a:rPr lang="en-US" dirty="0"/>
              <a:t>, or in any tasks involving the serving, dispensing, or handling of alcohol that are consumed on premises.</a:t>
            </a:r>
          </a:p>
          <a:p>
            <a:pPr lvl="1"/>
            <a:r>
              <a:rPr lang="en-US" sz="1800" dirty="0"/>
              <a:t>Under 16 (Minn. R. 5200.0920):</a:t>
            </a:r>
          </a:p>
          <a:p>
            <a:pPr lvl="2"/>
            <a:r>
              <a:rPr lang="en-US" dirty="0"/>
              <a:t>To lift, carry, or personally care for patients in hospitals or nursing homes; </a:t>
            </a:r>
            <a:r>
              <a:rPr lang="en-US" u="sng" dirty="0"/>
              <a:t>to operate or assist in the operation of machinery including farm type tractors and other self-propelled vehicles, snow blowers and other power-driven lawn and garden equipment</a:t>
            </a:r>
            <a:r>
              <a:rPr lang="en-US" dirty="0"/>
              <a:t>; </a:t>
            </a:r>
            <a:r>
              <a:rPr lang="en-US" u="sng" dirty="0"/>
              <a:t>in walk-in meat freezers or meat coolers</a:t>
            </a:r>
            <a:r>
              <a:rPr lang="en-US" dirty="0"/>
              <a:t>; or in any occupation in agriculture that the U.S. secretary of labor finds to be hazardous for minors under the age of 16.</a:t>
            </a:r>
          </a:p>
          <a:p>
            <a:endParaRPr lang="en-US" dirty="0"/>
          </a:p>
        </p:txBody>
      </p:sp>
      <p:sp>
        <p:nvSpPr>
          <p:cNvPr id="4" name="Footer Placeholder 3">
            <a:extLst>
              <a:ext uri="{FF2B5EF4-FFF2-40B4-BE49-F238E27FC236}">
                <a16:creationId xmlns:a16="http://schemas.microsoft.com/office/drawing/2014/main" id="{4FE9DA03-AD17-47E1-9338-A2CB9B912FA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Hazardous Employments | www.dli.mn.gov</a:t>
            </a:r>
          </a:p>
        </p:txBody>
      </p:sp>
      <p:pic>
        <p:nvPicPr>
          <p:cNvPr id="6" name="Picture 5" descr="Image of a man with a blue sweater, blue shirt, blue pants where black shoes in a office setting.  The main is holding his ankle and grimacing in pain. ">
            <a:extLst>
              <a:ext uri="{FF2B5EF4-FFF2-40B4-BE49-F238E27FC236}">
                <a16:creationId xmlns:a16="http://schemas.microsoft.com/office/drawing/2014/main" id="{860DDA9D-854E-46B6-B0BA-2FFFDD8C7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636" y="1825625"/>
            <a:ext cx="2816696" cy="4220068"/>
          </a:xfrm>
          <a:prstGeom prst="rect">
            <a:avLst/>
          </a:prstGeom>
        </p:spPr>
      </p:pic>
    </p:spTree>
    <p:extLst>
      <p:ext uri="{BB962C8B-B14F-4D97-AF65-F5344CB8AC3E}">
        <p14:creationId xmlns:p14="http://schemas.microsoft.com/office/powerpoint/2010/main" val="236397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95D9-8A60-4E1C-8A8F-489B8E9AE498}"/>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D49C64F2-43AC-47A5-B6F9-840A80F6841B}"/>
              </a:ext>
            </a:extLst>
          </p:cNvPr>
          <p:cNvSpPr>
            <a:spLocks noGrp="1"/>
          </p:cNvSpPr>
          <p:nvPr>
            <p:ph idx="1"/>
          </p:nvPr>
        </p:nvSpPr>
        <p:spPr>
          <a:xfrm>
            <a:off x="4480562" y="2354580"/>
            <a:ext cx="7033260" cy="3219450"/>
          </a:xfrm>
        </p:spPr>
        <p:txBody>
          <a:bodyPr>
            <a:normAutofit/>
          </a:bodyPr>
          <a:lstStyle/>
          <a:p>
            <a:r>
              <a:rPr lang="en-US" sz="3200" dirty="0"/>
              <a:t>Federal Laws: Child Labor Requirements in Non-Agricultural Occupations</a:t>
            </a:r>
          </a:p>
          <a:p>
            <a:r>
              <a:rPr lang="en-US" sz="3200" dirty="0"/>
              <a:t>Minnesota Laws: Youth Labor Standards</a:t>
            </a:r>
          </a:p>
          <a:p>
            <a:r>
              <a:rPr lang="en-US" sz="3200" dirty="0"/>
              <a:t>Youth Skills Training Program</a:t>
            </a:r>
          </a:p>
        </p:txBody>
      </p:sp>
      <p:pic>
        <p:nvPicPr>
          <p:cNvPr id="6" name="Graphic 5" descr="Checklist with solid fill">
            <a:extLst>
              <a:ext uri="{FF2B5EF4-FFF2-40B4-BE49-F238E27FC236}">
                <a16:creationId xmlns:a16="http://schemas.microsoft.com/office/drawing/2014/main" id="{130C98E6-05E2-40A1-A69F-33F8B8F50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360" y="2080260"/>
            <a:ext cx="3219450" cy="3219450"/>
          </a:xfrm>
          <a:prstGeom prst="rect">
            <a:avLst/>
          </a:prstGeom>
        </p:spPr>
      </p:pic>
      <p:sp>
        <p:nvSpPr>
          <p:cNvPr id="4" name="Slide Number Placeholder 3">
            <a:extLst>
              <a:ext uri="{FF2B5EF4-FFF2-40B4-BE49-F238E27FC236}">
                <a16:creationId xmlns:a16="http://schemas.microsoft.com/office/drawing/2014/main" id="{973066E7-3CE2-4429-9B0D-5AB5D948C758}"/>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385542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A753-8803-452C-8639-FDA1C6634B74}"/>
              </a:ext>
            </a:extLst>
          </p:cNvPr>
          <p:cNvSpPr>
            <a:spLocks noGrp="1"/>
          </p:cNvSpPr>
          <p:nvPr>
            <p:ph type="title"/>
          </p:nvPr>
        </p:nvSpPr>
        <p:spPr/>
        <p:txBody>
          <a:bodyPr/>
          <a:lstStyle/>
          <a:p>
            <a:r>
              <a:rPr lang="en-US" dirty="0"/>
              <a:t>Hazardous Employment Activities – Statue and Rule-based Exemptions</a:t>
            </a:r>
          </a:p>
        </p:txBody>
      </p:sp>
      <p:sp>
        <p:nvSpPr>
          <p:cNvPr id="3" name="Content Placeholder 2">
            <a:extLst>
              <a:ext uri="{FF2B5EF4-FFF2-40B4-BE49-F238E27FC236}">
                <a16:creationId xmlns:a16="http://schemas.microsoft.com/office/drawing/2014/main" id="{0ACECB4A-3E39-40F2-81B1-9AF44EE56374}"/>
              </a:ext>
            </a:extLst>
          </p:cNvPr>
          <p:cNvSpPr>
            <a:spLocks noGrp="1"/>
          </p:cNvSpPr>
          <p:nvPr>
            <p:ph idx="1"/>
          </p:nvPr>
        </p:nvSpPr>
        <p:spPr/>
        <p:txBody>
          <a:bodyPr>
            <a:normAutofit/>
          </a:bodyPr>
          <a:lstStyle/>
          <a:p>
            <a:r>
              <a:rPr lang="en-US" sz="2400" dirty="0"/>
              <a:t>Minors working for a family farm corporation where the minor’s parent is a member of the family farm corporation</a:t>
            </a:r>
          </a:p>
          <a:p>
            <a:r>
              <a:rPr lang="en-US" sz="2400" dirty="0"/>
              <a:t>Minors working for corporations owned by one or both parents, where the daily corporate business is supervised by the parent(s) </a:t>
            </a:r>
          </a:p>
          <a:p>
            <a:r>
              <a:rPr lang="en-US" sz="2400" dirty="0"/>
              <a:t>Performer/newspaper carriers/youth athletic referees/home chores/babysitting: 181A.07</a:t>
            </a:r>
          </a:p>
          <a:p>
            <a:r>
              <a:rPr lang="en-US" sz="2400" dirty="0"/>
              <a:t>Tasks outside the area of hazard	</a:t>
            </a:r>
          </a:p>
          <a:p>
            <a:r>
              <a:rPr lang="en-US" sz="2400" dirty="0"/>
              <a:t>High school graduates who are 17 years of age</a:t>
            </a:r>
          </a:p>
        </p:txBody>
      </p:sp>
      <p:sp>
        <p:nvSpPr>
          <p:cNvPr id="4" name="Footer Placeholder 3">
            <a:extLst>
              <a:ext uri="{FF2B5EF4-FFF2-40B4-BE49-F238E27FC236}">
                <a16:creationId xmlns:a16="http://schemas.microsoft.com/office/drawing/2014/main" id="{B0F9F9B1-A80D-4C04-B8A5-600C46ACCDB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Hazardous Occupations – Rule-based Exemptions |</a:t>
            </a: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100" b="0" i="0" u="none" strike="noStrike" kern="1200" cap="none" spc="0" normalizeH="0" baseline="0" noProof="0" dirty="0">
                <a:ln>
                  <a:noFill/>
                </a:ln>
                <a:solidFill>
                  <a:srgbClr val="000000"/>
                </a:solidFill>
                <a:effectLst/>
                <a:uLnTx/>
                <a:uFillTx/>
                <a:latin typeface="Calibri"/>
                <a:ea typeface="+mn-ea"/>
                <a:cs typeface="+mn-cs"/>
              </a:rPr>
              <a:t>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Image of a man with gloves loading boxes on a truck">
            <a:extLst>
              <a:ext uri="{FF2B5EF4-FFF2-40B4-BE49-F238E27FC236}">
                <a16:creationId xmlns:a16="http://schemas.microsoft.com/office/drawing/2014/main" id="{8D86BAB0-9D0B-4B27-849A-CB7ADAADE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561" y="4375834"/>
            <a:ext cx="2301733" cy="1801129"/>
          </a:xfrm>
          <a:prstGeom prst="rect">
            <a:avLst/>
          </a:prstGeom>
        </p:spPr>
      </p:pic>
    </p:spTree>
    <p:extLst>
      <p:ext uri="{BB962C8B-B14F-4D97-AF65-F5344CB8AC3E}">
        <p14:creationId xmlns:p14="http://schemas.microsoft.com/office/powerpoint/2010/main" val="4035337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8CC4-6245-4A2A-988C-0F69F201AE29}"/>
              </a:ext>
            </a:extLst>
          </p:cNvPr>
          <p:cNvSpPr>
            <a:spLocks noGrp="1"/>
          </p:cNvSpPr>
          <p:nvPr>
            <p:ph type="title"/>
          </p:nvPr>
        </p:nvSpPr>
        <p:spPr/>
        <p:txBody>
          <a:bodyPr/>
          <a:lstStyle/>
          <a:p>
            <a:r>
              <a:rPr lang="en-US" dirty="0"/>
              <a:t>Approved Training Program Exemptions</a:t>
            </a:r>
          </a:p>
        </p:txBody>
      </p:sp>
      <p:sp>
        <p:nvSpPr>
          <p:cNvPr id="3" name="Content Placeholder 2">
            <a:extLst>
              <a:ext uri="{FF2B5EF4-FFF2-40B4-BE49-F238E27FC236}">
                <a16:creationId xmlns:a16="http://schemas.microsoft.com/office/drawing/2014/main" id="{38462A93-C247-44DF-8EBE-9DFFF16A676F}"/>
              </a:ext>
            </a:extLst>
          </p:cNvPr>
          <p:cNvSpPr>
            <a:spLocks noGrp="1"/>
          </p:cNvSpPr>
          <p:nvPr>
            <p:ph idx="1"/>
          </p:nvPr>
        </p:nvSpPr>
        <p:spPr/>
        <p:txBody>
          <a:bodyPr>
            <a:normAutofit fontScale="55000" lnSpcReduction="20000"/>
          </a:bodyPr>
          <a:lstStyle/>
          <a:p>
            <a:pPr marL="0" indent="0">
              <a:buNone/>
            </a:pPr>
            <a:r>
              <a:rPr lang="en-US" dirty="0"/>
              <a:t>The Commissioner of DLI may grant exemptions from some child labor restrictions to training programs, including those approved by MDE, DEED, and some other agencies.</a:t>
            </a:r>
          </a:p>
          <a:p>
            <a:pPr marL="0" indent="0">
              <a:buNone/>
            </a:pPr>
            <a:r>
              <a:rPr lang="en-US" dirty="0"/>
              <a:t>A training program child labor exemption is required if the employment contemplated in the training program involves a hazardous occupation.</a:t>
            </a:r>
          </a:p>
          <a:p>
            <a:pPr lvl="1"/>
            <a:r>
              <a:rPr lang="en-US" dirty="0"/>
              <a:t>Note: If the exception sought relates to minors working during school hours on school days, the district may be able to issue an employment certificate.</a:t>
            </a:r>
          </a:p>
          <a:p>
            <a:pPr lvl="1"/>
            <a:r>
              <a:rPr lang="en-US" dirty="0"/>
              <a:t>Districts/employers requesting training program child labor exemptions for hazardous occupations will need to have an MDE (or other agency) approved training program before seeking an exception from DLI.  </a:t>
            </a:r>
          </a:p>
          <a:p>
            <a:pPr marL="342900" lvl="1" indent="0">
              <a:buNone/>
            </a:pPr>
            <a:r>
              <a:rPr lang="en-US" sz="1900" dirty="0"/>
              <a:t>When seeking a training program exception from DLI, the program will need to:</a:t>
            </a:r>
          </a:p>
          <a:p>
            <a:pPr marL="457200" indent="-457200">
              <a:buAutoNum type="arabicPeriod"/>
            </a:pPr>
            <a:r>
              <a:rPr lang="en-US" dirty="0"/>
              <a:t>Submit proof of workers’ compensation insurance and information about specific machines, tools and equipment that may be used by the program; </a:t>
            </a:r>
          </a:p>
          <a:p>
            <a:pPr marL="457200" indent="-457200">
              <a:buAutoNum type="arabicPeriod"/>
            </a:pPr>
            <a:r>
              <a:rPr lang="en-US" dirty="0"/>
              <a:t>Provide a summary of industry-related classes a student will take prior to the paid work experience</a:t>
            </a:r>
          </a:p>
          <a:p>
            <a:pPr marL="457200" indent="-457200">
              <a:buAutoNum type="arabicPeriod"/>
            </a:pPr>
            <a:r>
              <a:rPr lang="en-US" dirty="0"/>
              <a:t>Have student learner agreements in place between the school, the employer, the minor student, and their parent; and</a:t>
            </a:r>
          </a:p>
          <a:p>
            <a:pPr marL="457200" indent="-457200">
              <a:buAutoNum type="arabicPeriod"/>
            </a:pPr>
            <a:r>
              <a:rPr lang="en-US" dirty="0"/>
              <a:t>Meet with OSHA Workplace Safety Consultation about equipment and related safety measures.</a:t>
            </a:r>
          </a:p>
          <a:p>
            <a:pPr marL="0" indent="0">
              <a:buNone/>
            </a:pPr>
            <a:endParaRPr lang="en-US" dirty="0"/>
          </a:p>
        </p:txBody>
      </p:sp>
      <p:sp>
        <p:nvSpPr>
          <p:cNvPr id="4" name="Footer Placeholder 3">
            <a:extLst>
              <a:ext uri="{FF2B5EF4-FFF2-40B4-BE49-F238E27FC236}">
                <a16:creationId xmlns:a16="http://schemas.microsoft.com/office/drawing/2014/main" id="{E09914FD-24FB-40EC-86BA-04734FDF24C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4523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875-D2F5-463A-88E0-6238C7B9124E}"/>
              </a:ext>
            </a:extLst>
          </p:cNvPr>
          <p:cNvSpPr>
            <a:spLocks noGrp="1"/>
          </p:cNvSpPr>
          <p:nvPr>
            <p:ph type="title"/>
          </p:nvPr>
        </p:nvSpPr>
        <p:spPr/>
        <p:txBody>
          <a:bodyPr/>
          <a:lstStyle/>
          <a:p>
            <a:r>
              <a:rPr lang="en-US" dirty="0"/>
              <a:t>DLI Child Labor Exemption Permits</a:t>
            </a:r>
          </a:p>
        </p:txBody>
      </p:sp>
      <p:sp>
        <p:nvSpPr>
          <p:cNvPr id="3" name="Content Placeholder 2">
            <a:extLst>
              <a:ext uri="{FF2B5EF4-FFF2-40B4-BE49-F238E27FC236}">
                <a16:creationId xmlns:a16="http://schemas.microsoft.com/office/drawing/2014/main" id="{146701BF-2C23-4E94-8E8F-3639ACDA6630}"/>
              </a:ext>
            </a:extLst>
          </p:cNvPr>
          <p:cNvSpPr>
            <a:spLocks noGrp="1"/>
          </p:cNvSpPr>
          <p:nvPr>
            <p:ph idx="1"/>
          </p:nvPr>
        </p:nvSpPr>
        <p:spPr>
          <a:xfrm>
            <a:off x="838200" y="1825625"/>
            <a:ext cx="5713520" cy="4351338"/>
          </a:xfrm>
        </p:spPr>
        <p:txBody>
          <a:bodyPr/>
          <a:lstStyle/>
          <a:p>
            <a:r>
              <a:rPr lang="en-US" sz="1800" dirty="0"/>
              <a:t>DLI receives applications for child labor exemption permits</a:t>
            </a:r>
          </a:p>
          <a:p>
            <a:pPr lvl="1"/>
            <a:r>
              <a:rPr lang="en-US" sz="1800" dirty="0"/>
              <a:t>Must be filed by the minor’s parent, guardian, school official, or youth employment specialist.</a:t>
            </a:r>
          </a:p>
          <a:p>
            <a:pPr lvl="1"/>
            <a:r>
              <a:rPr lang="en-US" sz="1800" dirty="0"/>
              <a:t>Assessed on a case-by-case basis, granted if the permit would be in the best interest of the minor.</a:t>
            </a:r>
          </a:p>
          <a:p>
            <a:pPr lvl="1"/>
            <a:r>
              <a:rPr lang="en-US" sz="1800" dirty="0"/>
              <a:t>Permits can be sought and may be granted for any of the child labor laws and rules.</a:t>
            </a:r>
          </a:p>
          <a:p>
            <a:pPr lvl="1"/>
            <a:r>
              <a:rPr lang="en-US" sz="1800" dirty="0"/>
              <a:t>Turnaround time varies by season.</a:t>
            </a:r>
          </a:p>
          <a:p>
            <a:pPr lvl="1"/>
            <a:r>
              <a:rPr lang="en-US" sz="1800" dirty="0"/>
              <a:t>Permits are available as fillable PDFs at </a:t>
            </a:r>
            <a:r>
              <a:rPr lang="en-US" sz="1800" dirty="0">
                <a:hlinkClick r:id="rId3"/>
              </a:rPr>
              <a:t>https://www.dli.mn.gov/business/employment-practices/child-labor-exemptions</a:t>
            </a:r>
            <a:endParaRPr lang="en-US" sz="1800" dirty="0"/>
          </a:p>
        </p:txBody>
      </p:sp>
      <p:sp>
        <p:nvSpPr>
          <p:cNvPr id="4" name="Footer Placeholder 3">
            <a:extLst>
              <a:ext uri="{FF2B5EF4-FFF2-40B4-BE49-F238E27FC236}">
                <a16:creationId xmlns:a16="http://schemas.microsoft.com/office/drawing/2014/main" id="{DE50FB66-F1CF-4A57-B714-3D80FFF377F8}"/>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DLI Child Labor Exemption Permits |</a:t>
            </a: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100" b="0" i="0" u="none" strike="noStrike" kern="1200" cap="none" spc="0" normalizeH="0" baseline="0" noProof="0" dirty="0">
                <a:ln>
                  <a:noFill/>
                </a:ln>
                <a:solidFill>
                  <a:srgbClr val="000000"/>
                </a:solidFill>
                <a:effectLst/>
                <a:uLnTx/>
                <a:uFillTx/>
                <a:latin typeface="Calibri"/>
                <a:ea typeface="+mn-ea"/>
                <a:cs typeface="+mn-cs"/>
              </a:rPr>
              <a:t>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descr="Image of a man wearing a grey vest and shirt, holding on to a clipboard">
            <a:extLst>
              <a:ext uri="{FF2B5EF4-FFF2-40B4-BE49-F238E27FC236}">
                <a16:creationId xmlns:a16="http://schemas.microsoft.com/office/drawing/2014/main" id="{A2498B22-62CC-48A9-9047-9BD459D09C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595" y="2135591"/>
            <a:ext cx="5048318" cy="3365864"/>
          </a:xfrm>
          <a:prstGeom prst="rect">
            <a:avLst/>
          </a:prstGeom>
        </p:spPr>
      </p:pic>
    </p:spTree>
    <p:extLst>
      <p:ext uri="{BB962C8B-B14F-4D97-AF65-F5344CB8AC3E}">
        <p14:creationId xmlns:p14="http://schemas.microsoft.com/office/powerpoint/2010/main" val="1437149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Child labor resources</a:t>
            </a:r>
          </a:p>
        </p:txBody>
      </p:sp>
      <p:sp>
        <p:nvSpPr>
          <p:cNvPr id="3" name="Text Placeholder 2"/>
          <p:cNvSpPr>
            <a:spLocks noGrp="1"/>
          </p:cNvSpPr>
          <p:nvPr>
            <p:ph sz="half" idx="1"/>
          </p:nvPr>
        </p:nvSpPr>
        <p:spPr>
          <a:xfrm>
            <a:off x="284084" y="1594624"/>
            <a:ext cx="10539425" cy="4582339"/>
          </a:xfrm>
        </p:spPr>
        <p:txBody>
          <a:bodyPr>
            <a:noAutofit/>
          </a:bodyPr>
          <a:lstStyle/>
          <a:p>
            <a:pPr marL="0" indent="0" algn="l">
              <a:buNone/>
            </a:pPr>
            <a:r>
              <a:rPr lang="en-US" sz="2800" b="1" dirty="0"/>
              <a:t>Child and youth labor landing page: </a:t>
            </a:r>
          </a:p>
          <a:p>
            <a:pPr marL="0" indent="0">
              <a:buNone/>
            </a:pPr>
            <a:r>
              <a:rPr lang="en-US" sz="2000" dirty="0"/>
              <a:t>Age restrictions, exemption permits, FAQs, hours of work, penalties, prohibited work, proof of age, teen worker fact sheet</a:t>
            </a:r>
            <a:endParaRPr lang="en-US" sz="2000" b="1" dirty="0"/>
          </a:p>
          <a:p>
            <a:pPr marL="0" indent="0" algn="l">
              <a:buNone/>
            </a:pPr>
            <a:r>
              <a:rPr lang="en-US" sz="2000" dirty="0">
                <a:hlinkClick r:id="rId3"/>
              </a:rPr>
              <a:t>https://www.dli.mn.gov/business/employment-practices/child-labor-laws</a:t>
            </a:r>
            <a:endParaRPr lang="en-US" sz="2000" dirty="0"/>
          </a:p>
          <a:p>
            <a:pPr marL="0" indent="0" algn="l">
              <a:buNone/>
            </a:pPr>
            <a:r>
              <a:rPr lang="en-US" sz="2800" b="1" dirty="0"/>
              <a:t>Informational videos in four languages: </a:t>
            </a:r>
          </a:p>
          <a:p>
            <a:pPr marL="0" indent="0" algn="l">
              <a:buNone/>
            </a:pPr>
            <a:r>
              <a:rPr lang="en-US" sz="2000" dirty="0">
                <a:hlinkClick r:id="rId4"/>
              </a:rPr>
              <a:t>http://dli.mn.gov/labor-standards-videos</a:t>
            </a:r>
            <a:endParaRPr lang="en-US" sz="2000" dirty="0"/>
          </a:p>
        </p:txBody>
      </p:sp>
    </p:spTree>
    <p:extLst>
      <p:ext uri="{BB962C8B-B14F-4D97-AF65-F5344CB8AC3E}">
        <p14:creationId xmlns:p14="http://schemas.microsoft.com/office/powerpoint/2010/main" val="1979186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a:xfrm>
            <a:off x="838199" y="3521123"/>
            <a:ext cx="11153503" cy="2681374"/>
          </a:xfrm>
        </p:spPr>
        <p:txBody>
          <a:bodyPr>
            <a:normAutofit/>
          </a:bodyPr>
          <a:lstStyle/>
          <a:p>
            <a:pPr marL="342900" indent="-342900" algn="l">
              <a:buFont typeface="Arial" panose="020B0604020202020204" pitchFamily="34" charset="0"/>
              <a:buChar char="•"/>
            </a:pPr>
            <a:r>
              <a:rPr lang="en-US" sz="2800" dirty="0"/>
              <a:t>Sign up for our </a:t>
            </a:r>
            <a:r>
              <a:rPr lang="en-US" sz="2800" i="1" dirty="0"/>
              <a:t>Wage and Hour Bulletin</a:t>
            </a:r>
            <a:r>
              <a:rPr lang="en-US" sz="2800" dirty="0"/>
              <a:t>:  </a:t>
            </a:r>
            <a:r>
              <a:rPr lang="en-US" sz="2800" dirty="0">
                <a:hlinkClick r:id="rId3"/>
              </a:rPr>
              <a:t>www.dli.mn.gov/business/employment-practices/minnesota-wage-and-hour-bulletin</a:t>
            </a:r>
            <a:endParaRPr lang="en-US" sz="2800" dirty="0"/>
          </a:p>
          <a:p>
            <a:pPr marL="342900" indent="-342900" algn="l">
              <a:buFont typeface="Arial" panose="020B0604020202020204" pitchFamily="34" charset="0"/>
              <a:buChar char="•"/>
            </a:pPr>
            <a:r>
              <a:rPr lang="en-US" sz="2800" dirty="0"/>
              <a:t>Contact DLI’s Labor Standards at 651-284-5075 or </a:t>
            </a:r>
            <a:r>
              <a:rPr lang="en-US" sz="2800" dirty="0">
                <a:hlinkClick r:id="rId4"/>
              </a:rPr>
              <a:t>dli.laborstandards@state.mn.us</a:t>
            </a:r>
            <a:r>
              <a:rPr lang="en-US" sz="2800" dirty="0"/>
              <a:t>.</a:t>
            </a:r>
          </a:p>
        </p:txBody>
      </p:sp>
      <p:sp>
        <p:nvSpPr>
          <p:cNvPr id="6" name="Slide Number Placeholder 5"/>
          <p:cNvSpPr>
            <a:spLocks noGrp="1"/>
          </p:cNvSpPr>
          <p:nvPr>
            <p:ph type="sldNum" sz="quarter" idx="11"/>
          </p:nvPr>
        </p:nvSpPr>
        <p:spPr>
          <a:xfrm>
            <a:off x="10714091"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386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998261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p:nvPr>
        </p:nvSpPr>
        <p:spPr>
          <a:xfrm>
            <a:off x="483322" y="-1381729"/>
            <a:ext cx="12192000" cy="1156777"/>
          </a:xfrm>
          <a:solidFill>
            <a:srgbClr val="92D050"/>
          </a:solidFill>
        </p:spPr>
        <p:txBody>
          <a:bodyPr>
            <a:normAutofit fontScale="90000"/>
          </a:bodyPr>
          <a:lstStyle/>
          <a:p>
            <a:br>
              <a:rPr lang="en-US" sz="4800" b="1" dirty="0"/>
            </a:br>
            <a:br>
              <a:rPr lang="en-US" sz="4800" b="1" dirty="0"/>
            </a:br>
            <a:r>
              <a:rPr lang="en-US" sz="4800" b="1" dirty="0"/>
              <a:t>Youth Skills Training</a:t>
            </a:r>
          </a:p>
        </p:txBody>
      </p:sp>
      <p:pic>
        <p:nvPicPr>
          <p:cNvPr id="7" name="Picture 6" descr="DLI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3" name="Picture 2" descr="Youth Skills Training logo.&#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813549"/>
            <a:ext cx="7620000" cy="3038475"/>
          </a:xfrm>
          <a:prstGeom prst="rect">
            <a:avLst/>
          </a:prstGeom>
        </p:spPr>
      </p:pic>
      <p:sp>
        <p:nvSpPr>
          <p:cNvPr id="5" name="Rectangle 3">
            <a:extLst>
              <a:ext uri="{FF2B5EF4-FFF2-40B4-BE49-F238E27FC236}">
                <a16:creationId xmlns:a16="http://schemas.microsoft.com/office/drawing/2014/main" id="{AD43CF6D-9677-4278-ABAB-1C5E2EA52906}"/>
              </a:ext>
            </a:extLst>
          </p:cNvPr>
          <p:cNvSpPr>
            <a:spLocks noChangeArrowheads="1"/>
          </p:cNvSpPr>
          <p:nvPr/>
        </p:nvSpPr>
        <p:spPr bwMode="auto">
          <a:xfrm>
            <a:off x="0" y="71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3865"/>
                </a:solidFill>
                <a:effectLst/>
                <a:uLnTx/>
                <a:uFillTx/>
                <a:latin typeface="Arial" panose="020B0604020202020204" pitchFamily="34" charset="0"/>
                <a:ea typeface="Calibri" panose="020F0502020204030204" pitchFamily="34" charset="0"/>
                <a:cs typeface="Arial" panose="020B0604020202020204" pitchFamily="34" charset="0"/>
              </a:rPr>
              <a:t> 2.0</a:t>
            </a:r>
            <a:endParaRPr kumimoji="0" lang="en-US" altLang="en-US" sz="1800" b="0" i="0" u="none" strike="noStrike" kern="1200" cap="none" spc="0" normalizeH="0" baseline="0" noProof="0">
              <a:ln>
                <a:noFill/>
              </a:ln>
              <a:solidFill>
                <a:srgbClr val="00386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9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a:t>
            </a:r>
          </a:p>
        </p:txBody>
      </p:sp>
      <p:sp>
        <p:nvSpPr>
          <p:cNvPr id="3" name="Content Placeholder 2"/>
          <p:cNvSpPr>
            <a:spLocks noGrp="1"/>
          </p:cNvSpPr>
          <p:nvPr>
            <p:ph idx="1"/>
          </p:nvPr>
        </p:nvSpPr>
        <p:spPr>
          <a:xfrm>
            <a:off x="441434" y="1706443"/>
            <a:ext cx="11514346" cy="4424534"/>
          </a:xfrm>
        </p:spPr>
        <p:txBody>
          <a:bodyPr>
            <a:normAutofit/>
          </a:bodyPr>
          <a:lstStyle/>
          <a:p>
            <a:pPr marL="0" indent="0">
              <a:buNone/>
            </a:pPr>
            <a:r>
              <a:rPr lang="en-US" sz="3800" b="1" dirty="0"/>
              <a:t>What is the Youth Skills Training (YST) program?</a:t>
            </a:r>
          </a:p>
          <a:p>
            <a:pPr marL="342900" lvl="1" indent="-342900"/>
            <a:r>
              <a:rPr lang="en-US" sz="3300" dirty="0"/>
              <a:t>Supporting partnerships between industry and education</a:t>
            </a:r>
          </a:p>
          <a:p>
            <a:pPr marL="342900" lvl="1" indent="-342900"/>
            <a:r>
              <a:rPr lang="en-US" sz="3300" dirty="0"/>
              <a:t>Creating opportunities for students to learn about industries</a:t>
            </a:r>
          </a:p>
          <a:p>
            <a:pPr marL="342900" lvl="1" indent="-342900"/>
            <a:r>
              <a:rPr lang="en-US" sz="3300" dirty="0"/>
              <a:t>Providing industry-related classes and safety training</a:t>
            </a:r>
          </a:p>
          <a:p>
            <a:pPr marL="342900" lvl="1" indent="-342900"/>
            <a:r>
              <a:rPr lang="en-US" sz="3300" dirty="0"/>
              <a:t>Establishing safe, healthy and meaningful paid work experiences</a:t>
            </a:r>
          </a:p>
          <a:p>
            <a:pPr marL="342900" lvl="1" indent="-342900"/>
            <a:r>
              <a:rPr lang="en-US" sz="3300" dirty="0"/>
              <a:t>Developing a pathway for future talent</a:t>
            </a:r>
          </a:p>
          <a:p>
            <a:pPr marL="342900" lvl="1" indent="-342900"/>
            <a:endParaRPr lang="en-US" sz="2400" dirty="0"/>
          </a:p>
          <a:p>
            <a:pPr marL="0" lvl="1" indent="0">
              <a:buNone/>
            </a:pPr>
            <a:endParaRPr lang="en-US" sz="2400" dirty="0"/>
          </a:p>
          <a:p>
            <a:pPr marL="342900" lvl="1" indent="-342900"/>
            <a:endParaRPr lang="en-US" sz="2400" dirty="0"/>
          </a:p>
          <a:p>
            <a:pPr marL="0" lvl="1" indent="0">
              <a:buNone/>
            </a:pPr>
            <a:endParaRPr lang="en-US" sz="2400" dirty="0"/>
          </a:p>
        </p:txBody>
      </p:sp>
      <p:pic>
        <p:nvPicPr>
          <p:cNvPr id="7" name="Picture 6"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Tree>
    <p:extLst>
      <p:ext uri="{BB962C8B-B14F-4D97-AF65-F5344CB8AC3E}">
        <p14:creationId xmlns:p14="http://schemas.microsoft.com/office/powerpoint/2010/main" val="604866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 </a:t>
            </a:r>
            <a:r>
              <a:rPr lang="en-US" sz="3200" dirty="0"/>
              <a:t>continued 2</a:t>
            </a:r>
          </a:p>
        </p:txBody>
      </p:sp>
      <p:pic>
        <p:nvPicPr>
          <p:cNvPr id="7" name="Picture 6"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4" name="TextBox 3"/>
          <p:cNvSpPr txBox="1"/>
          <p:nvPr/>
        </p:nvSpPr>
        <p:spPr>
          <a:xfrm>
            <a:off x="400184" y="1880660"/>
            <a:ext cx="61331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865"/>
                </a:solidFill>
                <a:effectLst/>
                <a:uLnTx/>
                <a:uFillTx/>
                <a:latin typeface="Calibri"/>
                <a:ea typeface="+mn-ea"/>
                <a:cs typeface="+mn-cs"/>
              </a:rPr>
              <a:t>Current YST eligible industries:</a:t>
            </a:r>
          </a:p>
        </p:txBody>
      </p:sp>
      <p:sp>
        <p:nvSpPr>
          <p:cNvPr id="12" name="TextBox 11"/>
          <p:cNvSpPr txBox="1"/>
          <p:nvPr/>
        </p:nvSpPr>
        <p:spPr>
          <a:xfrm>
            <a:off x="400184" y="2757405"/>
            <a:ext cx="5961822" cy="2554545"/>
          </a:xfrm>
          <a:prstGeom prst="rect">
            <a:avLst/>
          </a:prstGeom>
          <a:solidFill>
            <a:schemeClr val="bg1"/>
          </a:solidFill>
        </p:spPr>
        <p:txBody>
          <a:bodyPr wrap="square" numCol="1"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w="22225">
                  <a:solidFill>
                    <a:srgbClr val="003865"/>
                  </a:solidFill>
                  <a:prstDash val="solid"/>
                </a:ln>
                <a:solidFill>
                  <a:srgbClr val="003865"/>
                </a:solidFill>
                <a:effectLst/>
                <a:uLnTx/>
                <a:uFillTx/>
                <a:latin typeface="Calibri"/>
                <a:ea typeface="+mn-ea"/>
                <a:cs typeface="+mn-cs"/>
              </a:rPr>
              <a:t>Advanced Manufacturing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w="22225">
                  <a:solidFill>
                    <a:srgbClr val="003865"/>
                  </a:solidFill>
                  <a:prstDash val="solid"/>
                </a:ln>
                <a:solidFill>
                  <a:srgbClr val="003865"/>
                </a:solidFill>
                <a:effectLst/>
                <a:uLnTx/>
                <a:uFillTx/>
                <a:latin typeface="Calibri"/>
                <a:ea typeface="+mn-ea"/>
                <a:cs typeface="+mn-cs"/>
              </a:rPr>
              <a:t>Agriculture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w="22225">
                  <a:solidFill>
                    <a:srgbClr val="003865"/>
                  </a:solidFill>
                  <a:prstDash val="solid"/>
                </a:ln>
                <a:solidFill>
                  <a:srgbClr val="003865"/>
                </a:solidFill>
                <a:effectLst/>
                <a:uLnTx/>
                <a:uFillTx/>
                <a:latin typeface="Calibri"/>
                <a:ea typeface="+mn-ea"/>
                <a:cs typeface="+mn-cs"/>
              </a:rPr>
              <a:t>Automotive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w="22225">
                  <a:solidFill>
                    <a:srgbClr val="003865"/>
                  </a:solidFill>
                  <a:prstDash val="solid"/>
                </a:ln>
                <a:solidFill>
                  <a:srgbClr val="003865"/>
                </a:solidFill>
                <a:effectLst/>
                <a:uLnTx/>
                <a:uFillTx/>
                <a:latin typeface="Calibri"/>
                <a:ea typeface="+mn-ea"/>
                <a:cs typeface="+mn-cs"/>
              </a:rPr>
              <a:t>Health Care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w="22225">
                  <a:solidFill>
                    <a:srgbClr val="003865"/>
                  </a:solidFill>
                  <a:prstDash val="solid"/>
                </a:ln>
                <a:solidFill>
                  <a:srgbClr val="003865"/>
                </a:solidFill>
                <a:effectLst/>
                <a:uLnTx/>
                <a:uFillTx/>
                <a:latin typeface="Calibri"/>
                <a:ea typeface="+mn-ea"/>
                <a:cs typeface="+mn-cs"/>
              </a:rPr>
              <a:t>Information Technology</a:t>
            </a:r>
          </a:p>
        </p:txBody>
      </p:sp>
      <p:pic>
        <p:nvPicPr>
          <p:cNvPr id="16" name="Picture 15" descr="Photo of student in manufacturing.">
            <a:extLst>
              <a:ext uri="{FF2B5EF4-FFF2-40B4-BE49-F238E27FC236}">
                <a16:creationId xmlns:a16="http://schemas.microsoft.com/office/drawing/2014/main" id="{C736A418-586A-4424-9CE7-EADC90668F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81" r="16650" b="18445"/>
          <a:stretch/>
        </p:blipFill>
        <p:spPr>
          <a:xfrm rot="5400000">
            <a:off x="6582129" y="1562140"/>
            <a:ext cx="2554544" cy="2393947"/>
          </a:xfrm>
          <a:prstGeom prst="rect">
            <a:avLst/>
          </a:prstGeom>
        </p:spPr>
      </p:pic>
      <p:pic>
        <p:nvPicPr>
          <p:cNvPr id="10" name="Picture 9" descr="Photo of student with cows."/>
          <p:cNvPicPr>
            <a:picLocks noChangeAspect="1"/>
          </p:cNvPicPr>
          <p:nvPr/>
        </p:nvPicPr>
        <p:blipFill rotWithShape="1">
          <a:blip r:embed="rId5"/>
          <a:srcRect t="29797" b="47362"/>
          <a:stretch/>
        </p:blipFill>
        <p:spPr>
          <a:xfrm>
            <a:off x="9474682" y="1844797"/>
            <a:ext cx="2194632" cy="2191589"/>
          </a:xfrm>
          <a:prstGeom prst="rect">
            <a:avLst/>
          </a:prstGeom>
        </p:spPr>
      </p:pic>
      <p:pic>
        <p:nvPicPr>
          <p:cNvPr id="6" name="Picture 5" descr="Photo of students in IT field."/>
          <p:cNvPicPr>
            <a:picLocks noChangeAspect="1"/>
          </p:cNvPicPr>
          <p:nvPr/>
        </p:nvPicPr>
        <p:blipFill rotWithShape="1">
          <a:blip r:embed="rId6" cstate="print">
            <a:extLst>
              <a:ext uri="{28A0092B-C50C-407E-A947-70E740481C1C}">
                <a14:useLocalDpi xmlns:a14="http://schemas.microsoft.com/office/drawing/2010/main" val="0"/>
              </a:ext>
            </a:extLst>
          </a:blip>
          <a:srcRect l="17473" t="8294" r="5225" b="3443"/>
          <a:stretch/>
        </p:blipFill>
        <p:spPr>
          <a:xfrm>
            <a:off x="6662428" y="4302202"/>
            <a:ext cx="2865067" cy="2184194"/>
          </a:xfrm>
          <a:prstGeom prst="rect">
            <a:avLst/>
          </a:prstGeom>
        </p:spPr>
      </p:pic>
      <p:pic>
        <p:nvPicPr>
          <p:cNvPr id="13" name="Picture 12" descr="Photo of healthcare provider with patient."/>
          <p:cNvPicPr>
            <a:picLocks noChangeAspect="1"/>
          </p:cNvPicPr>
          <p:nvPr/>
        </p:nvPicPr>
        <p:blipFill rotWithShape="1">
          <a:blip r:embed="rId5"/>
          <a:srcRect l="-11633" t="53076" r="11633" b="20441"/>
          <a:stretch/>
        </p:blipFill>
        <p:spPr>
          <a:xfrm>
            <a:off x="9474682" y="4275751"/>
            <a:ext cx="2264789" cy="2342015"/>
          </a:xfrm>
          <a:prstGeom prst="rect">
            <a:avLst/>
          </a:prstGeom>
        </p:spPr>
      </p:pic>
    </p:spTree>
    <p:extLst>
      <p:ext uri="{BB962C8B-B14F-4D97-AF65-F5344CB8AC3E}">
        <p14:creationId xmlns:p14="http://schemas.microsoft.com/office/powerpoint/2010/main" val="330208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 Goals</a:t>
            </a:r>
          </a:p>
        </p:txBody>
      </p:sp>
      <p:pic>
        <p:nvPicPr>
          <p:cNvPr id="7" name="Picture 6"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8" name="Rectangle 7">
            <a:extLst>
              <a:ext uri="{FF2B5EF4-FFF2-40B4-BE49-F238E27FC236}">
                <a16:creationId xmlns:a16="http://schemas.microsoft.com/office/drawing/2014/main" id="{1EB229BE-F2CB-45CB-9BFD-52B786239998}"/>
              </a:ext>
            </a:extLst>
          </p:cNvPr>
          <p:cNvSpPr/>
          <p:nvPr/>
        </p:nvSpPr>
        <p:spPr>
          <a:xfrm>
            <a:off x="441434" y="1478339"/>
            <a:ext cx="6836059" cy="4416594"/>
          </a:xfrm>
          <a:prstGeom prst="rect">
            <a:avLst/>
          </a:prstGeom>
          <a:solidFill>
            <a:schemeClr val="bg1">
              <a:alpha val="81000"/>
            </a:schemeClr>
          </a:solidFill>
        </p:spPr>
        <p:txBody>
          <a:bodyPr wrap="square">
            <a:spAutoFit/>
          </a:bodyPr>
          <a:lstStyle/>
          <a:p>
            <a:pPr marL="0" marR="0" lvl="0" indent="0" algn="l" defTabSz="457200" rtl="0" eaLnBrk="1" fontAlgn="auto" latinLnBrk="0" hangingPunct="1">
              <a:lnSpc>
                <a:spcPct val="150000"/>
              </a:lnSpc>
              <a:spcBef>
                <a:spcPts val="0"/>
              </a:spcBef>
              <a:spcAft>
                <a:spcPts val="0"/>
              </a:spcAft>
              <a:buClr>
                <a:srgbClr val="1F497D">
                  <a:lumMod val="75000"/>
                </a:srgbClr>
              </a:buClr>
              <a:buSzTx/>
              <a:buFontTx/>
              <a:buNone/>
              <a:tabLst/>
              <a:defRPr/>
            </a:pPr>
            <a:r>
              <a:rPr kumimoji="0" lang="en-US" sz="3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GOALS: </a:t>
            </a:r>
          </a:p>
          <a:p>
            <a:pPr marL="514350" marR="0" lvl="0" indent="-514350" algn="l" defTabSz="457200" rtl="0" eaLnBrk="1" fontAlgn="auto" latinLnBrk="0" hangingPunct="1">
              <a:lnSpc>
                <a:spcPct val="100000"/>
              </a:lnSpc>
              <a:spcBef>
                <a:spcPts val="0"/>
              </a:spcBef>
              <a:spcAft>
                <a:spcPts val="0"/>
              </a:spcAft>
              <a:buClr>
                <a:srgbClr val="1F497D">
                  <a:lumMod val="75000"/>
                </a:srgbClr>
              </a:buClr>
              <a:buSzTx/>
              <a:buFontTx/>
              <a:buAutoNum type="arabicPeriod"/>
              <a:tabLst/>
              <a:defRPr/>
            </a:pP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Support the creation of local partnerships</a:t>
            </a: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endPar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a:t>
            </a:r>
            <a:r>
              <a:rPr kumimoji="0" lang="en-US" sz="2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High Schools</a:t>
            </a:r>
            <a:b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a:t>
            </a:r>
            <a:r>
              <a:rPr kumimoji="0" lang="en-US" sz="2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Employers</a:t>
            </a:r>
            <a:b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Chambers of Commerce</a:t>
            </a:r>
            <a:b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Workforce Groups</a:t>
            </a:r>
            <a:b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Nonprofit organization</a:t>
            </a:r>
            <a:b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Postsecondary institutions</a:t>
            </a:r>
          </a:p>
        </p:txBody>
      </p:sp>
      <p:graphicFrame>
        <p:nvGraphicFramePr>
          <p:cNvPr id="3" name="Diagram 2" descr="Types of partnerships:  High schools, employers, community organizations coming together to form local partnerships."/>
          <p:cNvGraphicFramePr/>
          <p:nvPr/>
        </p:nvGraphicFramePr>
        <p:xfrm>
          <a:off x="5219092" y="1655367"/>
          <a:ext cx="6676136" cy="4955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6710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 Goals </a:t>
            </a:r>
            <a:r>
              <a:rPr lang="en-US" sz="3200" dirty="0"/>
              <a:t>continued 2</a:t>
            </a:r>
          </a:p>
        </p:txBody>
      </p:sp>
      <p:pic>
        <p:nvPicPr>
          <p:cNvPr id="7" name="Picture 6"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8" name="Rectangle 7">
            <a:extLst>
              <a:ext uri="{FF2B5EF4-FFF2-40B4-BE49-F238E27FC236}">
                <a16:creationId xmlns:a16="http://schemas.microsoft.com/office/drawing/2014/main" id="{1EB229BE-F2CB-45CB-9BFD-52B786239998}"/>
              </a:ext>
            </a:extLst>
          </p:cNvPr>
          <p:cNvSpPr/>
          <p:nvPr/>
        </p:nvSpPr>
        <p:spPr>
          <a:xfrm>
            <a:off x="441434" y="1401430"/>
            <a:ext cx="4091655" cy="4355038"/>
          </a:xfrm>
          <a:prstGeom prst="rect">
            <a:avLst/>
          </a:prstGeom>
          <a:solidFill>
            <a:schemeClr val="bg1">
              <a:alpha val="81000"/>
            </a:schemeClr>
          </a:solidFill>
        </p:spPr>
        <p:txBody>
          <a:bodyPr wrap="square">
            <a:spAutoFit/>
          </a:bodyPr>
          <a:lstStyle/>
          <a:p>
            <a:pPr marL="0" marR="0" lvl="0" indent="0" algn="l" defTabSz="457200" rtl="0" eaLnBrk="1" fontAlgn="auto" latinLnBrk="0" hangingPunct="1">
              <a:lnSpc>
                <a:spcPct val="150000"/>
              </a:lnSpc>
              <a:spcBef>
                <a:spcPts val="0"/>
              </a:spcBef>
              <a:spcAft>
                <a:spcPts val="0"/>
              </a:spcAft>
              <a:buClr>
                <a:srgbClr val="1F497D">
                  <a:lumMod val="75000"/>
                </a:srgbClr>
              </a:buClr>
              <a:buSzTx/>
              <a:buFontTx/>
              <a:buNone/>
              <a:tabLst/>
              <a:defRPr/>
            </a:pPr>
            <a:r>
              <a:rPr kumimoji="0" lang="en-US" sz="3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GOALS:</a:t>
            </a:r>
            <a:endParaRPr kumimoji="0" lang="en-US" sz="3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2. introduce students to careers in high-growth, high-demand industries</a:t>
            </a: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endParaRPr kumimoji="0" lang="en-US" sz="1200" b="0" i="1"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3. prepare students for successful careers</a:t>
            </a:r>
            <a:endParaRPr kumimoji="0" lang="en-US" sz="11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br>
              <a:rPr kumimoji="0" lang="en-US" sz="12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b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4.</a:t>
            </a:r>
            <a:r>
              <a:rPr kumimoji="0" lang="en-US" sz="2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 </a:t>
            </a: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address the shortage of skilled employees</a:t>
            </a:r>
          </a:p>
        </p:txBody>
      </p:sp>
      <p:graphicFrame>
        <p:nvGraphicFramePr>
          <p:cNvPr id="4" name="Diagram 3" descr="Image of exposure, education, experience."/>
          <p:cNvGraphicFramePr/>
          <p:nvPr>
            <p:extLst>
              <p:ext uri="{D42A27DB-BD31-4B8C-83A1-F6EECF244321}">
                <p14:modId xmlns:p14="http://schemas.microsoft.com/office/powerpoint/2010/main" val="3670587352"/>
              </p:ext>
            </p:extLst>
          </p:nvPr>
        </p:nvGraphicFramePr>
        <p:xfrm>
          <a:off x="4617720" y="1572768"/>
          <a:ext cx="7307072" cy="5047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3417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524000" y="0"/>
            <a:ext cx="9144000" cy="5391150"/>
          </a:xfrm>
          <a:prstGeom prst="rect">
            <a:avLst/>
          </a:prstGeom>
          <a:solidFill>
            <a:srgbClr val="D9470D"/>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srgbClr val="172389"/>
              </a:solidFill>
              <a:latin typeface="Calibri"/>
            </a:endParaRPr>
          </a:p>
        </p:txBody>
      </p:sp>
      <p:sp>
        <p:nvSpPr>
          <p:cNvPr id="17411" name="Rectangle 2" descr="Child Labor Requirements in Non-Agricultural Occupations, Fair Labor Standards Act" title="Child Labor Requirements "/>
          <p:cNvSpPr>
            <a:spLocks noGrp="1" noChangeArrowheads="1"/>
          </p:cNvSpPr>
          <p:nvPr>
            <p:ph type="title"/>
          </p:nvPr>
        </p:nvSpPr>
        <p:spPr>
          <a:xfrm>
            <a:off x="1524000" y="2158843"/>
            <a:ext cx="9144000" cy="3232308"/>
          </a:xfrm>
        </p:spPr>
        <p:txBody>
          <a:bodyPr/>
          <a:lstStyle/>
          <a:p>
            <a:pPr eaLnBrk="1" hangingPunct="1"/>
            <a:r>
              <a:rPr lang="en-US" altLang="en-US" sz="5400" dirty="0">
                <a:latin typeface="Calibri" panose="020F0502020204030204" pitchFamily="34" charset="0"/>
                <a:cs typeface="Calibri" panose="020F0502020204030204" pitchFamily="34" charset="0"/>
              </a:rPr>
              <a:t>CHILD LABOR REQUIREMENTS </a:t>
            </a:r>
            <a:br>
              <a:rPr lang="en-US" altLang="en-US" sz="5400" dirty="0">
                <a:latin typeface="Calibri" panose="020F0502020204030204" pitchFamily="34" charset="0"/>
                <a:cs typeface="Calibri" panose="020F0502020204030204" pitchFamily="34" charset="0"/>
              </a:rPr>
            </a:br>
            <a:r>
              <a:rPr lang="en-US" altLang="en-US" sz="5400" dirty="0">
                <a:latin typeface="Calibri" panose="020F0502020204030204" pitchFamily="34" charset="0"/>
                <a:cs typeface="Calibri" panose="020F0502020204030204" pitchFamily="34" charset="0"/>
              </a:rPr>
              <a:t> IN </a:t>
            </a:r>
            <a:r>
              <a:rPr lang="en-US" altLang="en-US" sz="5400" u="sng" dirty="0">
                <a:solidFill>
                  <a:srgbClr val="FFFF00"/>
                </a:solidFill>
                <a:latin typeface="Calibri" panose="020F0502020204030204" pitchFamily="34" charset="0"/>
                <a:cs typeface="Calibri" panose="020F0502020204030204" pitchFamily="34" charset="0"/>
              </a:rPr>
              <a:t>NON-AGRICULTURAL </a:t>
            </a:r>
            <a:r>
              <a:rPr lang="en-US" altLang="en-US" sz="5400" dirty="0">
                <a:latin typeface="Calibri" panose="020F0502020204030204" pitchFamily="34" charset="0"/>
                <a:cs typeface="Calibri" panose="020F0502020204030204" pitchFamily="34" charset="0"/>
              </a:rPr>
              <a:t>OCCUPATIONS </a:t>
            </a:r>
            <a:br>
              <a:rPr lang="en-US" altLang="en-US" sz="5400" dirty="0">
                <a:latin typeface="Calibri" panose="020F0502020204030204" pitchFamily="34" charset="0"/>
                <a:cs typeface="Calibri" panose="020F0502020204030204" pitchFamily="34" charset="0"/>
              </a:rPr>
            </a:br>
            <a:r>
              <a:rPr lang="en-US" altLang="en-US" sz="5400" dirty="0">
                <a:latin typeface="Calibri" panose="020F0502020204030204" pitchFamily="34" charset="0"/>
                <a:cs typeface="Calibri" panose="020F0502020204030204" pitchFamily="34" charset="0"/>
              </a:rPr>
              <a:t> FAIR LABOR STANDARDS ACT</a:t>
            </a:r>
          </a:p>
        </p:txBody>
      </p:sp>
      <p:pic>
        <p:nvPicPr>
          <p:cNvPr id="17414" name="Picture 2" descr="Vector image of gas station." title="Gas Sta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768829"/>
            <a:ext cx="184943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descr="Vector image of burger fast food restaurant." title="Fast Food Restauran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707" y="684057"/>
            <a:ext cx="16414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Vector image of grocery market." title="Grocery Market"/>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8662" y="682625"/>
            <a:ext cx="20558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Work Experiences</a:t>
            </a:r>
          </a:p>
        </p:txBody>
      </p:sp>
      <p:pic>
        <p:nvPicPr>
          <p:cNvPr id="8" name="Picture 7"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12" name="Rectangle 11">
            <a:extLst>
              <a:ext uri="{FF2B5EF4-FFF2-40B4-BE49-F238E27FC236}">
                <a16:creationId xmlns:a16="http://schemas.microsoft.com/office/drawing/2014/main" id="{1EB229BE-F2CB-45CB-9BFD-52B786239998}"/>
              </a:ext>
            </a:extLst>
          </p:cNvPr>
          <p:cNvSpPr/>
          <p:nvPr/>
        </p:nvSpPr>
        <p:spPr>
          <a:xfrm>
            <a:off x="454869" y="1819353"/>
            <a:ext cx="4601368" cy="3770263"/>
          </a:xfrm>
          <a:prstGeom prst="rect">
            <a:avLst/>
          </a:prstGeom>
          <a:solidFill>
            <a:schemeClr val="bg1">
              <a:alpha val="81000"/>
            </a:schemeClr>
          </a:solidFill>
        </p:spPr>
        <p:txBody>
          <a:bodyPr wrap="square">
            <a:spAutoFit/>
          </a:bodyPr>
          <a:lstStyle/>
          <a:p>
            <a:pPr marL="0" marR="0" lvl="0" indent="0" algn="l" defTabSz="457200" rtl="0" eaLnBrk="1" fontAlgn="auto" latinLnBrk="0" hangingPunct="1">
              <a:lnSpc>
                <a:spcPct val="150000"/>
              </a:lnSpc>
              <a:spcBef>
                <a:spcPts val="0"/>
              </a:spcBef>
              <a:spcAft>
                <a:spcPts val="0"/>
              </a:spcAft>
              <a:buClr>
                <a:srgbClr val="1F497D">
                  <a:lumMod val="75000"/>
                </a:srgbClr>
              </a:buClr>
              <a:buSzTx/>
              <a:buFontTx/>
              <a:buNone/>
              <a:tabLst/>
              <a:defRPr/>
            </a:pPr>
            <a:endParaRPr kumimoji="0" lang="en-US" sz="10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r>
              <a:rPr kumimoji="0" lang="en-US" sz="3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Learn &amp; Earn model</a:t>
            </a: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endParaRPr kumimoji="0" lang="en-US" sz="1800" b="1"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endParaRPr>
          </a:p>
          <a:p>
            <a:pPr marL="0" marR="0" lvl="0" indent="0" algn="l" defTabSz="457200" rtl="0" eaLnBrk="1" fontAlgn="auto" latinLnBrk="0" hangingPunct="1">
              <a:lnSpc>
                <a:spcPct val="100000"/>
              </a:lnSpc>
              <a:spcBef>
                <a:spcPts val="0"/>
              </a:spcBef>
              <a:spcAft>
                <a:spcPts val="0"/>
              </a:spcAft>
              <a:buClr>
                <a:srgbClr val="1F497D">
                  <a:lumMod val="75000"/>
                </a:srgbClr>
              </a:buClr>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S PGothic" pitchFamily="34" charset="-128"/>
                <a:cs typeface="Segoe UI" panose="020B0502040204020203" pitchFamily="34" charset="0"/>
                <a:sym typeface="Arial"/>
              </a:rPr>
              <a:t>Develop paid work experiences for 16 and 17-year-old “student learners” to participate in safe, healthy and meaningful on-the-job training at employer sites</a:t>
            </a:r>
          </a:p>
        </p:txBody>
      </p:sp>
      <p:sp>
        <p:nvSpPr>
          <p:cNvPr id="11" name="TextBox 10"/>
          <p:cNvSpPr txBox="1"/>
          <p:nvPr/>
        </p:nvSpPr>
        <p:spPr>
          <a:xfrm>
            <a:off x="6675120" y="3722727"/>
            <a:ext cx="34747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a:ea typeface="+mn-ea"/>
                <a:cs typeface="+mn-cs"/>
              </a:rPr>
              <a:t>Youth Skills Training program</a:t>
            </a:r>
          </a:p>
        </p:txBody>
      </p:sp>
      <p:sp>
        <p:nvSpPr>
          <p:cNvPr id="4" name="Flowchart: Connector 3" descr="YST image."/>
          <p:cNvSpPr/>
          <p:nvPr/>
        </p:nvSpPr>
        <p:spPr>
          <a:xfrm>
            <a:off x="5168954" y="2203936"/>
            <a:ext cx="4114800" cy="4114800"/>
          </a:xfrm>
          <a:prstGeom prst="flowChartConnector">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5582607" y="2508824"/>
            <a:ext cx="244939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003865"/>
                  </a:solidFill>
                </a:ln>
                <a:solidFill>
                  <a:srgbClr val="FFFFFF"/>
                </a:solidFill>
                <a:effectLst/>
                <a:uLnTx/>
                <a:uFillTx/>
                <a:latin typeface="Calibri"/>
                <a:ea typeface="+mn-ea"/>
                <a:cs typeface="+mn-cs"/>
              </a:rPr>
              <a:t>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003865"/>
                  </a:solidFill>
                </a:ln>
                <a:solidFill>
                  <a:srgbClr val="FFFFFF"/>
                </a:solidFill>
                <a:effectLst/>
                <a:uLnTx/>
                <a:uFillTx/>
                <a:latin typeface="Calibri"/>
                <a:ea typeface="+mn-ea"/>
                <a:cs typeface="+mn-cs"/>
              </a:rPr>
              <a:t>instruction</a:t>
            </a:r>
            <a:r>
              <a:rPr kumimoji="0" lang="en-US" sz="3200" b="1"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003865"/>
                  </a:solidFill>
                </a:ln>
                <a:solidFill>
                  <a:srgbClr val="FFFFFF"/>
                </a:solidFill>
                <a:effectLst/>
                <a:uLnTx/>
                <a:uFillTx/>
                <a:latin typeface="Calibri"/>
                <a:ea typeface="+mn-ea"/>
                <a:cs typeface="+mn-cs"/>
              </a:rPr>
              <a:t>to learn skills</a:t>
            </a:r>
          </a:p>
        </p:txBody>
      </p:sp>
      <p:sp>
        <p:nvSpPr>
          <p:cNvPr id="3" name="Flowchart: Connector 2" descr="YST image"/>
          <p:cNvSpPr/>
          <p:nvPr/>
        </p:nvSpPr>
        <p:spPr>
          <a:xfrm>
            <a:off x="7994164" y="2203936"/>
            <a:ext cx="4114800" cy="4114800"/>
          </a:xfrm>
          <a:prstGeom prst="flowChartConnector">
            <a:avLst/>
          </a:prstGeom>
          <a:solidFill>
            <a:schemeClr val="accent1"/>
          </a:solidFill>
          <a:ln>
            <a:solidFill>
              <a:schemeClr val="accent2"/>
            </a:solidFill>
          </a:ln>
          <a:effectLst>
            <a:innerShdw blurRad="63500" dist="50800" dir="54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a:extLst>
              <a:ext uri="{C183D7F6-B498-43B3-948B-1728B52AA6E4}">
                <adec:decorative xmlns:adec="http://schemas.microsoft.com/office/drawing/2017/decorative" val="1"/>
              </a:ext>
            </a:extLst>
          </p:cNvPr>
          <p:cNvSpPr txBox="1"/>
          <p:nvPr/>
        </p:nvSpPr>
        <p:spPr>
          <a:xfrm>
            <a:off x="6551135" y="3958400"/>
            <a:ext cx="35505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003865"/>
                  </a:solidFill>
                  <a:prstDash val="solid"/>
                </a:ln>
                <a:solidFill>
                  <a:srgbClr val="FFFFFF"/>
                </a:solidFill>
                <a:effectLst/>
                <a:uLnTx/>
                <a:uFillTx/>
                <a:latin typeface="Calibri"/>
                <a:ea typeface="+mn-ea"/>
                <a:cs typeface="+mn-cs"/>
              </a:rPr>
              <a:t>YST</a:t>
            </a:r>
            <a:r>
              <a:rPr kumimoji="0" lang="en-US" sz="6600" b="1" i="0" u="none" strike="noStrike" kern="1200" cap="none" spc="0" normalizeH="0" baseline="0" noProof="0" dirty="0">
                <a:ln w="22225">
                  <a:solidFill>
                    <a:srgbClr val="78BE21"/>
                  </a:solidFill>
                  <a:prstDash val="solid"/>
                </a:ln>
                <a:solidFill>
                  <a:srgbClr val="FFFFFF"/>
                </a:solidFill>
                <a:effectLst/>
                <a:uLnTx/>
                <a:uFillTx/>
                <a:latin typeface="Calibri"/>
                <a:ea typeface="+mn-ea"/>
                <a:cs typeface="+mn-cs"/>
              </a:rPr>
              <a:t>@DLI</a:t>
            </a:r>
          </a:p>
        </p:txBody>
      </p:sp>
      <p:sp>
        <p:nvSpPr>
          <p:cNvPr id="13" name="TextBox 12"/>
          <p:cNvSpPr txBox="1"/>
          <p:nvPr/>
        </p:nvSpPr>
        <p:spPr>
          <a:xfrm>
            <a:off x="8727743" y="2508824"/>
            <a:ext cx="264764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78BE21"/>
                  </a:solidFill>
                </a:ln>
                <a:solidFill>
                  <a:srgbClr val="FFFFFF"/>
                </a:solidFill>
                <a:effectLst/>
                <a:uLnTx/>
                <a:uFillTx/>
                <a:latin typeface="Calibri"/>
                <a:ea typeface="+mn-ea"/>
                <a:cs typeface="+mn-cs"/>
              </a:rPr>
              <a:t>Paid work experience to develop skills</a:t>
            </a:r>
          </a:p>
        </p:txBody>
      </p:sp>
    </p:spTree>
    <p:extLst>
      <p:ext uri="{BB962C8B-B14F-4D97-AF65-F5344CB8AC3E}">
        <p14:creationId xmlns:p14="http://schemas.microsoft.com/office/powerpoint/2010/main" val="200884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Requirements</a:t>
            </a:r>
          </a:p>
        </p:txBody>
      </p:sp>
      <p:pic>
        <p:nvPicPr>
          <p:cNvPr id="7" name="Picture 6" descr="YST @ DLI Youth Skills Trai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6" name="TextBox 5"/>
          <p:cNvSpPr txBox="1"/>
          <p:nvPr/>
        </p:nvSpPr>
        <p:spPr>
          <a:xfrm>
            <a:off x="441434" y="1969484"/>
            <a:ext cx="5919537" cy="584775"/>
          </a:xfrm>
          <a:prstGeom prst="rect">
            <a:avLst/>
          </a:prstGeom>
          <a:noFill/>
        </p:spPr>
        <p:txBody>
          <a:bodyPr wrap="square" rtlCol="0">
            <a:spAutoFit/>
          </a:bodyPr>
          <a:lstStyle/>
          <a:p>
            <a:r>
              <a:rPr lang="en-US" sz="3200" b="1" dirty="0"/>
              <a:t>School requirements:</a:t>
            </a:r>
          </a:p>
        </p:txBody>
      </p:sp>
      <p:sp>
        <p:nvSpPr>
          <p:cNvPr id="3" name="Content Placeholder 2"/>
          <p:cNvSpPr>
            <a:spLocks noGrp="1"/>
          </p:cNvSpPr>
          <p:nvPr>
            <p:ph idx="1"/>
          </p:nvPr>
        </p:nvSpPr>
        <p:spPr>
          <a:xfrm>
            <a:off x="441434" y="2685907"/>
            <a:ext cx="11850304" cy="2409429"/>
          </a:xfrm>
        </p:spPr>
        <p:txBody>
          <a:bodyPr>
            <a:normAutofit/>
          </a:bodyPr>
          <a:lstStyle/>
          <a:p>
            <a:pPr marL="457200" lvl="1" indent="-457200">
              <a:buFont typeface="+mj-lt"/>
              <a:buAutoNum type="arabicPeriod"/>
            </a:pPr>
            <a:r>
              <a:rPr lang="en-US" sz="2400" dirty="0"/>
              <a:t>Industry exposure opportunities for students of all ages</a:t>
            </a:r>
          </a:p>
          <a:p>
            <a:pPr marL="457200" lvl="1" indent="-457200">
              <a:buFont typeface="+mj-lt"/>
              <a:buAutoNum type="arabicPeriod"/>
            </a:pPr>
            <a:r>
              <a:rPr lang="en-US" sz="2400" dirty="0"/>
              <a:t>Industry-related classes for high school credit</a:t>
            </a:r>
          </a:p>
          <a:p>
            <a:pPr marL="457200" lvl="1" indent="-457200">
              <a:buFont typeface="+mj-lt"/>
              <a:buAutoNum type="arabicPeriod"/>
            </a:pPr>
            <a:r>
              <a:rPr lang="en-US" sz="2400" dirty="0"/>
              <a:t>Industry-recognized credential/certification				</a:t>
            </a:r>
          </a:p>
          <a:p>
            <a:pPr marL="457200" lvl="1" indent="-457200">
              <a:buFont typeface="+mj-lt"/>
              <a:buAutoNum type="arabicPeriod"/>
            </a:pPr>
            <a:r>
              <a:rPr lang="en-US" sz="2400" dirty="0"/>
              <a:t>Paid work experience for students 16 years of age and older</a:t>
            </a:r>
          </a:p>
          <a:p>
            <a:pPr marL="0" lvl="1" indent="0">
              <a:buNone/>
            </a:pPr>
            <a:endParaRPr lang="en-US" sz="2400" b="1" i="1" dirty="0"/>
          </a:p>
          <a:p>
            <a:pPr marL="0" lvl="1" indent="0">
              <a:buNone/>
            </a:pPr>
            <a:endParaRPr lang="en-US" sz="2400" dirty="0"/>
          </a:p>
          <a:p>
            <a:pPr marL="457200" lvl="1" indent="-457200">
              <a:buFont typeface="+mj-lt"/>
              <a:buAutoNum type="arabicPeriod"/>
            </a:pPr>
            <a:endParaRPr lang="en-US" sz="2400" dirty="0"/>
          </a:p>
          <a:p>
            <a:pPr marL="457200" lvl="2" indent="0">
              <a:buNone/>
            </a:pPr>
            <a:endParaRPr lang="en-US" sz="3200" dirty="0"/>
          </a:p>
        </p:txBody>
      </p:sp>
      <p:pic>
        <p:nvPicPr>
          <p:cNvPr id="9" name="Picture Placeholder 9" descr="Women with brown hair wearing safety glasses and working on a machine">
            <a:extLst>
              <a:ext uri="{FF2B5EF4-FFF2-40B4-BE49-F238E27FC236}">
                <a16:creationId xmlns:a16="http://schemas.microsoft.com/office/drawing/2014/main" id="{A920FBFE-8A29-4BE0-BB31-9605E058DBDD}"/>
              </a:ext>
            </a:extLst>
          </p:cNvPr>
          <p:cNvPicPr>
            <a:picLocks noChangeAspect="1"/>
          </p:cNvPicPr>
          <p:nvPr/>
        </p:nvPicPr>
        <p:blipFill>
          <a:blip r:embed="rId4" cstate="print">
            <a:extLst>
              <a:ext uri="{28A0092B-C50C-407E-A947-70E740481C1C}">
                <a14:useLocalDpi xmlns:a14="http://schemas.microsoft.com/office/drawing/2010/main" val="0"/>
              </a:ext>
            </a:extLst>
          </a:blip>
          <a:srcRect l="7772" r="7772"/>
          <a:stretch>
            <a:fillRect/>
          </a:stretch>
        </p:blipFill>
        <p:spPr bwMode="black">
          <a:xfrm>
            <a:off x="8238393" y="1561159"/>
            <a:ext cx="3715954" cy="29606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163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pic>
        <p:nvPicPr>
          <p:cNvPr id="7" name="Picture 6" descr="YST @ DLI Youth Skills Trai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6" name="TextBox 5"/>
          <p:cNvSpPr txBox="1"/>
          <p:nvPr/>
        </p:nvSpPr>
        <p:spPr>
          <a:xfrm>
            <a:off x="441434" y="2103905"/>
            <a:ext cx="5919537" cy="584775"/>
          </a:xfrm>
          <a:prstGeom prst="rect">
            <a:avLst/>
          </a:prstGeom>
          <a:noFill/>
        </p:spPr>
        <p:txBody>
          <a:bodyPr wrap="square" rtlCol="0">
            <a:spAutoFit/>
          </a:bodyPr>
          <a:lstStyle/>
          <a:p>
            <a:r>
              <a:rPr lang="en-US" sz="3200" b="1" dirty="0"/>
              <a:t>Employer requirements:</a:t>
            </a:r>
          </a:p>
        </p:txBody>
      </p:sp>
      <p:sp>
        <p:nvSpPr>
          <p:cNvPr id="3" name="Content Placeholder 2"/>
          <p:cNvSpPr>
            <a:spLocks noGrp="1"/>
          </p:cNvSpPr>
          <p:nvPr>
            <p:ph idx="1"/>
          </p:nvPr>
        </p:nvSpPr>
        <p:spPr>
          <a:xfrm>
            <a:off x="441434" y="2877736"/>
            <a:ext cx="10340958" cy="3103249"/>
          </a:xfrm>
        </p:spPr>
        <p:txBody>
          <a:bodyPr>
            <a:normAutofit fontScale="70000" lnSpcReduction="20000"/>
          </a:bodyPr>
          <a:lstStyle/>
          <a:p>
            <a:pPr marL="457200" lvl="1" indent="-457200">
              <a:buFont typeface="+mj-lt"/>
              <a:buAutoNum type="arabicPeriod"/>
            </a:pPr>
            <a:r>
              <a:rPr lang="en-US" sz="3800" dirty="0"/>
              <a:t>Partner with local schools</a:t>
            </a:r>
          </a:p>
          <a:p>
            <a:pPr marL="457200" lvl="1" indent="-457200">
              <a:buFont typeface="+mj-lt"/>
              <a:buAutoNum type="arabicPeriod"/>
            </a:pPr>
            <a:r>
              <a:rPr lang="en-US" sz="3800" dirty="0"/>
              <a:t>Seek employer approval through YST program</a:t>
            </a:r>
          </a:p>
          <a:p>
            <a:pPr marL="457200" lvl="1" indent="-457200">
              <a:buFont typeface="+mj-lt"/>
              <a:buAutoNum type="arabicPeriod"/>
            </a:pPr>
            <a:r>
              <a:rPr lang="en-US" sz="3800" dirty="0"/>
              <a:t>Create a safe, healthy, meaningful paid work experiences</a:t>
            </a:r>
          </a:p>
          <a:p>
            <a:pPr marL="457200" lvl="1" indent="-457200">
              <a:buFont typeface="+mj-lt"/>
              <a:buAutoNum type="arabicPeriod"/>
            </a:pPr>
            <a:r>
              <a:rPr lang="en-US" sz="3800" dirty="0"/>
              <a:t>Train and mentor student learners</a:t>
            </a:r>
          </a:p>
          <a:p>
            <a:pPr marL="0" lvl="1" indent="0">
              <a:buNone/>
            </a:pPr>
            <a:r>
              <a:rPr lang="en-US" sz="3200" b="1" i="1" dirty="0"/>
              <a:t>By meeting YST requirements and receiving approval from DLI, student learners are </a:t>
            </a:r>
            <a:br>
              <a:rPr lang="en-US" sz="3200" b="1" i="1" dirty="0"/>
            </a:br>
            <a:r>
              <a:rPr lang="en-US" sz="3200" b="1" i="1" dirty="0"/>
              <a:t>allowed to work in industries otherwise prohibited by child-labor laws.</a:t>
            </a:r>
            <a:endParaRPr lang="en-US" sz="3200" b="1" dirty="0"/>
          </a:p>
          <a:p>
            <a:pPr marL="457200" lvl="2" indent="0">
              <a:buNone/>
            </a:pPr>
            <a:endParaRPr lang="en-US" sz="3200" dirty="0"/>
          </a:p>
        </p:txBody>
      </p:sp>
      <p:pic>
        <p:nvPicPr>
          <p:cNvPr id="8" name="Picture 7" descr="A man and woman working on the engine of a car.">
            <a:extLst>
              <a:ext uri="{FF2B5EF4-FFF2-40B4-BE49-F238E27FC236}">
                <a16:creationId xmlns:a16="http://schemas.microsoft.com/office/drawing/2014/main" id="{453FE426-E375-4A17-8062-C0C9DC73DAA7}"/>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055734" y="1429480"/>
            <a:ext cx="3770815" cy="2630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361816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Employer Approval Process</a:t>
            </a:r>
          </a:p>
        </p:txBody>
      </p:sp>
      <p:pic>
        <p:nvPicPr>
          <p:cNvPr id="10" name="Picture 9"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3" name="TextBox 2">
            <a:extLst>
              <a:ext uri="{FF2B5EF4-FFF2-40B4-BE49-F238E27FC236}">
                <a16:creationId xmlns:a16="http://schemas.microsoft.com/office/drawing/2014/main" id="{1647FFF2-72BE-45D8-A167-DA6D866BA636}"/>
              </a:ext>
            </a:extLst>
          </p:cNvPr>
          <p:cNvSpPr txBox="1"/>
          <p:nvPr/>
        </p:nvSpPr>
        <p:spPr>
          <a:xfrm>
            <a:off x="441434" y="1653721"/>
            <a:ext cx="110116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3865"/>
                </a:solidFill>
                <a:effectLst/>
                <a:uLnTx/>
                <a:uFillTx/>
                <a:latin typeface="Calibri"/>
                <a:ea typeface="+mn-ea"/>
                <a:cs typeface="+mn-cs"/>
              </a:rPr>
              <a:t>YST Programs can be approved with or without YST grant funding</a:t>
            </a:r>
          </a:p>
        </p:txBody>
      </p:sp>
      <p:graphicFrame>
        <p:nvGraphicFramePr>
          <p:cNvPr id="9" name="Content Placeholder 8"/>
          <p:cNvGraphicFramePr>
            <a:graphicFrameLocks noGrp="1"/>
          </p:cNvGraphicFramePr>
          <p:nvPr>
            <p:ph idx="1"/>
          </p:nvPr>
        </p:nvGraphicFramePr>
        <p:xfrm>
          <a:off x="441434" y="2495963"/>
          <a:ext cx="11485522" cy="2682240"/>
        </p:xfrm>
        <a:graphic>
          <a:graphicData uri="http://schemas.openxmlformats.org/drawingml/2006/table">
            <a:tbl>
              <a:tblPr firstRow="1" bandRow="1">
                <a:tableStyleId>{5C22544A-7EE6-4342-B048-85BDC9FD1C3A}</a:tableStyleId>
              </a:tblPr>
              <a:tblGrid>
                <a:gridCol w="4292748">
                  <a:extLst>
                    <a:ext uri="{9D8B030D-6E8A-4147-A177-3AD203B41FA5}">
                      <a16:colId xmlns:a16="http://schemas.microsoft.com/office/drawing/2014/main" val="20000"/>
                    </a:ext>
                  </a:extLst>
                </a:gridCol>
                <a:gridCol w="7192774">
                  <a:extLst>
                    <a:ext uri="{9D8B030D-6E8A-4147-A177-3AD203B41FA5}">
                      <a16:colId xmlns:a16="http://schemas.microsoft.com/office/drawing/2014/main" val="20001"/>
                    </a:ext>
                  </a:extLst>
                </a:gridCol>
              </a:tblGrid>
              <a:tr h="1341120">
                <a:tc>
                  <a:txBody>
                    <a:bodyPr/>
                    <a:lstStyle/>
                    <a:p>
                      <a:r>
                        <a:rPr lang="en-US" sz="3600" dirty="0">
                          <a:solidFill>
                            <a:schemeClr val="accent2"/>
                          </a:solidFill>
                        </a:rPr>
                        <a:t>Step 1:</a:t>
                      </a:r>
                      <a:br>
                        <a:rPr lang="en-US" sz="3600" dirty="0"/>
                      </a:br>
                      <a:r>
                        <a:rPr lang="en-US" sz="3600" dirty="0"/>
                        <a:t>Employer submits</a:t>
                      </a:r>
                    </a:p>
                  </a:txBody>
                  <a:tcPr/>
                </a:tc>
                <a:tc>
                  <a:txBody>
                    <a:bodyPr/>
                    <a:lstStyle/>
                    <a:p>
                      <a:pPr marL="0" indent="0" algn="l">
                        <a:buFont typeface="Arial" panose="020B0604020202020204" pitchFamily="34" charset="0"/>
                        <a:buNone/>
                      </a:pPr>
                      <a:r>
                        <a:rPr lang="en-US" sz="3600" dirty="0"/>
                        <a:t>- Proof of Workers’ Compensation </a:t>
                      </a:r>
                    </a:p>
                    <a:p>
                      <a:pPr marL="0" indent="0" algn="l">
                        <a:buFont typeface="Arial" panose="020B0604020202020204" pitchFamily="34" charset="0"/>
                        <a:buNone/>
                      </a:pPr>
                      <a:r>
                        <a:rPr lang="en-US" sz="3600" dirty="0"/>
                        <a:t>- Equipment &amp; tool review (Form 1)</a:t>
                      </a:r>
                    </a:p>
                  </a:txBody>
                  <a:tcPr anchor="ctr"/>
                </a:tc>
                <a:extLst>
                  <a:ext uri="{0D108BD9-81ED-4DB2-BD59-A6C34878D82A}">
                    <a16:rowId xmlns:a16="http://schemas.microsoft.com/office/drawing/2014/main" val="10000"/>
                  </a:ext>
                </a:extLst>
              </a:tr>
              <a:tr h="1341120">
                <a:tc>
                  <a:txBody>
                    <a:bodyPr/>
                    <a:lstStyle/>
                    <a:p>
                      <a:r>
                        <a:rPr lang="en-US" sz="3600" b="1" dirty="0">
                          <a:solidFill>
                            <a:schemeClr val="accent2"/>
                          </a:solidFill>
                        </a:rPr>
                        <a:t>Step</a:t>
                      </a:r>
                      <a:r>
                        <a:rPr lang="en-US" sz="3600" b="1" baseline="0" dirty="0">
                          <a:solidFill>
                            <a:schemeClr val="accent2"/>
                          </a:solidFill>
                        </a:rPr>
                        <a:t> 2:</a:t>
                      </a:r>
                    </a:p>
                    <a:p>
                      <a:r>
                        <a:rPr lang="en-US" sz="3600" b="1" baseline="0" dirty="0">
                          <a:solidFill>
                            <a:schemeClr val="bg1"/>
                          </a:solidFill>
                        </a:rPr>
                        <a:t>School submits</a:t>
                      </a:r>
                      <a:endParaRPr lang="en-US" sz="3600" b="1" dirty="0">
                        <a:solidFill>
                          <a:schemeClr val="bg1"/>
                        </a:solidFill>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 Class syllabus from industry related class(es) for high school credit</a:t>
                      </a:r>
                      <a:endParaRPr lang="en-US" sz="3600" dirty="0"/>
                    </a:p>
                  </a:txBody>
                  <a:tcPr anchor="ctr">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4414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Employer Approval Process </a:t>
            </a:r>
            <a:r>
              <a:rPr lang="en-US" sz="3200" dirty="0"/>
              <a:t>continued 2</a:t>
            </a:r>
          </a:p>
        </p:txBody>
      </p:sp>
      <p:pic>
        <p:nvPicPr>
          <p:cNvPr id="10" name="Picture 9"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12096680"/>
              </p:ext>
            </p:extLst>
          </p:nvPr>
        </p:nvGraphicFramePr>
        <p:xfrm>
          <a:off x="441434" y="1461262"/>
          <a:ext cx="11376192" cy="4023360"/>
        </p:xfrm>
        <a:graphic>
          <a:graphicData uri="http://schemas.openxmlformats.org/drawingml/2006/table">
            <a:tbl>
              <a:tblPr firstRow="1" bandRow="1">
                <a:tableStyleId>{5C22544A-7EE6-4342-B048-85BDC9FD1C3A}</a:tableStyleId>
              </a:tblPr>
              <a:tblGrid>
                <a:gridCol w="3862209">
                  <a:extLst>
                    <a:ext uri="{9D8B030D-6E8A-4147-A177-3AD203B41FA5}">
                      <a16:colId xmlns:a16="http://schemas.microsoft.com/office/drawing/2014/main" val="20000"/>
                    </a:ext>
                  </a:extLst>
                </a:gridCol>
                <a:gridCol w="7513983">
                  <a:extLst>
                    <a:ext uri="{9D8B030D-6E8A-4147-A177-3AD203B41FA5}">
                      <a16:colId xmlns:a16="http://schemas.microsoft.com/office/drawing/2014/main" val="20001"/>
                    </a:ext>
                  </a:extLst>
                </a:gridCol>
              </a:tblGrid>
              <a:tr h="1341120">
                <a:tc>
                  <a:txBody>
                    <a:bodyPr/>
                    <a:lstStyle/>
                    <a:p>
                      <a:r>
                        <a:rPr lang="en-US" sz="3600" dirty="0">
                          <a:solidFill>
                            <a:schemeClr val="accent2"/>
                          </a:solidFill>
                        </a:rPr>
                        <a:t>Step</a:t>
                      </a:r>
                      <a:r>
                        <a:rPr lang="en-US" sz="3600" baseline="0" dirty="0">
                          <a:solidFill>
                            <a:schemeClr val="accent2"/>
                          </a:solidFill>
                        </a:rPr>
                        <a:t> 3:</a:t>
                      </a:r>
                    </a:p>
                    <a:p>
                      <a:r>
                        <a:rPr lang="en-US" sz="3600" baseline="0" dirty="0">
                          <a:solidFill>
                            <a:schemeClr val="bg1"/>
                          </a:solidFill>
                        </a:rPr>
                        <a:t>Safety Meeting</a:t>
                      </a:r>
                      <a:endParaRPr lang="en-US" sz="3600" dirty="0">
                        <a:solidFill>
                          <a:schemeClr val="bg1"/>
                        </a:solidFill>
                      </a:endParaRPr>
                    </a:p>
                  </a:txBody>
                  <a:tcPr>
                    <a:solidFill>
                      <a:schemeClr val="tx1"/>
                    </a:solidFill>
                  </a:tcPr>
                </a:tc>
                <a:tc>
                  <a:txBody>
                    <a:bodyPr/>
                    <a:lstStyle/>
                    <a:p>
                      <a:r>
                        <a:rPr lang="en-US" sz="3600" dirty="0"/>
                        <a:t>- Review all information submitted with YST staff and a safety consultant</a:t>
                      </a:r>
                    </a:p>
                  </a:txBody>
                  <a:tcPr>
                    <a:solidFill>
                      <a:schemeClr val="tx1"/>
                    </a:solidFill>
                  </a:tcPr>
                </a:tc>
                <a:extLst>
                  <a:ext uri="{0D108BD9-81ED-4DB2-BD59-A6C34878D82A}">
                    <a16:rowId xmlns:a16="http://schemas.microsoft.com/office/drawing/2014/main" val="10000"/>
                  </a:ext>
                </a:extLst>
              </a:tr>
              <a:tr h="1341120">
                <a:tc>
                  <a:txBody>
                    <a:bodyPr/>
                    <a:lstStyle/>
                    <a:p>
                      <a:r>
                        <a:rPr lang="en-US" sz="3600" b="1" dirty="0">
                          <a:solidFill>
                            <a:schemeClr val="accent2"/>
                          </a:solidFill>
                        </a:rPr>
                        <a:t>Step</a:t>
                      </a:r>
                      <a:r>
                        <a:rPr lang="en-US" sz="3600" b="1" baseline="0" dirty="0">
                          <a:solidFill>
                            <a:schemeClr val="accent2"/>
                          </a:solidFill>
                        </a:rPr>
                        <a:t> 4:</a:t>
                      </a:r>
                      <a:br>
                        <a:rPr lang="en-US" sz="3600" b="1" baseline="0" dirty="0">
                          <a:solidFill>
                            <a:schemeClr val="bg1"/>
                          </a:solidFill>
                        </a:rPr>
                      </a:br>
                      <a:r>
                        <a:rPr lang="en-US" sz="3600" b="1" baseline="0" dirty="0">
                          <a:solidFill>
                            <a:schemeClr val="bg1"/>
                          </a:solidFill>
                        </a:rPr>
                        <a:t>YST staff/employer</a:t>
                      </a:r>
                      <a:endParaRPr lang="en-US" sz="3600" b="1" dirty="0">
                        <a:solidFill>
                          <a:schemeClr val="bg1"/>
                        </a:solidFill>
                      </a:endParaRPr>
                    </a:p>
                  </a:txBody>
                  <a:tcPr>
                    <a:solidFill>
                      <a:schemeClr val="tx1"/>
                    </a:solidFill>
                  </a:tcPr>
                </a:tc>
                <a:tc>
                  <a:txBody>
                    <a:bodyPr/>
                    <a:lstStyle/>
                    <a:p>
                      <a:r>
                        <a:rPr lang="en-US" sz="3600" b="1" baseline="0" dirty="0">
                          <a:solidFill>
                            <a:schemeClr val="bg1"/>
                          </a:solidFill>
                        </a:rPr>
                        <a:t>- YST statute, final review and signature</a:t>
                      </a:r>
                      <a:endParaRPr lang="en-US" sz="3600" b="1" dirty="0">
                        <a:solidFill>
                          <a:schemeClr val="bg1"/>
                        </a:solidFill>
                      </a:endParaRPr>
                    </a:p>
                  </a:txBody>
                  <a:tcPr>
                    <a:solidFill>
                      <a:schemeClr val="tx1"/>
                    </a:solidFill>
                  </a:tcPr>
                </a:tc>
                <a:extLst>
                  <a:ext uri="{0D108BD9-81ED-4DB2-BD59-A6C34878D82A}">
                    <a16:rowId xmlns:a16="http://schemas.microsoft.com/office/drawing/2014/main" val="10001"/>
                  </a:ext>
                </a:extLst>
              </a:tr>
              <a:tr h="1341120">
                <a:tc>
                  <a:txBody>
                    <a:bodyPr/>
                    <a:lstStyle/>
                    <a:p>
                      <a:r>
                        <a:rPr lang="en-US" sz="3600" b="1" dirty="0">
                          <a:solidFill>
                            <a:schemeClr val="accent2"/>
                          </a:solidFill>
                        </a:rPr>
                        <a:t>Step</a:t>
                      </a:r>
                      <a:r>
                        <a:rPr lang="en-US" sz="3600" b="1" baseline="0" dirty="0">
                          <a:solidFill>
                            <a:schemeClr val="accent2"/>
                          </a:solidFill>
                        </a:rPr>
                        <a:t> 5:</a:t>
                      </a:r>
                      <a:br>
                        <a:rPr lang="en-US" sz="3600" b="1" baseline="0" dirty="0">
                          <a:solidFill>
                            <a:schemeClr val="bg1"/>
                          </a:solidFill>
                        </a:rPr>
                      </a:br>
                      <a:r>
                        <a:rPr lang="en-US" sz="3600" b="1" baseline="0" dirty="0">
                          <a:solidFill>
                            <a:schemeClr val="bg1"/>
                          </a:solidFill>
                        </a:rPr>
                        <a:t>All parties</a:t>
                      </a:r>
                      <a:endParaRPr lang="en-US" sz="3600" b="1" dirty="0">
                        <a:solidFill>
                          <a:schemeClr val="bg1"/>
                        </a:solidFill>
                      </a:endParaRPr>
                    </a:p>
                  </a:txBody>
                  <a:tcPr>
                    <a:solidFill>
                      <a:schemeClr val="tx1"/>
                    </a:solidFill>
                  </a:tcPr>
                </a:tc>
                <a:tc>
                  <a:txBody>
                    <a:bodyPr/>
                    <a:lstStyle/>
                    <a:p>
                      <a:r>
                        <a:rPr lang="en-US" sz="3600" b="1" dirty="0">
                          <a:solidFill>
                            <a:schemeClr val="bg1"/>
                          </a:solidFill>
                        </a:rPr>
                        <a:t>- Parent, student, school, employer complete</a:t>
                      </a:r>
                      <a:r>
                        <a:rPr lang="en-US" sz="3600" b="1" baseline="0" dirty="0">
                          <a:solidFill>
                            <a:schemeClr val="bg1"/>
                          </a:solidFill>
                        </a:rPr>
                        <a:t> and sign training agreement</a:t>
                      </a:r>
                      <a:endParaRPr lang="en-US" sz="3600" b="1" dirty="0">
                        <a:solidFill>
                          <a:schemeClr val="bg1"/>
                        </a:solidFill>
                      </a:endParaRPr>
                    </a:p>
                  </a:txBody>
                  <a:tcPr>
                    <a:solidFill>
                      <a:schemeClr val="tx1"/>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D2AF9A9F-4AFC-468F-829E-96C681B9DC6F}"/>
              </a:ext>
            </a:extLst>
          </p:cNvPr>
          <p:cNvSpPr txBox="1"/>
          <p:nvPr/>
        </p:nvSpPr>
        <p:spPr>
          <a:xfrm>
            <a:off x="441434" y="5565913"/>
            <a:ext cx="113761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3865"/>
                </a:solidFill>
                <a:effectLst/>
                <a:uLnTx/>
                <a:uFillTx/>
                <a:latin typeface="Calibri"/>
                <a:ea typeface="+mn-ea"/>
                <a:cs typeface="+mn-cs"/>
              </a:rPr>
              <a:t>Safe, healthy and meaningful paid work experiences</a:t>
            </a:r>
          </a:p>
        </p:txBody>
      </p:sp>
    </p:spTree>
    <p:extLst>
      <p:ext uri="{BB962C8B-B14F-4D97-AF65-F5344CB8AC3E}">
        <p14:creationId xmlns:p14="http://schemas.microsoft.com/office/powerpoint/2010/main" val="976283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Approval Process </a:t>
            </a:r>
            <a:r>
              <a:rPr lang="en-US" sz="3200" dirty="0"/>
              <a:t>continued 3</a:t>
            </a:r>
          </a:p>
        </p:txBody>
      </p:sp>
      <p:pic>
        <p:nvPicPr>
          <p:cNvPr id="10" name="Picture 9"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3" name="Content Placeholder 2"/>
          <p:cNvSpPr>
            <a:spLocks noGrp="1"/>
          </p:cNvSpPr>
          <p:nvPr>
            <p:ph idx="1"/>
          </p:nvPr>
        </p:nvSpPr>
        <p:spPr>
          <a:xfrm>
            <a:off x="441434" y="1785520"/>
            <a:ext cx="10515600" cy="4227305"/>
          </a:xfrm>
        </p:spPr>
        <p:txBody>
          <a:bodyPr>
            <a:normAutofit lnSpcReduction="10000"/>
          </a:bodyPr>
          <a:lstStyle/>
          <a:p>
            <a:pPr marL="0" indent="0">
              <a:buNone/>
            </a:pPr>
            <a:r>
              <a:rPr lang="en-US" sz="3800" b="1" dirty="0"/>
              <a:t>A YST safety meeting is not:</a:t>
            </a:r>
            <a:endParaRPr lang="en-US" sz="3800" dirty="0"/>
          </a:p>
          <a:p>
            <a:pPr lvl="0"/>
            <a:r>
              <a:rPr lang="en-US" sz="3200" dirty="0"/>
              <a:t>The YST safety meeting is </a:t>
            </a:r>
            <a:r>
              <a:rPr lang="en-US" sz="3200" u="sng" dirty="0"/>
              <a:t>not</a:t>
            </a:r>
            <a:r>
              <a:rPr lang="en-US" sz="3200" dirty="0"/>
              <a:t> an OSHA inspection</a:t>
            </a:r>
          </a:p>
          <a:p>
            <a:pPr lvl="0"/>
            <a:r>
              <a:rPr lang="en-US" sz="3200" dirty="0"/>
              <a:t>The YST safety meeting does </a:t>
            </a:r>
            <a:r>
              <a:rPr lang="en-US" sz="3200" u="sng" dirty="0"/>
              <a:t>not</a:t>
            </a:r>
            <a:r>
              <a:rPr lang="en-US" sz="3200" dirty="0"/>
              <a:t> result in citations or fines</a:t>
            </a:r>
          </a:p>
          <a:p>
            <a:pPr lvl="0"/>
            <a:r>
              <a:rPr lang="en-US" sz="3200" dirty="0"/>
              <a:t>The YST safety meeting will </a:t>
            </a:r>
            <a:r>
              <a:rPr lang="en-US" sz="3200" u="sng" dirty="0"/>
              <a:t>not</a:t>
            </a:r>
            <a:r>
              <a:rPr lang="en-US" sz="3200" dirty="0"/>
              <a:t> trigger an OSHA inspection</a:t>
            </a:r>
          </a:p>
          <a:p>
            <a:r>
              <a:rPr lang="en-US" sz="3200" dirty="0"/>
              <a:t>The YST safety meeting is </a:t>
            </a:r>
            <a:r>
              <a:rPr lang="en-US" sz="3200" u="sng" dirty="0"/>
              <a:t>not</a:t>
            </a:r>
            <a:r>
              <a:rPr lang="en-US" sz="3200" dirty="0"/>
              <a:t> entered into a data base or recorded for any purpose other than YST program approval</a:t>
            </a:r>
            <a:br>
              <a:rPr lang="en-US" dirty="0"/>
            </a:br>
            <a:endParaRPr lang="en-US" dirty="0"/>
          </a:p>
        </p:txBody>
      </p:sp>
    </p:spTree>
    <p:extLst>
      <p:ext uri="{BB962C8B-B14F-4D97-AF65-F5344CB8AC3E}">
        <p14:creationId xmlns:p14="http://schemas.microsoft.com/office/powerpoint/2010/main" val="1866612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YST Grants</a:t>
            </a:r>
          </a:p>
        </p:txBody>
      </p:sp>
      <p:sp>
        <p:nvSpPr>
          <p:cNvPr id="3" name="Content Placeholder 2"/>
          <p:cNvSpPr>
            <a:spLocks noGrp="1"/>
          </p:cNvSpPr>
          <p:nvPr>
            <p:ph idx="1"/>
          </p:nvPr>
        </p:nvSpPr>
        <p:spPr>
          <a:xfrm>
            <a:off x="441434" y="1677596"/>
            <a:ext cx="9854358" cy="4192707"/>
          </a:xfrm>
        </p:spPr>
        <p:txBody>
          <a:bodyPr>
            <a:normAutofit/>
          </a:bodyPr>
          <a:lstStyle/>
          <a:p>
            <a:pPr marL="0" indent="0">
              <a:buNone/>
            </a:pPr>
            <a:r>
              <a:rPr lang="en-US" sz="3600" b="1" dirty="0"/>
              <a:t>YST program grant funding:</a:t>
            </a:r>
            <a:br>
              <a:rPr lang="en-US" sz="3600" b="1" dirty="0"/>
            </a:br>
            <a:endParaRPr lang="en-US" sz="1200" b="1" dirty="0"/>
          </a:p>
          <a:p>
            <a:pPr marL="342900" lvl="1" indent="-342900"/>
            <a:r>
              <a:rPr lang="en-US" sz="3200" dirty="0"/>
              <a:t>Total of $1,000,000 in grant funding awarded each year</a:t>
            </a:r>
          </a:p>
          <a:p>
            <a:pPr marL="342900" lvl="1" indent="-342900"/>
            <a:r>
              <a:rPr lang="en-US" sz="3200" dirty="0"/>
              <a:t>Grants up to $100,000 awarded to local partnerships</a:t>
            </a:r>
          </a:p>
          <a:p>
            <a:pPr marL="342900" lvl="1" indent="-342900"/>
            <a:r>
              <a:rPr lang="en-US" sz="3200" dirty="0"/>
              <a:t>Two-year grant period </a:t>
            </a:r>
          </a:p>
          <a:p>
            <a:pPr marL="342900" lvl="1" indent="-342900"/>
            <a:r>
              <a:rPr lang="en-US" sz="3200" dirty="0"/>
              <a:t>49 YST grants have been awarded throughout the state since the start of the program in 2017</a:t>
            </a:r>
            <a:endParaRPr lang="en-US" sz="2400" dirty="0"/>
          </a:p>
          <a:p>
            <a:pPr marL="0" lvl="1" indent="0">
              <a:buNone/>
            </a:pPr>
            <a:endParaRPr lang="en-US" sz="2400" dirty="0"/>
          </a:p>
          <a:p>
            <a:pPr marL="342900" lvl="1" indent="-342900"/>
            <a:endParaRPr lang="en-US" sz="2400" dirty="0"/>
          </a:p>
          <a:p>
            <a:pPr marL="0" lvl="1" indent="0">
              <a:buNone/>
            </a:pPr>
            <a:endParaRPr lang="en-US" sz="2400" dirty="0"/>
          </a:p>
        </p:txBody>
      </p:sp>
      <p:pic>
        <p:nvPicPr>
          <p:cNvPr id="7" name="Picture 6" descr="YST @ DLI Youth Skills Trai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Tree>
    <p:extLst>
      <p:ext uri="{BB962C8B-B14F-4D97-AF65-F5344CB8AC3E}">
        <p14:creationId xmlns:p14="http://schemas.microsoft.com/office/powerpoint/2010/main" val="2084291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YST Grants </a:t>
            </a:r>
            <a:r>
              <a:rPr lang="en-US" sz="3200" dirty="0"/>
              <a:t>continued 2</a:t>
            </a:r>
          </a:p>
        </p:txBody>
      </p:sp>
      <p:sp>
        <p:nvSpPr>
          <p:cNvPr id="3" name="Content Placeholder 2"/>
          <p:cNvSpPr>
            <a:spLocks noGrp="1"/>
          </p:cNvSpPr>
          <p:nvPr>
            <p:ph idx="1"/>
          </p:nvPr>
        </p:nvSpPr>
        <p:spPr>
          <a:xfrm>
            <a:off x="441434" y="1677596"/>
            <a:ext cx="10940440" cy="4192707"/>
          </a:xfrm>
        </p:spPr>
        <p:txBody>
          <a:bodyPr>
            <a:normAutofit lnSpcReduction="10000"/>
          </a:bodyPr>
          <a:lstStyle/>
          <a:p>
            <a:pPr marL="0" indent="0">
              <a:buNone/>
            </a:pPr>
            <a:r>
              <a:rPr lang="en-US" sz="3600" b="1" dirty="0"/>
              <a:t>YST grant round 6 timeline:</a:t>
            </a:r>
            <a:br>
              <a:rPr lang="en-US" sz="3600" b="1" dirty="0"/>
            </a:br>
            <a:endParaRPr lang="en-US" sz="1200" b="1" dirty="0"/>
          </a:p>
          <a:p>
            <a:pPr marL="342900" lvl="1" indent="-342900"/>
            <a:r>
              <a:rPr lang="en-US" sz="3200" dirty="0"/>
              <a:t>Oct. 17 to Nov. 4, 2022: Letter of Intent accepted</a:t>
            </a:r>
          </a:p>
          <a:p>
            <a:pPr marL="800100" lvl="2" indent="-342900"/>
            <a:r>
              <a:rPr lang="en-US" sz="2800" dirty="0"/>
              <a:t>The letter of intent is an online form (link posted on </a:t>
            </a:r>
            <a:r>
              <a:rPr lang="en-US" sz="2800" dirty="0">
                <a:hlinkClick r:id="rId3"/>
              </a:rPr>
              <a:t>dli.mn.gov/</a:t>
            </a:r>
            <a:r>
              <a:rPr lang="en-US" sz="2800" dirty="0" err="1">
                <a:hlinkClick r:id="rId3"/>
              </a:rPr>
              <a:t>yst</a:t>
            </a:r>
            <a:r>
              <a:rPr lang="en-US" sz="2800" dirty="0"/>
              <a:t>)</a:t>
            </a:r>
          </a:p>
          <a:p>
            <a:pPr marL="342900" lvl="1" indent="-342900"/>
            <a:r>
              <a:rPr lang="en-US" sz="3200" dirty="0"/>
              <a:t>Nov. 7 to Dec. 2, 2022: Grant applications accepted</a:t>
            </a:r>
          </a:p>
          <a:p>
            <a:pPr marL="342900" lvl="1" indent="-342900"/>
            <a:r>
              <a:rPr lang="en-US" sz="3200" dirty="0"/>
              <a:t>Feb. 14, 2023: Grantees announced</a:t>
            </a:r>
          </a:p>
          <a:p>
            <a:pPr marL="342900" lvl="1" indent="-342900"/>
            <a:r>
              <a:rPr lang="en-US" sz="3200" dirty="0"/>
              <a:t>July 1, 2023, to June 30, 2025: Grant performance period</a:t>
            </a:r>
            <a:endParaRPr lang="en-US" sz="2400" dirty="0"/>
          </a:p>
          <a:p>
            <a:pPr marL="342900" lvl="1" indent="-342900"/>
            <a:endParaRPr lang="en-US" sz="2400" dirty="0"/>
          </a:p>
          <a:p>
            <a:pPr marL="0" lvl="1" indent="0">
              <a:buNone/>
            </a:pPr>
            <a:endParaRPr lang="en-US" sz="2400" dirty="0"/>
          </a:p>
        </p:txBody>
      </p:sp>
      <p:pic>
        <p:nvPicPr>
          <p:cNvPr id="7" name="Picture 6" descr="YST @ DLI Youth Skills Training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Tree>
    <p:extLst>
      <p:ext uri="{BB962C8B-B14F-4D97-AF65-F5344CB8AC3E}">
        <p14:creationId xmlns:p14="http://schemas.microsoft.com/office/powerpoint/2010/main" val="2588756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YST Grants </a:t>
            </a:r>
            <a:r>
              <a:rPr lang="en-US" sz="3200" dirty="0"/>
              <a:t>continued 3</a:t>
            </a:r>
          </a:p>
        </p:txBody>
      </p:sp>
      <p:pic>
        <p:nvPicPr>
          <p:cNvPr id="10" name="Picture 9" descr="YST@DLI Youth Skills Trai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8" name="Content Placeholder 7"/>
          <p:cNvSpPr>
            <a:spLocks noGrp="1"/>
          </p:cNvSpPr>
          <p:nvPr>
            <p:ph idx="1"/>
          </p:nvPr>
        </p:nvSpPr>
        <p:spPr>
          <a:xfrm>
            <a:off x="563336" y="1546584"/>
            <a:ext cx="10370001" cy="755709"/>
          </a:xfrm>
        </p:spPr>
        <p:txBody>
          <a:bodyPr>
            <a:noAutofit/>
          </a:bodyPr>
          <a:lstStyle/>
          <a:p>
            <a:pPr marL="0" indent="0">
              <a:buNone/>
            </a:pPr>
            <a:r>
              <a:rPr lang="en-US" sz="3600" b="1" dirty="0"/>
              <a:t>YST grant funding uses:</a:t>
            </a:r>
            <a:br>
              <a:rPr lang="en-US" sz="3600" b="1" dirty="0"/>
            </a:br>
            <a:endParaRPr lang="en-US" sz="3600" i="1" dirty="0"/>
          </a:p>
        </p:txBody>
      </p:sp>
      <p:sp>
        <p:nvSpPr>
          <p:cNvPr id="3" name="TextBox 2"/>
          <p:cNvSpPr txBox="1"/>
          <p:nvPr/>
        </p:nvSpPr>
        <p:spPr>
          <a:xfrm>
            <a:off x="563336" y="2264428"/>
            <a:ext cx="9090618" cy="3046988"/>
          </a:xfrm>
          <a:prstGeom prst="rect">
            <a:avLst/>
          </a:prstGeom>
          <a:noFill/>
        </p:spPr>
        <p:txBody>
          <a:bodyPr wrap="square" numCol="1" rtlCol="0">
            <a:spAutoFit/>
          </a:bodyPr>
          <a:lstStyle/>
          <a:p>
            <a:pPr marL="457200" indent="-457200">
              <a:buFont typeface="Arial" panose="020B0604020202020204" pitchFamily="34" charset="0"/>
              <a:buChar char="•"/>
            </a:pPr>
            <a:r>
              <a:rPr lang="en-US" sz="3200" dirty="0"/>
              <a:t>Marketing and advertising programs</a:t>
            </a:r>
          </a:p>
          <a:p>
            <a:pPr marL="457200" indent="-457200">
              <a:buFont typeface="Arial" panose="020B0604020202020204" pitchFamily="34" charset="0"/>
              <a:buChar char="•"/>
            </a:pPr>
            <a:r>
              <a:rPr lang="en-US" sz="3200" dirty="0"/>
              <a:t>Recruiting schools, employers and students</a:t>
            </a:r>
          </a:p>
          <a:p>
            <a:pPr marL="457200" indent="-457200">
              <a:buFont typeface="Arial" panose="020B0604020202020204" pitchFamily="34" charset="0"/>
              <a:buChar char="•"/>
            </a:pPr>
            <a:r>
              <a:rPr lang="en-US" sz="3200" dirty="0"/>
              <a:t>Employer training </a:t>
            </a:r>
          </a:p>
          <a:p>
            <a:pPr marL="457200" indent="-457200">
              <a:buFont typeface="Arial" panose="020B0604020202020204" pitchFamily="34" charset="0"/>
              <a:buChar char="•"/>
            </a:pPr>
            <a:r>
              <a:rPr lang="en-US" sz="3200" dirty="0"/>
              <a:t>Student transportation</a:t>
            </a:r>
          </a:p>
          <a:p>
            <a:pPr marL="457200" indent="-457200">
              <a:buFont typeface="Arial" panose="020B0604020202020204" pitchFamily="34" charset="0"/>
              <a:buChar char="•"/>
            </a:pPr>
            <a:r>
              <a:rPr lang="en-US" sz="3200" dirty="0"/>
              <a:t>Staff to coordinate and monitor program outcomes</a:t>
            </a:r>
          </a:p>
          <a:p>
            <a:pPr marL="457200" indent="-457200">
              <a:buFont typeface="Arial" panose="020B0604020202020204" pitchFamily="34" charset="0"/>
              <a:buChar char="•"/>
            </a:pPr>
            <a:r>
              <a:rPr lang="en-US" sz="3200" dirty="0"/>
              <a:t>Student credentials/certifications</a:t>
            </a:r>
          </a:p>
        </p:txBody>
      </p:sp>
      <p:sp>
        <p:nvSpPr>
          <p:cNvPr id="4" name="TextBox 3"/>
          <p:cNvSpPr txBox="1"/>
          <p:nvPr/>
        </p:nvSpPr>
        <p:spPr>
          <a:xfrm>
            <a:off x="1906722" y="5311416"/>
            <a:ext cx="7411287" cy="523220"/>
          </a:xfrm>
          <a:prstGeom prst="rect">
            <a:avLst/>
          </a:prstGeom>
          <a:noFill/>
        </p:spPr>
        <p:txBody>
          <a:bodyPr wrap="square" rtlCol="0">
            <a:spAutoFit/>
          </a:bodyPr>
          <a:lstStyle/>
          <a:p>
            <a:r>
              <a:rPr lang="en-US" sz="2800" b="1" i="1" dirty="0"/>
              <a:t>**Funds </a:t>
            </a:r>
            <a:r>
              <a:rPr lang="en-US" sz="2800" b="1" i="1" u="sng" dirty="0"/>
              <a:t>cannot</a:t>
            </a:r>
            <a:r>
              <a:rPr lang="en-US" sz="2800" b="1" i="1" dirty="0"/>
              <a:t> be used to pay student wages**</a:t>
            </a:r>
          </a:p>
        </p:txBody>
      </p:sp>
    </p:spTree>
    <p:extLst>
      <p:ext uri="{BB962C8B-B14F-4D97-AF65-F5344CB8AC3E}">
        <p14:creationId xmlns:p14="http://schemas.microsoft.com/office/powerpoint/2010/main" val="2140860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 Grantees</a:t>
            </a:r>
          </a:p>
        </p:txBody>
      </p:sp>
      <p:pic>
        <p:nvPicPr>
          <p:cNvPr id="7" name="Picture 6" descr="YS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
        <p:nvSpPr>
          <p:cNvPr id="4" name="TextBox 3">
            <a:extLst>
              <a:ext uri="{FF2B5EF4-FFF2-40B4-BE49-F238E27FC236}">
                <a16:creationId xmlns:a16="http://schemas.microsoft.com/office/drawing/2014/main" id="{5EB44ADC-8D24-4354-9923-5BD2577D4995}"/>
              </a:ext>
            </a:extLst>
          </p:cNvPr>
          <p:cNvSpPr txBox="1"/>
          <p:nvPr/>
        </p:nvSpPr>
        <p:spPr>
          <a:xfrm flipH="1">
            <a:off x="441434" y="1425641"/>
            <a:ext cx="67963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5"/>
                </a:solidFill>
                <a:effectLst/>
                <a:uLnTx/>
                <a:uFillTx/>
                <a:latin typeface="Calibri"/>
                <a:ea typeface="+mn-ea"/>
                <a:cs typeface="+mn-cs"/>
              </a:rPr>
              <a:t>YST grant </a:t>
            </a:r>
            <a:r>
              <a:rPr lang="en-US" sz="2400" b="1" dirty="0">
                <a:solidFill>
                  <a:srgbClr val="003865"/>
                </a:solidFill>
                <a:latin typeface="Calibri"/>
              </a:rPr>
              <a:t>r</a:t>
            </a:r>
            <a:r>
              <a:rPr kumimoji="0" lang="en-US" sz="2400" b="1" i="0" u="none" strike="noStrike" kern="1200" cap="none" spc="0" normalizeH="0" baseline="0" noProof="0" dirty="0" err="1">
                <a:ln>
                  <a:noFill/>
                </a:ln>
                <a:solidFill>
                  <a:srgbClr val="003865"/>
                </a:solidFill>
                <a:effectLst/>
                <a:uLnTx/>
                <a:uFillTx/>
                <a:latin typeface="Calibri"/>
                <a:ea typeface="+mn-ea"/>
                <a:cs typeface="+mn-cs"/>
              </a:rPr>
              <a:t>ecipients</a:t>
            </a:r>
            <a:r>
              <a:rPr kumimoji="0" lang="en-US" sz="2400" b="1" i="0" u="none" strike="noStrike" kern="1200" cap="none" spc="0" normalizeH="0" baseline="0" noProof="0" dirty="0">
                <a:ln>
                  <a:noFill/>
                </a:ln>
                <a:solidFill>
                  <a:srgbClr val="003865"/>
                </a:solidFill>
                <a:effectLst/>
                <a:uLnTx/>
                <a:uFillTx/>
                <a:latin typeface="Calibri"/>
                <a:ea typeface="+mn-ea"/>
                <a:cs typeface="+mn-cs"/>
              </a:rPr>
              <a:t> </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TextBox 4">
            <a:extLst>
              <a:ext uri="{FF2B5EF4-FFF2-40B4-BE49-F238E27FC236}">
                <a16:creationId xmlns:a16="http://schemas.microsoft.com/office/drawing/2014/main" id="{F1AC1101-C782-4B3C-A099-7309F270D32F}"/>
              </a:ext>
            </a:extLst>
          </p:cNvPr>
          <p:cNvSpPr txBox="1"/>
          <p:nvPr/>
        </p:nvSpPr>
        <p:spPr>
          <a:xfrm>
            <a:off x="331304" y="1887306"/>
            <a:ext cx="6906509" cy="5078313"/>
          </a:xfrm>
          <a:prstGeom prst="rect">
            <a:avLst/>
          </a:prstGeom>
          <a:noFill/>
        </p:spPr>
        <p:txBody>
          <a:bodyPr wrap="square" numCol="3" rtlCol="0">
            <a:spAutoFit/>
          </a:bodyPr>
          <a:lstStyle/>
          <a:p>
            <a:r>
              <a:rPr lang="en-US" sz="1600" dirty="0"/>
              <a:t>Red Wing Ignite</a:t>
            </a:r>
          </a:p>
          <a:p>
            <a:r>
              <a:rPr lang="en-US" sz="1600" dirty="0"/>
              <a:t>Hutchinson</a:t>
            </a:r>
          </a:p>
          <a:p>
            <a:r>
              <a:rPr lang="en-US" sz="1600" dirty="0" err="1"/>
              <a:t>TwinWest</a:t>
            </a:r>
            <a:endParaRPr lang="en-US" sz="1600" dirty="0"/>
          </a:p>
          <a:p>
            <a:r>
              <a:rPr lang="en-US" sz="1600" dirty="0"/>
              <a:t>White Bear Lake</a:t>
            </a:r>
          </a:p>
          <a:p>
            <a:r>
              <a:rPr lang="en-US" sz="1600" dirty="0"/>
              <a:t>Winona</a:t>
            </a:r>
          </a:p>
          <a:p>
            <a:r>
              <a:rPr lang="en-US" sz="1600" dirty="0"/>
              <a:t>Elk River</a:t>
            </a:r>
          </a:p>
          <a:p>
            <a:r>
              <a:rPr lang="en-US" sz="1600" dirty="0"/>
              <a:t>Forest Lake</a:t>
            </a:r>
          </a:p>
          <a:p>
            <a:r>
              <a:rPr lang="en-US" sz="1600" dirty="0"/>
              <a:t>Vadnais Heights Economic Development (VHEDC)</a:t>
            </a:r>
          </a:p>
          <a:p>
            <a:r>
              <a:rPr lang="en-US" sz="1600" dirty="0"/>
              <a:t>SW MN Private Industry Council</a:t>
            </a:r>
          </a:p>
          <a:p>
            <a:r>
              <a:rPr lang="en-US" sz="1600" dirty="0"/>
              <a:t>Intermediate District #287</a:t>
            </a:r>
          </a:p>
          <a:p>
            <a:r>
              <a:rPr lang="en-US" sz="1600" dirty="0"/>
              <a:t>Bloomington</a:t>
            </a:r>
          </a:p>
          <a:p>
            <a:r>
              <a:rPr lang="en-US" sz="1600" dirty="0"/>
              <a:t>Ramsey County Workforce</a:t>
            </a:r>
          </a:p>
          <a:p>
            <a:r>
              <a:rPr lang="en-US" sz="1600" dirty="0"/>
              <a:t>Genesys Works</a:t>
            </a:r>
          </a:p>
          <a:p>
            <a:r>
              <a:rPr lang="en-US" sz="1600" dirty="0"/>
              <a:t>Spark-Y</a:t>
            </a:r>
          </a:p>
          <a:p>
            <a:r>
              <a:rPr lang="en-US" sz="1600" dirty="0"/>
              <a:t>Bemidji </a:t>
            </a:r>
          </a:p>
          <a:p>
            <a:endParaRPr lang="en-US" sz="1600" dirty="0"/>
          </a:p>
          <a:p>
            <a:endParaRPr lang="en-US" sz="1600" dirty="0"/>
          </a:p>
          <a:p>
            <a:endParaRPr lang="en-US" sz="1600" dirty="0"/>
          </a:p>
          <a:p>
            <a:r>
              <a:rPr lang="en-US" sz="1600" dirty="0"/>
              <a:t>Faribault</a:t>
            </a:r>
            <a:br>
              <a:rPr lang="en-US" sz="1600" dirty="0"/>
            </a:br>
            <a:r>
              <a:rPr lang="en-US" sz="1600" dirty="0"/>
              <a:t>Burnsville</a:t>
            </a:r>
          </a:p>
          <a:p>
            <a:r>
              <a:rPr lang="en-US" sz="1600" dirty="0"/>
              <a:t>Detroit Lakes</a:t>
            </a:r>
          </a:p>
          <a:p>
            <a:r>
              <a:rPr lang="en-US" sz="1600" dirty="0"/>
              <a:t>Goodwill Industries</a:t>
            </a:r>
          </a:p>
          <a:p>
            <a:r>
              <a:rPr lang="en-US" sz="1600" dirty="0"/>
              <a:t>Lakeville</a:t>
            </a:r>
          </a:p>
          <a:p>
            <a:r>
              <a:rPr lang="en-US" sz="1600" dirty="0"/>
              <a:t>Monticello</a:t>
            </a:r>
          </a:p>
          <a:p>
            <a:r>
              <a:rPr lang="en-US" sz="1600" dirty="0"/>
              <a:t>North Branch</a:t>
            </a:r>
          </a:p>
          <a:p>
            <a:r>
              <a:rPr lang="en-US" sz="1600" dirty="0"/>
              <a:t>Princeton</a:t>
            </a:r>
          </a:p>
          <a:p>
            <a:r>
              <a:rPr lang="en-US" sz="1600" dirty="0"/>
              <a:t>SW Metro District #288</a:t>
            </a:r>
          </a:p>
          <a:p>
            <a:r>
              <a:rPr lang="en-US" sz="1600" dirty="0"/>
              <a:t>Hibbing</a:t>
            </a:r>
          </a:p>
          <a:p>
            <a:r>
              <a:rPr lang="en-US" sz="1600" dirty="0"/>
              <a:t>Boys &amp; Girls Club of Central MN</a:t>
            </a:r>
          </a:p>
          <a:p>
            <a:r>
              <a:rPr lang="en-US" sz="1600" dirty="0"/>
              <a:t>Southeast Service Cooperative</a:t>
            </a:r>
          </a:p>
          <a:p>
            <a:r>
              <a:rPr lang="en-US" sz="1600" dirty="0"/>
              <a:t>American Nursing &amp; Technical</a:t>
            </a:r>
          </a:p>
          <a:p>
            <a:r>
              <a:rPr lang="en-US" sz="1600" dirty="0"/>
              <a:t>Marvin</a:t>
            </a:r>
          </a:p>
          <a:p>
            <a:endParaRPr lang="en-US" sz="1600" dirty="0"/>
          </a:p>
          <a:p>
            <a:endParaRPr lang="en-US" sz="1600" dirty="0"/>
          </a:p>
          <a:p>
            <a:endParaRPr lang="en-US" sz="1600" dirty="0"/>
          </a:p>
          <a:p>
            <a:r>
              <a:rPr lang="en-US" sz="1600" dirty="0"/>
              <a:t>ISD # 112 Eastern Carver County</a:t>
            </a:r>
          </a:p>
          <a:p>
            <a:r>
              <a:rPr lang="en-US" sz="1600" dirty="0"/>
              <a:t>Roseville Area Schools</a:t>
            </a:r>
          </a:p>
          <a:p>
            <a:r>
              <a:rPr lang="en-US" sz="1600" dirty="0"/>
              <a:t>Mankato Area Public Schools</a:t>
            </a:r>
          </a:p>
          <a:p>
            <a:r>
              <a:rPr lang="en-US" sz="1600" dirty="0"/>
              <a:t>Chisago Lakes School District</a:t>
            </a:r>
          </a:p>
          <a:p>
            <a:r>
              <a:rPr lang="en-US" sz="1600" dirty="0"/>
              <a:t>Grand Rapids Area Chamber of Commerce</a:t>
            </a:r>
          </a:p>
          <a:p>
            <a:r>
              <a:rPr lang="en-US" sz="1600" dirty="0"/>
              <a:t>Milaca Public Schools</a:t>
            </a:r>
          </a:p>
          <a:p>
            <a:r>
              <a:rPr lang="en-US" sz="1600" dirty="0"/>
              <a:t>East Grand Forks Public Schools</a:t>
            </a:r>
          </a:p>
          <a:p>
            <a:r>
              <a:rPr lang="en-US" sz="1600" dirty="0"/>
              <a:t>Otter Tail County</a:t>
            </a:r>
          </a:p>
        </p:txBody>
      </p:sp>
      <p:pic>
        <p:nvPicPr>
          <p:cNvPr id="6" name="Content Placeholder 5" descr="A map of Minnesota with blue identified areas of YST Program Grant funded school districts and an orange area with school districts that created programs without grant funding.&#10;&#10;">
            <a:extLst>
              <a:ext uri="{FF2B5EF4-FFF2-40B4-BE49-F238E27FC236}">
                <a16:creationId xmlns:a16="http://schemas.microsoft.com/office/drawing/2014/main" id="{E1735ABF-F0DC-42D0-99A8-A741771540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7813" y="1425641"/>
            <a:ext cx="4691032" cy="5111517"/>
          </a:xfrm>
        </p:spPr>
      </p:pic>
      <p:sp>
        <p:nvSpPr>
          <p:cNvPr id="10" name="TextBox 9">
            <a:extLst>
              <a:ext uri="{FF2B5EF4-FFF2-40B4-BE49-F238E27FC236}">
                <a16:creationId xmlns:a16="http://schemas.microsoft.com/office/drawing/2014/main" id="{944CCA8B-7808-41E5-A130-9AFBEC7E1278}"/>
              </a:ext>
            </a:extLst>
          </p:cNvPr>
          <p:cNvSpPr txBox="1"/>
          <p:nvPr/>
        </p:nvSpPr>
        <p:spPr>
          <a:xfrm>
            <a:off x="10299032" y="3994484"/>
            <a:ext cx="1748589" cy="1384995"/>
          </a:xfrm>
          <a:prstGeom prst="rect">
            <a:avLst/>
          </a:prstGeom>
          <a:noFill/>
        </p:spPr>
        <p:txBody>
          <a:bodyPr wrap="square" rtlCol="0">
            <a:spAutoFit/>
          </a:bodyPr>
          <a:lstStyle/>
          <a:p>
            <a:r>
              <a:rPr lang="en-US" sz="1200" dirty="0"/>
              <a:t>Blue = Grant Funded YST school districts</a:t>
            </a:r>
          </a:p>
          <a:p>
            <a:endParaRPr lang="en-US" sz="1200" dirty="0"/>
          </a:p>
          <a:p>
            <a:r>
              <a:rPr lang="en-US" sz="1200" dirty="0"/>
              <a:t>Orange = YST school districts that created programs without grant funding</a:t>
            </a:r>
          </a:p>
        </p:txBody>
      </p:sp>
    </p:spTree>
    <p:extLst>
      <p:ext uri="{BB962C8B-B14F-4D97-AF65-F5344CB8AC3E}">
        <p14:creationId xmlns:p14="http://schemas.microsoft.com/office/powerpoint/2010/main" val="16205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latin typeface="+mn-lt"/>
              </a:rPr>
              <a:t>COVERAGE</a:t>
            </a:r>
          </a:p>
        </p:txBody>
      </p:sp>
      <p:sp>
        <p:nvSpPr>
          <p:cNvPr id="24579" name="Rectangle 3"/>
          <p:cNvSpPr>
            <a:spLocks noGrp="1" noChangeArrowheads="1"/>
          </p:cNvSpPr>
          <p:nvPr>
            <p:ph idx="4294967295"/>
          </p:nvPr>
        </p:nvSpPr>
        <p:spPr>
          <a:xfrm>
            <a:off x="4329404" y="2209800"/>
            <a:ext cx="5500396" cy="3581400"/>
          </a:xfrm>
        </p:spPr>
        <p:txBody>
          <a:bodyPr/>
          <a:lstStyle/>
          <a:p>
            <a:pPr eaLnBrk="1" hangingPunct="1">
              <a:buFont typeface="Monotype Sorts" pitchFamily="2" charset="2"/>
              <a:buNone/>
            </a:pPr>
            <a:r>
              <a:rPr lang="en-US" altLang="en-US" dirty="0"/>
              <a:t>	Two types of coverage:</a:t>
            </a:r>
          </a:p>
          <a:p>
            <a:pPr eaLnBrk="1" hangingPunct="1"/>
            <a:endParaRPr lang="en-US" altLang="en-US" sz="1800" dirty="0"/>
          </a:p>
          <a:p>
            <a:pPr lvl="1" eaLnBrk="1" hangingPunct="1"/>
            <a:r>
              <a:rPr lang="en-US" altLang="en-US" b="1" dirty="0">
                <a:solidFill>
                  <a:srgbClr val="D9470D"/>
                </a:solidFill>
              </a:rPr>
              <a:t>Enterprise coverage</a:t>
            </a:r>
            <a:r>
              <a:rPr lang="en-US" altLang="en-US" dirty="0">
                <a:solidFill>
                  <a:srgbClr val="D9470D"/>
                </a:solidFill>
              </a:rPr>
              <a:t>: </a:t>
            </a:r>
            <a:r>
              <a:rPr lang="en-US" altLang="en-US" dirty="0"/>
              <a:t>If an enterprise is covered, all employees of the enterprise are entitled to FLSA protections</a:t>
            </a:r>
          </a:p>
          <a:p>
            <a:pPr lvl="1" eaLnBrk="1" hangingPunct="1"/>
            <a:r>
              <a:rPr lang="en-US" altLang="en-US" b="1" dirty="0">
                <a:solidFill>
                  <a:srgbClr val="D9470D"/>
                </a:solidFill>
              </a:rPr>
              <a:t>Individual coverage</a:t>
            </a:r>
            <a:r>
              <a:rPr lang="en-US" altLang="en-US" dirty="0"/>
              <a:t>: Even if the enterprise is not covered, individual employees may be covered and entitled to FLSA protections</a:t>
            </a:r>
          </a:p>
        </p:txBody>
      </p:sp>
      <p:pic>
        <p:nvPicPr>
          <p:cNvPr id="6" name="Picture 5" descr="Vector image of an outline of two people standing under an umbrella, shown from shoulder up." title="Twho people under umbrella">
            <a:extLst>
              <a:ext uri="{FF2B5EF4-FFF2-40B4-BE49-F238E27FC236}">
                <a16:creationId xmlns:a16="http://schemas.microsoft.com/office/drawing/2014/main" id="{32DDC2EE-B250-4E87-99D4-D1660E491DE9}"/>
              </a:ext>
            </a:extLst>
          </p:cNvPr>
          <p:cNvPicPr>
            <a:picLocks noChangeAspect="1"/>
          </p:cNvPicPr>
          <p:nvPr/>
        </p:nvPicPr>
        <p:blipFill>
          <a:blip r:embed="rId3">
            <a:duotone>
              <a:prstClr val="black"/>
              <a:schemeClr val="accent2">
                <a:tint val="45000"/>
                <a:satMod val="400000"/>
              </a:schemeClr>
            </a:duotone>
          </a:blip>
          <a:stretch>
            <a:fillRect/>
          </a:stretch>
        </p:blipFill>
        <p:spPr>
          <a:xfrm>
            <a:off x="2284691" y="1905001"/>
            <a:ext cx="1158939" cy="1158939"/>
          </a:xfrm>
          <a:prstGeom prst="rect">
            <a:avLst/>
          </a:prstGeom>
        </p:spPr>
      </p:pic>
      <p:pic>
        <p:nvPicPr>
          <p:cNvPr id="7" name="Picture 6" descr="Vector image of a group of three people, in outline only. Image shows them from shoulder up." title="vector image of group">
            <a:extLst>
              <a:ext uri="{FF2B5EF4-FFF2-40B4-BE49-F238E27FC236}">
                <a16:creationId xmlns:a16="http://schemas.microsoft.com/office/drawing/2014/main" id="{F4BB0189-EB4F-4210-BC9D-E1A5FA27755E}"/>
              </a:ext>
            </a:extLst>
          </p:cNvPr>
          <p:cNvPicPr>
            <a:picLocks noChangeAspect="1"/>
          </p:cNvPicPr>
          <p:nvPr/>
        </p:nvPicPr>
        <p:blipFill>
          <a:blip r:embed="rId4">
            <a:duotone>
              <a:prstClr val="black"/>
              <a:schemeClr val="accent2">
                <a:tint val="45000"/>
                <a:satMod val="400000"/>
              </a:schemeClr>
            </a:duotone>
          </a:blip>
          <a:stretch>
            <a:fillRect/>
          </a:stretch>
        </p:blipFill>
        <p:spPr>
          <a:xfrm>
            <a:off x="3447439" y="3079470"/>
            <a:ext cx="699060" cy="699060"/>
          </a:xfrm>
          <a:prstGeom prst="rect">
            <a:avLst/>
          </a:prstGeom>
        </p:spPr>
      </p:pic>
      <p:pic>
        <p:nvPicPr>
          <p:cNvPr id="8" name="Picture 7" descr="Vector image of one person in outline only, shown from the shoulder up." title="vector image of one person">
            <a:extLst>
              <a:ext uri="{FF2B5EF4-FFF2-40B4-BE49-F238E27FC236}">
                <a16:creationId xmlns:a16="http://schemas.microsoft.com/office/drawing/2014/main" id="{9C24C640-DF84-45FC-8DD7-4259E94C623F}"/>
              </a:ext>
            </a:extLst>
          </p:cNvPr>
          <p:cNvPicPr>
            <a:picLocks noChangeAspect="1"/>
          </p:cNvPicPr>
          <p:nvPr/>
        </p:nvPicPr>
        <p:blipFill>
          <a:blip r:embed="rId5">
            <a:duotone>
              <a:prstClr val="black"/>
              <a:schemeClr val="accent2">
                <a:tint val="45000"/>
                <a:satMod val="400000"/>
              </a:schemeClr>
            </a:duotone>
          </a:blip>
          <a:stretch>
            <a:fillRect/>
          </a:stretch>
        </p:blipFill>
        <p:spPr>
          <a:xfrm>
            <a:off x="3443630" y="4352598"/>
            <a:ext cx="698725" cy="698725"/>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YST Program </a:t>
            </a:r>
            <a:r>
              <a:rPr lang="en-US" sz="3200" dirty="0"/>
              <a:t>continued 3</a:t>
            </a:r>
          </a:p>
        </p:txBody>
      </p:sp>
      <p:sp>
        <p:nvSpPr>
          <p:cNvPr id="3" name="Content Placeholder 2"/>
          <p:cNvSpPr>
            <a:spLocks noGrp="1"/>
          </p:cNvSpPr>
          <p:nvPr>
            <p:ph idx="1"/>
          </p:nvPr>
        </p:nvSpPr>
        <p:spPr>
          <a:xfrm>
            <a:off x="441434" y="1706443"/>
            <a:ext cx="11297175" cy="4424534"/>
          </a:xfrm>
        </p:spPr>
        <p:txBody>
          <a:bodyPr>
            <a:normAutofit/>
          </a:bodyPr>
          <a:lstStyle/>
          <a:p>
            <a:pPr marL="0" indent="0">
              <a:buNone/>
            </a:pPr>
            <a:r>
              <a:rPr lang="en-US" sz="3800" b="1" dirty="0"/>
              <a:t>Since start of program in 2017:</a:t>
            </a:r>
          </a:p>
          <a:p>
            <a:pPr marL="342900" lvl="1" indent="-342900"/>
            <a:r>
              <a:rPr lang="en-US" sz="3400" b="1" dirty="0">
                <a:solidFill>
                  <a:srgbClr val="003865"/>
                </a:solidFill>
              </a:rPr>
              <a:t> 41,005</a:t>
            </a:r>
            <a:r>
              <a:rPr lang="en-US" sz="3400" dirty="0">
                <a:solidFill>
                  <a:srgbClr val="003865"/>
                </a:solidFill>
              </a:rPr>
              <a:t> students provided with industry exposure</a:t>
            </a:r>
          </a:p>
          <a:p>
            <a:r>
              <a:rPr lang="en-US" sz="3400" dirty="0">
                <a:solidFill>
                  <a:srgbClr val="003865"/>
                </a:solidFill>
              </a:rPr>
              <a:t>  </a:t>
            </a:r>
            <a:r>
              <a:rPr lang="en-US" sz="3400" b="1" dirty="0">
                <a:solidFill>
                  <a:srgbClr val="003865"/>
                </a:solidFill>
              </a:rPr>
              <a:t>23,498</a:t>
            </a:r>
            <a:r>
              <a:rPr lang="en-US" sz="3400" dirty="0">
                <a:solidFill>
                  <a:srgbClr val="003865"/>
                </a:solidFill>
              </a:rPr>
              <a:t> students have completed industry related classes</a:t>
            </a:r>
          </a:p>
          <a:p>
            <a:pPr marL="342900" lvl="1" indent="-342900"/>
            <a:r>
              <a:rPr lang="en-US" sz="3400" dirty="0">
                <a:solidFill>
                  <a:srgbClr val="003865"/>
                </a:solidFill>
              </a:rPr>
              <a:t> </a:t>
            </a:r>
            <a:r>
              <a:rPr lang="en-US" sz="3400" b="1" dirty="0">
                <a:solidFill>
                  <a:srgbClr val="003865"/>
                </a:solidFill>
              </a:rPr>
              <a:t>1,410</a:t>
            </a:r>
            <a:r>
              <a:rPr lang="en-US" sz="3400" dirty="0">
                <a:solidFill>
                  <a:srgbClr val="003865"/>
                </a:solidFill>
              </a:rPr>
              <a:t> students have earned an industry related credential</a:t>
            </a:r>
            <a:endParaRPr lang="en-US" sz="3400" dirty="0"/>
          </a:p>
          <a:p>
            <a:r>
              <a:rPr lang="en-US" sz="3400" dirty="0">
                <a:solidFill>
                  <a:srgbClr val="003865"/>
                </a:solidFill>
              </a:rPr>
              <a:t>  </a:t>
            </a:r>
            <a:r>
              <a:rPr lang="en-US" sz="3400" b="1" dirty="0">
                <a:solidFill>
                  <a:srgbClr val="003865"/>
                </a:solidFill>
              </a:rPr>
              <a:t>537</a:t>
            </a:r>
            <a:r>
              <a:rPr lang="en-US" sz="3400" dirty="0">
                <a:solidFill>
                  <a:srgbClr val="003865"/>
                </a:solidFill>
              </a:rPr>
              <a:t> students have participated in a paid work experience</a:t>
            </a:r>
            <a:endParaRPr lang="en-US" sz="2400" dirty="0"/>
          </a:p>
          <a:p>
            <a:pPr marL="342900" lvl="1" indent="-342900"/>
            <a:endParaRPr lang="en-US" sz="2400" dirty="0"/>
          </a:p>
          <a:p>
            <a:pPr marL="0" lvl="1" indent="0">
              <a:buNone/>
            </a:pPr>
            <a:endParaRPr lang="en-US" sz="2400" dirty="0"/>
          </a:p>
        </p:txBody>
      </p:sp>
      <p:pic>
        <p:nvPicPr>
          <p:cNvPr id="7" name="Picture 6" descr="YS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Tree>
    <p:extLst>
      <p:ext uri="{BB962C8B-B14F-4D97-AF65-F5344CB8AC3E}">
        <p14:creationId xmlns:p14="http://schemas.microsoft.com/office/powerpoint/2010/main" val="94334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512638" y="2061418"/>
            <a:ext cx="10925383" cy="3633647"/>
          </a:xfrm>
        </p:spPr>
        <p:txBody>
          <a:bodyPr>
            <a:normAutofit/>
          </a:bodyPr>
          <a:lstStyle/>
          <a:p>
            <a:pPr marL="0" indent="0">
              <a:spcBef>
                <a:spcPts val="0"/>
              </a:spcBef>
              <a:spcAft>
                <a:spcPts val="0"/>
              </a:spcAft>
              <a:buNone/>
            </a:pPr>
            <a:r>
              <a:rPr lang="en-US" altLang="en-US" sz="3600" b="1" dirty="0">
                <a:solidFill>
                  <a:srgbClr val="002060"/>
                </a:solidFill>
                <a:latin typeface="Segoe UI" panose="020B0502040204020203" pitchFamily="34" charset="0"/>
                <a:cs typeface="Segoe UI" panose="020B0502040204020203" pitchFamily="34" charset="0"/>
              </a:rPr>
              <a:t>Rich Wessels			          Alana McDevitt</a:t>
            </a:r>
          </a:p>
          <a:p>
            <a:pPr marL="0" indent="0">
              <a:spcBef>
                <a:spcPts val="0"/>
              </a:spcBef>
              <a:spcAft>
                <a:spcPts val="0"/>
              </a:spcAft>
              <a:buNone/>
            </a:pPr>
            <a:r>
              <a:rPr lang="en-US" altLang="en-US" sz="3600" b="1" dirty="0">
                <a:solidFill>
                  <a:srgbClr val="002060"/>
                </a:solidFill>
                <a:latin typeface="Segoe UI" panose="020B0502040204020203" pitchFamily="34" charset="0"/>
                <a:cs typeface="Segoe UI" panose="020B0502040204020203" pitchFamily="34" charset="0"/>
              </a:rPr>
              <a:t>Project Manager		          Program Specialist </a:t>
            </a:r>
          </a:p>
          <a:p>
            <a:pPr marL="0" indent="0">
              <a:spcBef>
                <a:spcPts val="0"/>
              </a:spcBef>
              <a:spcAft>
                <a:spcPts val="0"/>
              </a:spcAft>
              <a:buNone/>
            </a:pPr>
            <a:r>
              <a:rPr lang="en-US" altLang="en-US" sz="3600" b="1" dirty="0">
                <a:solidFill>
                  <a:srgbClr val="002060"/>
                </a:solidFill>
                <a:latin typeface="Segoe UI" panose="020B0502040204020203" pitchFamily="34" charset="0"/>
                <a:cs typeface="Segoe UI" panose="020B0502040204020203" pitchFamily="34" charset="0"/>
              </a:rPr>
              <a:t>651-284-5184			   651-284-5341</a:t>
            </a:r>
          </a:p>
          <a:p>
            <a:pPr marL="0" indent="0">
              <a:spcBef>
                <a:spcPts val="0"/>
              </a:spcBef>
              <a:spcAft>
                <a:spcPts val="0"/>
              </a:spcAft>
              <a:buNone/>
            </a:pPr>
            <a:r>
              <a:rPr lang="en-US" altLang="en-US" sz="2800" b="1" dirty="0">
                <a:solidFill>
                  <a:srgbClr val="002060"/>
                </a:solidFill>
                <a:latin typeface="Segoe UI" panose="020B0502040204020203" pitchFamily="34" charset="0"/>
                <a:cs typeface="Segoe UI" panose="020B0502040204020203" pitchFamily="34" charset="0"/>
                <a:hlinkClick r:id="rId3"/>
              </a:rPr>
              <a:t>Rich.Wessels@state.mn.us</a:t>
            </a:r>
            <a:r>
              <a:rPr lang="en-US" altLang="en-US" sz="2800" b="1" dirty="0">
                <a:solidFill>
                  <a:srgbClr val="002060"/>
                </a:solidFill>
                <a:latin typeface="Segoe UI" panose="020B0502040204020203" pitchFamily="34" charset="0"/>
                <a:cs typeface="Segoe UI" panose="020B0502040204020203" pitchFamily="34" charset="0"/>
              </a:rPr>
              <a:t>               </a:t>
            </a:r>
            <a:r>
              <a:rPr lang="en-US" altLang="en-US" sz="2800" b="1" dirty="0">
                <a:solidFill>
                  <a:srgbClr val="002060"/>
                </a:solidFill>
                <a:latin typeface="Segoe UI" panose="020B0502040204020203" pitchFamily="34" charset="0"/>
                <a:cs typeface="Segoe UI" panose="020B0502040204020203" pitchFamily="34" charset="0"/>
                <a:hlinkClick r:id="rId4"/>
              </a:rPr>
              <a:t>Alana</a:t>
            </a:r>
            <a:r>
              <a:rPr lang="en-US" altLang="en-US" sz="2800" b="1" dirty="0">
                <a:solidFill>
                  <a:srgbClr val="002060"/>
                </a:solidFill>
                <a:latin typeface="Segoe UI" panose="020B0502040204020203" pitchFamily="34" charset="0"/>
                <a:cs typeface="Segoe UI" panose="020B0502040204020203" pitchFamily="34" charset="0"/>
                <a:hlinkClick r:id="rId5"/>
              </a:rPr>
              <a:t> McDevitt@state.mn.us</a:t>
            </a:r>
            <a:r>
              <a:rPr lang="en-US" altLang="en-US" sz="2800" b="1" dirty="0">
                <a:solidFill>
                  <a:srgbClr val="002060"/>
                </a:solidFill>
                <a:latin typeface="Segoe UI" panose="020B0502040204020203" pitchFamily="34" charset="0"/>
                <a:cs typeface="Segoe UI" panose="020B0502040204020203" pitchFamily="34" charset="0"/>
              </a:rPr>
              <a:t> </a:t>
            </a:r>
            <a:br>
              <a:rPr lang="en-US" altLang="en-US" sz="3200" b="1" dirty="0">
                <a:solidFill>
                  <a:srgbClr val="002060"/>
                </a:solidFill>
                <a:latin typeface="Segoe UI" panose="020B0502040204020203" pitchFamily="34" charset="0"/>
                <a:cs typeface="Segoe UI" panose="020B0502040204020203" pitchFamily="34" charset="0"/>
              </a:rPr>
            </a:br>
            <a:endParaRPr lang="en-US" altLang="en-US" sz="3200" b="1" dirty="0">
              <a:solidFill>
                <a:srgbClr val="002060"/>
              </a:solidFill>
              <a:latin typeface="Segoe UI" panose="020B0502040204020203" pitchFamily="34" charset="0"/>
              <a:cs typeface="Segoe UI" panose="020B0502040204020203" pitchFamily="34" charset="0"/>
            </a:endParaRPr>
          </a:p>
          <a:p>
            <a:pPr marL="0" indent="0" algn="ctr">
              <a:spcBef>
                <a:spcPts val="0"/>
              </a:spcBef>
              <a:spcAft>
                <a:spcPts val="0"/>
              </a:spcAft>
              <a:buNone/>
            </a:pPr>
            <a:r>
              <a:rPr lang="en-US" sz="36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www.dli.mn.gov/yst</a:t>
            </a:r>
          </a:p>
        </p:txBody>
      </p:sp>
      <p:pic>
        <p:nvPicPr>
          <p:cNvPr id="7" name="Picture 6" descr="YST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434" y="-1"/>
            <a:ext cx="2930577" cy="1168568"/>
          </a:xfrm>
          <a:prstGeom prst="rect">
            <a:avLst/>
          </a:prstGeom>
        </p:spPr>
      </p:pic>
    </p:spTree>
    <p:extLst>
      <p:ext uri="{BB962C8B-B14F-4D97-AF65-F5344CB8AC3E}">
        <p14:creationId xmlns:p14="http://schemas.microsoft.com/office/powerpoint/2010/main" val="1640345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5" name="Graphic 4" descr="Questions">
            <a:extLst>
              <a:ext uri="{FF2B5EF4-FFF2-40B4-BE49-F238E27FC236}">
                <a16:creationId xmlns:a16="http://schemas.microsoft.com/office/drawing/2014/main" id="{B83B9C55-CC92-4612-9358-3C8B1602B7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7747" y="1952859"/>
            <a:ext cx="4316506" cy="4316506"/>
          </a:xfrm>
          <a:prstGeom prst="rect">
            <a:avLst/>
          </a:prstGeom>
        </p:spPr>
      </p:pic>
    </p:spTree>
    <p:extLst>
      <p:ext uri="{BB962C8B-B14F-4D97-AF65-F5344CB8AC3E}">
        <p14:creationId xmlns:p14="http://schemas.microsoft.com/office/powerpoint/2010/main" val="35348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pPr eaLnBrk="1" hangingPunct="1"/>
            <a:r>
              <a:rPr lang="en-US" altLang="en-US" dirty="0">
                <a:latin typeface="+mn-lt"/>
              </a:rPr>
              <a:t>ENTERPRISE COVERAGE</a:t>
            </a:r>
          </a:p>
        </p:txBody>
      </p:sp>
      <p:sp>
        <p:nvSpPr>
          <p:cNvPr id="26627" name="Rectangle 2051"/>
          <p:cNvSpPr>
            <a:spLocks noGrp="1" noChangeArrowheads="1"/>
          </p:cNvSpPr>
          <p:nvPr>
            <p:ph idx="4294967295"/>
          </p:nvPr>
        </p:nvSpPr>
        <p:spPr>
          <a:xfrm>
            <a:off x="2057400" y="1905000"/>
            <a:ext cx="8153400" cy="3810000"/>
          </a:xfrm>
        </p:spPr>
        <p:txBody>
          <a:bodyPr/>
          <a:lstStyle/>
          <a:p>
            <a:pPr eaLnBrk="1" hangingPunct="1"/>
            <a:r>
              <a:rPr lang="en-US" altLang="en-US" dirty="0"/>
              <a:t>Enterprises with:</a:t>
            </a:r>
          </a:p>
          <a:p>
            <a:pPr lvl="1" eaLnBrk="1" hangingPunct="1"/>
            <a:r>
              <a:rPr lang="en-US" altLang="en-US" dirty="0"/>
              <a:t>At least two (2) employees engaged in commerce</a:t>
            </a:r>
          </a:p>
          <a:p>
            <a:pPr lvl="1" eaLnBrk="1" hangingPunct="1"/>
            <a:r>
              <a:rPr lang="en-US" altLang="en-US" dirty="0"/>
              <a:t>At least $500,000 a year in business</a:t>
            </a:r>
          </a:p>
          <a:p>
            <a:pPr lvl="1" eaLnBrk="1" hangingPunct="1">
              <a:buFontTx/>
              <a:buNone/>
            </a:pPr>
            <a:endParaRPr lang="en-US" altLang="en-US" sz="900" dirty="0"/>
          </a:p>
          <a:p>
            <a:pPr eaLnBrk="1" hangingPunct="1"/>
            <a:r>
              <a:rPr lang="en-US" altLang="en-US" dirty="0"/>
              <a:t>Hospitals, businesses providing medical or nursing care for residents, schools, preschools and government agencies with at least two (2) employees are covered on an enterprise basis regardless of their annual dollar volume of business</a:t>
            </a:r>
          </a:p>
          <a:p>
            <a:pPr eaLnBrk="1" hangingPunct="1"/>
            <a:endParaRPr lang="en-US" altLang="en-US" dirty="0">
              <a:solidFill>
                <a:srgbClr val="FFFF66"/>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1524000" y="0"/>
            <a:ext cx="9144000" cy="1600200"/>
          </a:xfrm>
        </p:spPr>
        <p:txBody>
          <a:bodyPr/>
          <a:lstStyle/>
          <a:p>
            <a:pPr eaLnBrk="1" hangingPunct="1"/>
            <a:r>
              <a:rPr lang="en-US" altLang="en-US" dirty="0">
                <a:latin typeface="+mn-lt"/>
              </a:rPr>
              <a:t>INDIVIDUAL COVERAGE</a:t>
            </a:r>
          </a:p>
        </p:txBody>
      </p:sp>
      <p:sp>
        <p:nvSpPr>
          <p:cNvPr id="18437" name="Rectangle 2051"/>
          <p:cNvSpPr>
            <a:spLocks noGrp="1" noChangeArrowheads="1"/>
          </p:cNvSpPr>
          <p:nvPr>
            <p:ph idx="4294967295"/>
          </p:nvPr>
        </p:nvSpPr>
        <p:spPr>
          <a:xfrm>
            <a:off x="2057400" y="1524001"/>
            <a:ext cx="8077200" cy="4267199"/>
          </a:xfrm>
        </p:spPr>
        <p:txBody>
          <a:bodyPr rtlCol="0">
            <a:normAutofit fontScale="92500" lnSpcReduction="20000"/>
          </a:bodyPr>
          <a:lstStyle/>
          <a:p>
            <a:pPr eaLnBrk="1" fontAlgn="auto" hangingPunct="1">
              <a:spcAft>
                <a:spcPts val="0"/>
              </a:spcAft>
              <a:defRPr/>
            </a:pPr>
            <a:endParaRPr lang="en-US" altLang="en-US" sz="2400" dirty="0"/>
          </a:p>
          <a:p>
            <a:pPr eaLnBrk="1" fontAlgn="auto" hangingPunct="1">
              <a:spcAft>
                <a:spcPts val="0"/>
              </a:spcAft>
              <a:defRPr/>
            </a:pPr>
            <a:r>
              <a:rPr lang="en-US" altLang="en-US" sz="2600" dirty="0"/>
              <a:t>Workers who are engaged in:</a:t>
            </a:r>
          </a:p>
          <a:p>
            <a:pPr lvl="1" eaLnBrk="1" fontAlgn="auto" hangingPunct="1">
              <a:spcAft>
                <a:spcPts val="0"/>
              </a:spcAft>
              <a:defRPr/>
            </a:pPr>
            <a:r>
              <a:rPr lang="en-US" altLang="en-US" dirty="0"/>
              <a:t>Interstate commerce</a:t>
            </a:r>
          </a:p>
          <a:p>
            <a:pPr lvl="1" eaLnBrk="1" fontAlgn="auto" hangingPunct="1">
              <a:spcAft>
                <a:spcPts val="0"/>
              </a:spcAft>
              <a:defRPr/>
            </a:pPr>
            <a:r>
              <a:rPr lang="en-US" altLang="en-US" dirty="0"/>
              <a:t>Production of goods for commerce</a:t>
            </a:r>
          </a:p>
          <a:p>
            <a:pPr lvl="1" eaLnBrk="1" fontAlgn="auto" hangingPunct="1">
              <a:spcAft>
                <a:spcPts val="0"/>
              </a:spcAft>
              <a:defRPr/>
            </a:pPr>
            <a:r>
              <a:rPr lang="en-US" altLang="en-US" dirty="0"/>
              <a:t>Closely related process or occupation directly essential (CRADE) to such production, or</a:t>
            </a:r>
          </a:p>
          <a:p>
            <a:pPr lvl="1" eaLnBrk="1" fontAlgn="auto" hangingPunct="1">
              <a:spcAft>
                <a:spcPts val="0"/>
              </a:spcAft>
              <a:defRPr/>
            </a:pPr>
            <a:r>
              <a:rPr lang="en-US" altLang="en-US" dirty="0"/>
              <a:t>Domestic service</a:t>
            </a:r>
          </a:p>
          <a:p>
            <a:pPr lvl="1" eaLnBrk="1" fontAlgn="auto" hangingPunct="1">
              <a:spcAft>
                <a:spcPts val="0"/>
              </a:spcAft>
              <a:buNone/>
              <a:defRPr/>
            </a:pPr>
            <a:endParaRPr lang="en-US" altLang="en-US" sz="800" dirty="0"/>
          </a:p>
          <a:p>
            <a:pPr eaLnBrk="1" fontAlgn="auto" hangingPunct="1">
              <a:spcAft>
                <a:spcPts val="0"/>
              </a:spcAft>
              <a:defRPr/>
            </a:pPr>
            <a:r>
              <a:rPr lang="en-US" altLang="en-US" sz="2600" dirty="0"/>
              <a:t>Engaging in </a:t>
            </a:r>
            <a:r>
              <a:rPr lang="en-US" altLang="en-US" sz="2600" b="1" dirty="0">
                <a:solidFill>
                  <a:srgbClr val="D9470D"/>
                </a:solidFill>
              </a:rPr>
              <a:t>“interstate commerce” </a:t>
            </a:r>
            <a:r>
              <a:rPr lang="en-US" altLang="en-US" sz="2600" dirty="0"/>
              <a:t>includes:</a:t>
            </a:r>
          </a:p>
          <a:p>
            <a:pPr lvl="1" eaLnBrk="1" fontAlgn="auto" hangingPunct="1">
              <a:spcAft>
                <a:spcPts val="0"/>
              </a:spcAft>
              <a:defRPr/>
            </a:pPr>
            <a:r>
              <a:rPr lang="en-US" altLang="en-US" dirty="0"/>
              <a:t>Making telephone calls to other states</a:t>
            </a:r>
          </a:p>
          <a:p>
            <a:pPr lvl="1" eaLnBrk="1" fontAlgn="auto" hangingPunct="1">
              <a:spcAft>
                <a:spcPts val="0"/>
              </a:spcAft>
              <a:defRPr/>
            </a:pPr>
            <a:r>
              <a:rPr lang="en-US" altLang="en-US" dirty="0"/>
              <a:t>Typing letters to send to other states</a:t>
            </a:r>
          </a:p>
          <a:p>
            <a:pPr lvl="1" eaLnBrk="1" fontAlgn="auto" hangingPunct="1">
              <a:spcAft>
                <a:spcPts val="0"/>
              </a:spcAft>
              <a:defRPr/>
            </a:pPr>
            <a:r>
              <a:rPr lang="en-US" altLang="en-US" dirty="0"/>
              <a:t>Processing credit card transactions</a:t>
            </a:r>
          </a:p>
          <a:p>
            <a:pPr lvl="1" eaLnBrk="1" fontAlgn="auto" hangingPunct="1">
              <a:spcAft>
                <a:spcPts val="0"/>
              </a:spcAft>
              <a:defRPr/>
            </a:pPr>
            <a:r>
              <a:rPr lang="en-US" altLang="en-US" dirty="0"/>
              <a:t>Traveling to other states</a:t>
            </a:r>
          </a:p>
          <a:p>
            <a:pPr lvl="1" eaLnBrk="1" fontAlgn="auto" hangingPunct="1">
              <a:spcAft>
                <a:spcPts val="0"/>
              </a:spcAft>
              <a:defRPr/>
            </a:pPr>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a:xfrm>
            <a:off x="1524000" y="0"/>
            <a:ext cx="9144000" cy="1600200"/>
          </a:xfrm>
        </p:spPr>
        <p:txBody>
          <a:bodyPr/>
          <a:lstStyle/>
          <a:p>
            <a:pPr eaLnBrk="1" hangingPunct="1"/>
            <a:r>
              <a:rPr lang="en-US" altLang="en-US" b="1" dirty="0">
                <a:latin typeface="+mn-lt"/>
              </a:rPr>
              <a:t>CHILD LABOR COVERAGE</a:t>
            </a:r>
          </a:p>
        </p:txBody>
      </p:sp>
      <p:sp>
        <p:nvSpPr>
          <p:cNvPr id="30723" name="Rectangle 2051"/>
          <p:cNvSpPr>
            <a:spLocks noGrp="1" noChangeArrowheads="1"/>
          </p:cNvSpPr>
          <p:nvPr>
            <p:ph idx="4294967295"/>
          </p:nvPr>
        </p:nvSpPr>
        <p:spPr>
          <a:xfrm>
            <a:off x="2152650" y="1825626"/>
            <a:ext cx="7886700" cy="3584575"/>
          </a:xfrm>
        </p:spPr>
        <p:txBody>
          <a:bodyPr/>
          <a:lstStyle/>
          <a:p>
            <a:pPr eaLnBrk="1" hangingPunct="1"/>
            <a:endParaRPr lang="en-US" altLang="en-US" dirty="0"/>
          </a:p>
          <a:p>
            <a:pPr eaLnBrk="1" hangingPunct="1"/>
            <a:r>
              <a:rPr lang="en-US" altLang="en-US" dirty="0"/>
              <a:t>Minors employed by a covered enterprise or who themselves engage in the production of goods for interstate commerce</a:t>
            </a:r>
          </a:p>
          <a:p>
            <a:pPr eaLnBrk="1" hangingPunct="1"/>
            <a:r>
              <a:rPr lang="en-US" altLang="en-US" dirty="0"/>
              <a:t>Minors employed at establishments where goods are produced for interstate commerce</a:t>
            </a:r>
          </a:p>
          <a:p>
            <a:pPr eaLnBrk="1" hangingPunct="1"/>
            <a:r>
              <a:rPr lang="en-US" altLang="en-US" dirty="0"/>
              <a:t>Approximately 90% of all employees in the United States are covered by the FLSA</a:t>
            </a:r>
          </a:p>
          <a:p>
            <a:pPr eaLnBrk="1" hangingPunct="1"/>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b="1" dirty="0">
                <a:latin typeface="+mn-lt"/>
              </a:rPr>
              <a:t>HOURS THAT </a:t>
            </a:r>
            <a:r>
              <a:rPr lang="en-US" altLang="en-US" dirty="0">
                <a:latin typeface="+mn-lt"/>
              </a:rPr>
              <a:t>14-</a:t>
            </a:r>
            <a:r>
              <a:rPr lang="en-US" altLang="en-US" b="1" dirty="0">
                <a:latin typeface="+mn-lt"/>
              </a:rPr>
              <a:t> AND </a:t>
            </a:r>
            <a:r>
              <a:rPr lang="en-US" altLang="en-US" dirty="0">
                <a:latin typeface="+mn-lt"/>
              </a:rPr>
              <a:t>15-YEAR-OLDS</a:t>
            </a:r>
            <a:r>
              <a:rPr lang="en-US" altLang="en-US" b="1" dirty="0">
                <a:latin typeface="+mn-lt"/>
              </a:rPr>
              <a:t> MAY WORK</a:t>
            </a:r>
          </a:p>
        </p:txBody>
      </p:sp>
      <p:sp>
        <p:nvSpPr>
          <p:cNvPr id="38915" name="Rectangle 3"/>
          <p:cNvSpPr>
            <a:spLocks noGrp="1" noChangeArrowheads="1"/>
          </p:cNvSpPr>
          <p:nvPr>
            <p:ph idx="4294967295"/>
          </p:nvPr>
        </p:nvSpPr>
        <p:spPr>
          <a:xfrm>
            <a:off x="3733800" y="1828800"/>
            <a:ext cx="6477000" cy="4572000"/>
          </a:xfrm>
        </p:spPr>
        <p:txBody>
          <a:bodyPr/>
          <a:lstStyle/>
          <a:p>
            <a:pPr eaLnBrk="1" hangingPunct="1">
              <a:lnSpc>
                <a:spcPct val="100000"/>
              </a:lnSpc>
              <a:spcBef>
                <a:spcPts val="0"/>
              </a:spcBef>
              <a:spcAft>
                <a:spcPts val="0"/>
              </a:spcAft>
            </a:pPr>
            <a:r>
              <a:rPr lang="en-US" altLang="en-US" sz="2000" dirty="0"/>
              <a:t>Up to 3 hours on a school day, including Fridays;</a:t>
            </a:r>
          </a:p>
          <a:p>
            <a:pPr eaLnBrk="1" hangingPunct="1">
              <a:lnSpc>
                <a:spcPct val="100000"/>
              </a:lnSpc>
              <a:spcBef>
                <a:spcPts val="0"/>
              </a:spcBef>
              <a:spcAft>
                <a:spcPts val="0"/>
              </a:spcAft>
            </a:pPr>
            <a:r>
              <a:rPr lang="en-US" altLang="en-US" sz="2000" dirty="0"/>
              <a:t>Up to 18 hours during a week when school is in session;</a:t>
            </a:r>
          </a:p>
          <a:p>
            <a:pPr eaLnBrk="1" hangingPunct="1">
              <a:lnSpc>
                <a:spcPct val="100000"/>
              </a:lnSpc>
              <a:spcBef>
                <a:spcPts val="0"/>
              </a:spcBef>
              <a:spcAft>
                <a:spcPts val="0"/>
              </a:spcAft>
            </a:pPr>
            <a:r>
              <a:rPr lang="en-US" altLang="en-US" sz="2000" dirty="0"/>
              <a:t>Up to 8 hours on a non-school day;</a:t>
            </a:r>
          </a:p>
          <a:p>
            <a:pPr eaLnBrk="1" hangingPunct="1">
              <a:lnSpc>
                <a:spcPct val="100000"/>
              </a:lnSpc>
              <a:spcBef>
                <a:spcPts val="0"/>
              </a:spcBef>
              <a:spcAft>
                <a:spcPts val="0"/>
              </a:spcAft>
            </a:pPr>
            <a:r>
              <a:rPr lang="en-US" altLang="en-US" sz="2000" dirty="0"/>
              <a:t>Up to 40 hours during a week when school is not in session</a:t>
            </a:r>
          </a:p>
          <a:p>
            <a:pPr eaLnBrk="1" fontAlgn="auto" hangingPunct="1">
              <a:lnSpc>
                <a:spcPct val="100000"/>
              </a:lnSpc>
              <a:spcBef>
                <a:spcPts val="0"/>
              </a:spcBef>
              <a:spcAft>
                <a:spcPts val="0"/>
              </a:spcAft>
              <a:defRPr/>
            </a:pPr>
            <a:r>
              <a:rPr lang="en-US" altLang="en-US" sz="2000" dirty="0"/>
              <a:t>Between 7 AM and 7 PM; </a:t>
            </a:r>
            <a:r>
              <a:rPr lang="en-US" altLang="en-US" sz="2000" b="1" dirty="0"/>
              <a:t>OR</a:t>
            </a:r>
          </a:p>
          <a:p>
            <a:pPr eaLnBrk="1" fontAlgn="auto" hangingPunct="1">
              <a:lnSpc>
                <a:spcPct val="100000"/>
              </a:lnSpc>
              <a:spcBef>
                <a:spcPts val="0"/>
              </a:spcBef>
              <a:spcAft>
                <a:spcPts val="0"/>
              </a:spcAft>
              <a:defRPr/>
            </a:pPr>
            <a:r>
              <a:rPr lang="en-US" altLang="en-US" sz="2000" dirty="0"/>
              <a:t>Between 7 AM and 9 PM from</a:t>
            </a:r>
            <a:r>
              <a:rPr lang="en-US" altLang="en-US" sz="2000" b="1" dirty="0"/>
              <a:t> </a:t>
            </a:r>
            <a:r>
              <a:rPr lang="en-US" altLang="en-US" sz="2000" b="1" dirty="0">
                <a:solidFill>
                  <a:srgbClr val="D9470D"/>
                </a:solidFill>
              </a:rPr>
              <a:t>June 1 through Labor Day</a:t>
            </a:r>
            <a:r>
              <a:rPr lang="en-US" altLang="en-US" sz="2000" dirty="0"/>
              <a:t>; and </a:t>
            </a:r>
          </a:p>
          <a:p>
            <a:pPr eaLnBrk="1" fontAlgn="auto" hangingPunct="1">
              <a:lnSpc>
                <a:spcPct val="100000"/>
              </a:lnSpc>
              <a:spcBef>
                <a:spcPts val="0"/>
              </a:spcBef>
              <a:spcAft>
                <a:spcPts val="0"/>
              </a:spcAft>
              <a:defRPr/>
            </a:pPr>
            <a:r>
              <a:rPr lang="en-US" altLang="en-US" sz="2000" dirty="0"/>
              <a:t>Outside school hours</a:t>
            </a:r>
          </a:p>
          <a:p>
            <a:pPr marL="0" indent="0" eaLnBrk="1" hangingPunct="1">
              <a:buNone/>
            </a:pPr>
            <a:r>
              <a:rPr lang="en-US" altLang="en-US" sz="2000" b="1" dirty="0">
                <a:solidFill>
                  <a:prstClr val="black"/>
                </a:solidFill>
              </a:rPr>
              <a:t>Note: There are some exceptions for 14- and 15-year-old students enrolled in Work Experience and Career Exploration Programs (WECEP) and Work Study Programs (WSP)</a:t>
            </a:r>
          </a:p>
          <a:p>
            <a:pPr eaLnBrk="1" hangingPunct="1"/>
            <a:endParaRPr lang="en-US" altLang="en-US" sz="20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35" b="99055" l="0" r="100000">
                        <a14:foregroundMark x1="46843" y1="39223" x2="46843" y2="39223"/>
                      </a14:backgroundRemoval>
                    </a14:imgEffect>
                  </a14:imgLayer>
                </a14:imgProps>
              </a:ext>
            </a:extLst>
          </a:blip>
          <a:stretch>
            <a:fillRect/>
          </a:stretch>
        </p:blipFill>
        <p:spPr>
          <a:xfrm>
            <a:off x="2209800" y="1828800"/>
            <a:ext cx="1371600" cy="1447800"/>
          </a:xfrm>
          <a:prstGeom prst="rect">
            <a:avLst/>
          </a:prstGeom>
        </p:spPr>
      </p:pic>
    </p:spTree>
  </p:cSld>
  <p:clrMapOvr>
    <a:masterClrMapping/>
  </p:clrMapOvr>
  <p:transition/>
</p:sld>
</file>

<file path=ppt/theme/theme1.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I PowerPoint presentation" id="{FC6E6E84-C31A-416F-83E3-80721A850883}" vid="{5503138F-245B-4A41-A03B-3D7848E84ABF}"/>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4.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I PowerPoint presentation" id="{FC6E6E84-C31A-416F-83E3-80721A850883}" vid="{5503138F-245B-4A41-A03B-3D7848E84A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3893</Words>
  <Application>Microsoft Office PowerPoint</Application>
  <PresentationFormat>Widescreen</PresentationFormat>
  <Paragraphs>479</Paragraphs>
  <Slides>52</Slides>
  <Notes>44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52</vt:i4>
      </vt:variant>
    </vt:vector>
  </HeadingPairs>
  <TitlesOfParts>
    <vt:vector size="65" baseType="lpstr">
      <vt:lpstr>Arial</vt:lpstr>
      <vt:lpstr>Calibri</vt:lpstr>
      <vt:lpstr>Calibri Light</vt:lpstr>
      <vt:lpstr>Monotype Sorts</vt:lpstr>
      <vt:lpstr>NeueHaasGroteskText Std</vt:lpstr>
      <vt:lpstr>Segoe UI</vt:lpstr>
      <vt:lpstr>Tahoma</vt:lpstr>
      <vt:lpstr>Times New Roman</vt:lpstr>
      <vt:lpstr>Wingdings</vt:lpstr>
      <vt:lpstr>1_MN.IT</vt:lpstr>
      <vt:lpstr>Office Theme</vt:lpstr>
      <vt:lpstr>MN.IT</vt:lpstr>
      <vt:lpstr>2_MN.IT</vt:lpstr>
      <vt:lpstr>Hazardous Occupations and Youth Skills Training Program</vt:lpstr>
      <vt:lpstr>Welcome!</vt:lpstr>
      <vt:lpstr>Agenda</vt:lpstr>
      <vt:lpstr>CHILD LABOR REQUIREMENTS   IN NON-AGRICULTURAL OCCUPATIONS   FAIR LABOR STANDARDS ACT</vt:lpstr>
      <vt:lpstr>COVERAGE</vt:lpstr>
      <vt:lpstr>ENTERPRISE COVERAGE</vt:lpstr>
      <vt:lpstr>INDIVIDUAL COVERAGE</vt:lpstr>
      <vt:lpstr>CHILD LABOR COVERAGE</vt:lpstr>
      <vt:lpstr>HOURS THAT 14- AND 15-YEAR-OLDS MAY WORK</vt:lpstr>
      <vt:lpstr>RETAIL &amp; SERVICE JOBS 14- AND 15-YEAR-OLDS MAY DO</vt:lpstr>
      <vt:lpstr>PROHIBITED WORK FOR 14- AND  15-YEAR-OLDS</vt:lpstr>
      <vt:lpstr>WORK AND CAREER EXPORATION AND WORK STUDY PROGRAMS</vt:lpstr>
      <vt:lpstr>HAZARDOUS OCCUPATIONS</vt:lpstr>
      <vt:lpstr>HAZARDOUS OCCUPATIONS ORDERS  1 THROUGH 9</vt:lpstr>
      <vt:lpstr>HAZARDOUS OCCUPATIONS ORDERS  10 THROUGH 17</vt:lpstr>
      <vt:lpstr>EXCEPTIONS AND EXEMPTIONS</vt:lpstr>
      <vt:lpstr>ADDITIONAL COMPLIANCE ASSISTANCE MATERIALS</vt:lpstr>
      <vt:lpstr>CONTACT INFORMATION</vt:lpstr>
      <vt:lpstr>DISCLAIMER</vt:lpstr>
      <vt:lpstr>Youth Labor Standards in Minnesota</vt:lpstr>
      <vt:lpstr>Labor and Industry - Units</vt:lpstr>
      <vt:lpstr>Labor Standards enforced by DLI</vt:lpstr>
      <vt:lpstr>State law – Minimum wage</vt:lpstr>
      <vt:lpstr>Employee notice</vt:lpstr>
      <vt:lpstr>Employee notice continued 2</vt:lpstr>
      <vt:lpstr>Minnesota Child Labor Standards Act</vt:lpstr>
      <vt:lpstr>The “Three Paths” of Minnesota Youth Labor Standards</vt:lpstr>
      <vt:lpstr>Special Concern: The Presence of Liquor</vt:lpstr>
      <vt:lpstr>Hazardous Employment Activities</vt:lpstr>
      <vt:lpstr>Hazardous Employment Activities – Statue and Rule-based Exemptions</vt:lpstr>
      <vt:lpstr>Approved Training Program Exemptions</vt:lpstr>
      <vt:lpstr>DLI Child Labor Exemption Permits</vt:lpstr>
      <vt:lpstr>Child labor resources</vt:lpstr>
      <vt:lpstr>Thank You!</vt:lpstr>
      <vt:lpstr>  Youth Skills Training</vt:lpstr>
      <vt:lpstr> YST Program</vt:lpstr>
      <vt:lpstr> YST Program continued 2</vt:lpstr>
      <vt:lpstr> YST Program Goals</vt:lpstr>
      <vt:lpstr> YST Program Goals continued 2</vt:lpstr>
      <vt:lpstr>Paid Work Experiences</vt:lpstr>
      <vt:lpstr>School Requirements</vt:lpstr>
      <vt:lpstr>Employer Requirements</vt:lpstr>
      <vt:lpstr> Employer Approval Process</vt:lpstr>
      <vt:lpstr> Employer Approval Process continued 2</vt:lpstr>
      <vt:lpstr>Employer Approval Process continued 3</vt:lpstr>
      <vt:lpstr>YST Grants</vt:lpstr>
      <vt:lpstr>YST Grants continued 2</vt:lpstr>
      <vt:lpstr>YST Grants continued 3</vt:lpstr>
      <vt:lpstr> YST Program Grantees</vt:lpstr>
      <vt:lpstr> YST Program continued 3</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Wessels, Rich (DLI)</dc:creator>
  <cp:lastModifiedBy>Macheledt, Ann (DEED)</cp:lastModifiedBy>
  <cp:revision>36</cp:revision>
  <dcterms:created xsi:type="dcterms:W3CDTF">2022-03-07T14:36:58Z</dcterms:created>
  <dcterms:modified xsi:type="dcterms:W3CDTF">2022-11-01T15:47:28Z</dcterms:modified>
</cp:coreProperties>
</file>