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6" r:id="rId4"/>
    <p:sldMasterId id="2147483733" r:id="rId5"/>
  </p:sldMasterIdLst>
  <p:notesMasterIdLst>
    <p:notesMasterId r:id="rId23"/>
  </p:notesMasterIdLst>
  <p:handoutMasterIdLst>
    <p:handoutMasterId r:id="rId24"/>
  </p:handoutMasterIdLst>
  <p:sldIdLst>
    <p:sldId id="334" r:id="rId6"/>
    <p:sldId id="335" r:id="rId7"/>
    <p:sldId id="364" r:id="rId8"/>
    <p:sldId id="295" r:id="rId9"/>
    <p:sldId id="368" r:id="rId10"/>
    <p:sldId id="367" r:id="rId11"/>
    <p:sldId id="366" r:id="rId12"/>
    <p:sldId id="378" r:id="rId13"/>
    <p:sldId id="381" r:id="rId14"/>
    <p:sldId id="382" r:id="rId15"/>
    <p:sldId id="384" r:id="rId16"/>
    <p:sldId id="383" r:id="rId17"/>
    <p:sldId id="389" r:id="rId18"/>
    <p:sldId id="390" r:id="rId19"/>
    <p:sldId id="387" r:id="rId20"/>
    <p:sldId id="388" r:id="rId21"/>
    <p:sldId id="336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, Agenda and Section With Photo" id="{75DA5C4C-8116-4783-9370-393E23841BB1}">
          <p14:sldIdLst>
            <p14:sldId id="334"/>
            <p14:sldId id="335"/>
            <p14:sldId id="364"/>
            <p14:sldId id="295"/>
            <p14:sldId id="368"/>
            <p14:sldId id="367"/>
            <p14:sldId id="366"/>
            <p14:sldId id="378"/>
            <p14:sldId id="381"/>
            <p14:sldId id="382"/>
            <p14:sldId id="384"/>
            <p14:sldId id="383"/>
            <p14:sldId id="389"/>
            <p14:sldId id="390"/>
          </p14:sldIdLst>
        </p14:section>
        <p14:section name="Content" id="{C23A8E3A-7076-4628-A8DD-B2E1D4E35B6E}">
          <p14:sldIdLst>
            <p14:sldId id="387"/>
            <p14:sldId id="388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12" userDrawn="1">
          <p15:clr>
            <a:srgbClr val="A4A3A4"/>
          </p15:clr>
        </p15:guide>
        <p15:guide id="5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1"/>
    <a:srgbClr val="F58021"/>
    <a:srgbClr val="EE1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58519" autoAdjust="0"/>
  </p:normalViewPr>
  <p:slideViewPr>
    <p:cSldViewPr snapToGrid="0" showGuides="1">
      <p:cViewPr varScale="1">
        <p:scale>
          <a:sx n="57" d="100"/>
          <a:sy n="57" d="100"/>
        </p:scale>
        <p:origin x="2058" y="78"/>
      </p:cViewPr>
      <p:guideLst>
        <p:guide pos="3840"/>
        <p:guide orient="horz" pos="2112"/>
        <p:guide pos="336"/>
      </p:guideLst>
    </p:cSldViewPr>
  </p:slideViewPr>
  <p:outlineViewPr>
    <p:cViewPr>
      <p:scale>
        <a:sx n="33" d="100"/>
        <a:sy n="33" d="100"/>
      </p:scale>
      <p:origin x="0" y="-1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ACEB53-5BA8-46A7-81D4-9FF242D7EE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52187-C9D3-4B7B-A9DA-887D783C16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3A0E5F-62CE-4E14-B529-F1924AC4D3C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B4CA0-4101-496F-B5ED-AFD8ABC1B4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CEE22-8B24-4655-B3EB-AD69998308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019F26-1160-42DF-9BE6-BBFA0E42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88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6680B0-DEBF-48DD-94F5-A86A21A718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B06DDE-29FC-4B57-8A48-F4DCA5C5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2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1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40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4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74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2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1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6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11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06DDE-29FC-4B57-8A48-F4DCA5C565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5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D803330E-D91B-4898-8D41-E2E5DD43ED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4663440" bIns="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To add image to picture placeholder: Click icon (between text placeholders)</a:t>
            </a:r>
            <a:br>
              <a:rPr lang="en-US" dirty="0"/>
            </a:br>
            <a:r>
              <a:rPr lang="en-US" dirty="0"/>
              <a:t>Hit Reset, if needed, to bring logo to front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0DE05F76-2A42-4909-8329-A943F3542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t="53019" r="-3095" b="10474"/>
          <a:stretch/>
        </p:blipFill>
        <p:spPr>
          <a:xfrm>
            <a:off x="7970520" y="3133135"/>
            <a:ext cx="138017" cy="135528"/>
          </a:xfrm>
          <a:prstGeom prst="rect">
            <a:avLst/>
          </a:prstGeom>
        </p:spPr>
      </p:pic>
      <p:pic>
        <p:nvPicPr>
          <p:cNvPr id="18" name="Graphic 17" hidden="1">
            <a:extLst>
              <a:ext uri="{FF2B5EF4-FFF2-40B4-BE49-F238E27FC236}">
                <a16:creationId xmlns:a16="http://schemas.microsoft.com/office/drawing/2014/main" id="{F66AFFBB-1BE3-4118-99F4-3AD18DE26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58"/>
          <a:stretch/>
        </p:blipFill>
        <p:spPr bwMode="gray">
          <a:xfrm>
            <a:off x="1456767" y="650875"/>
            <a:ext cx="2627077" cy="527685"/>
          </a:xfrm>
          <a:prstGeom prst="rect">
            <a:avLst/>
          </a:prstGeom>
        </p:spPr>
      </p:pic>
      <p:pic>
        <p:nvPicPr>
          <p:cNvPr id="19" name="Graphic 18" hidden="1">
            <a:extLst>
              <a:ext uri="{FF2B5EF4-FFF2-40B4-BE49-F238E27FC236}">
                <a16:creationId xmlns:a16="http://schemas.microsoft.com/office/drawing/2014/main" id="{78BF7E53-A7EE-4C2E-AC4E-83E9E6516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58"/>
          <a:stretch/>
        </p:blipFill>
        <p:spPr bwMode="gray">
          <a:xfrm>
            <a:off x="1609167" y="803275"/>
            <a:ext cx="2627077" cy="52768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52E045F-278D-44A4-A15F-EDC693586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342D6B-0973-43B8-AF2C-18F6B3E6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E675D7C-C3B5-4613-ACD9-DD67D62A1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D32B4CD7-1EB7-452F-87DF-5E78E5B60B8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84AEC2D-844A-46E8-AC05-AB39A2116A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AE2CA2E3-D2B8-46CF-9D1F-E665B0DCAF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28738" y="619125"/>
            <a:ext cx="2895600" cy="557213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59BF13B-8BD5-456B-960E-FE85E4CD2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3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1FFE3D-F10B-4013-9AE2-E1A89881569A}"/>
              </a:ext>
            </a:extLst>
          </p:cNvPr>
          <p:cNvSpPr/>
          <p:nvPr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1801" y="2447925"/>
            <a:ext cx="8601074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EF362AA7-1EAC-44E7-919F-48EA55CF3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03F8B9-33B7-4EC0-8EB4-FF3A2B5A2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4540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5D2A4A-7EE5-4478-9430-AC3C0366DE45}"/>
              </a:ext>
            </a:extLst>
          </p:cNvPr>
          <p:cNvSpPr/>
          <p:nvPr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147762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1800" y="3401185"/>
            <a:ext cx="8606362" cy="1437516"/>
          </a:xfrm>
        </p:spPr>
        <p:txBody>
          <a:bodyPr/>
          <a:lstStyle>
            <a:lvl1pPr marL="0" indent="0">
              <a:buFont typeface="Georgia Pro" panose="02040502050405020303" pitchFamily="18" charset="0"/>
              <a:buChar char="​"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2BB9BFE-B784-4E78-AD32-9A38046A7D4A}"/>
              </a:ext>
            </a:extLst>
          </p:cNvPr>
          <p:cNvSpPr/>
          <p:nvPr userDrawn="1"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AE259AAF-7742-4C31-A6DC-EE49DE92A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B8F4078-3E22-4F34-958E-95F3E10B9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4196446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B1DD34B-36C4-4B3A-8C77-51BCA2D2BB6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208EC-9996-43C3-B6FC-F816965F0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15" y="3032103"/>
            <a:ext cx="4124370" cy="79379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32C25D-8C35-42A4-898F-6737B32F9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1853424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000" b="1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AB30-8BDA-4C22-AC4C-B605D76CC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5D4A-A274-4FCD-8AF1-4DEB18E07401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62DA73-10F4-4A6E-9A39-E36F11254E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D1ED5C-E50E-48E7-B100-CAEC5B1B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380283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AB30-8BDA-4C22-AC4C-B605D76CC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EA18-D4EA-4F56-BAD6-06B6D475098D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58A2B9-C2D7-428F-87C3-8FCE193155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E833F1-DCC3-4B53-8DF2-4A8313911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7FF47D6-C926-4463-A490-88EAFA960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3092056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Text - 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0C7C-A8CD-41F6-8C1C-696C8D7EA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FB576-B5B5-4084-A1B0-AA88D18B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785E5-08F1-46F3-B090-28C987E59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14DB6AC-3E18-469C-8769-21E2897E48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CB2F2F-3358-4EC0-A9FD-E0CC59B120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793875"/>
            <a:ext cx="11125200" cy="3837305"/>
          </a:xfrm>
        </p:spPr>
        <p:txBody>
          <a:bodyPr/>
          <a:lstStyle>
            <a:lvl1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200"/>
            </a:lvl1pPr>
            <a:lvl2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/>
            </a:lvl2pPr>
            <a:lvl3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/>
            </a:lvl3pPr>
            <a:lvl4pPr marL="684213" indent="-227013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800"/>
            </a:lvl4pPr>
            <a:lvl5pPr marL="9144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5pPr>
            <a:lvl6pPr marL="1144588" indent="-23018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6pPr>
            <a:lvl7pPr marL="1373188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 marL="1598613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 marL="18288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7DEDC5-507A-4555-B610-77FA54555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68DA5D-40FC-4FED-AB49-67C5D875D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1092285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Text - Title, Subhead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DE3-D838-43A3-B922-942022D44541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58A2B9-C2D7-428F-87C3-8FCE193155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E833F1-DCC3-4B53-8DF2-4A8313911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59BE0F6-6EA8-4F59-826B-71F2A56622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400" y="1793875"/>
            <a:ext cx="7353300" cy="3837305"/>
          </a:xfrm>
        </p:spPr>
        <p:txBody>
          <a:bodyPr/>
          <a:lstStyle>
            <a:lvl1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200"/>
            </a:lvl1pPr>
            <a:lvl2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/>
            </a:lvl2pPr>
            <a:lvl3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/>
            </a:lvl3pPr>
            <a:lvl4pPr marL="684213" indent="-227013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800"/>
            </a:lvl4pPr>
            <a:lvl5pPr marL="9144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5pPr>
            <a:lvl6pPr marL="1144588" indent="-23018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6pPr>
            <a:lvl7pPr marL="1373188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 marL="1598613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 marL="18288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	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95D6FC5-3323-4B05-88AC-7633ADACBD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62901" y="1793875"/>
            <a:ext cx="3695700" cy="384492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 marL="914400" indent="-228600">
              <a:defRPr sz="2000"/>
            </a:lvl5pPr>
            <a:lvl6pPr marL="914400" indent="-228600">
              <a:defRPr sz="2000"/>
            </a:lvl6pPr>
            <a:lvl7pPr marL="914400" indent="-228600">
              <a:defRPr sz="2000"/>
            </a:lvl7pPr>
            <a:lvl8pPr marL="914400" indent="-228600">
              <a:defRPr sz="2000"/>
            </a:lvl8pPr>
            <a:lvl9pPr marL="914400" indent="-228600">
              <a:defRPr sz="2000"/>
            </a:lvl9pPr>
          </a:lstStyle>
          <a:p>
            <a:pPr lvl="0"/>
            <a:r>
              <a:rPr lang="en-US" dirty="0"/>
              <a:t>Click icon to add chart or type side-bar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F821C03-C906-4671-B878-F856060C3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37964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A57A-404E-42A7-AA8A-9A5218A49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5D2D9-4947-4981-88B4-82ADE6B84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93875"/>
            <a:ext cx="5486400" cy="384492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FB780-E40B-48A3-A14F-FE0593BE2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3875"/>
            <a:ext cx="5485226" cy="384492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7801E-0542-4957-95AE-3743B611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DAEF-AFBD-4B85-8528-BC3C4EFD7625}" type="datetime1">
              <a:rPr lang="en-US" smtClean="0"/>
              <a:t>8/29/2022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339BF-266E-4AAB-80F7-23E1F237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48C486-B6DF-4A2C-B286-C000C929C88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49CEE7-BF87-4577-92DB-2764649F34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FFC10D3-F264-4188-A52C-0B6355A2D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958171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8D47-C6BF-417C-914F-8AC1FD26C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11125202" cy="596417"/>
          </a:xfrm>
        </p:spPr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C2D3E-5C6A-4A08-BE25-E73BC596F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099337"/>
            <a:ext cx="5464175" cy="602463"/>
          </a:xfrm>
        </p:spPr>
        <p:txBody>
          <a:bodyPr anchor="b"/>
          <a:lstStyle>
            <a:lvl1pPr marL="0" indent="0">
              <a:lnSpc>
                <a:spcPct val="85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table or chart header in sentence case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D69F1-2F51-469C-ADDE-9B28D982118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1793875"/>
            <a:ext cx="5464175" cy="3844925"/>
          </a:xfrm>
        </p:spPr>
        <p:txBody>
          <a:bodyPr/>
          <a:lstStyle>
            <a:lvl1pPr>
              <a:defRPr/>
            </a:lvl1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icon to add table or chart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E59B4-A068-423B-B38A-B26FFE40ACB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099337"/>
            <a:ext cx="5486400" cy="602463"/>
          </a:xfrm>
        </p:spPr>
        <p:txBody>
          <a:bodyPr anchor="b"/>
          <a:lstStyle>
            <a:lvl1pPr marL="0" indent="0">
              <a:lnSpc>
                <a:spcPct val="85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table or chart header in sentence case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1B85C-6EC7-4BD6-8003-F546F62AAF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93875"/>
            <a:ext cx="5485226" cy="3844925"/>
          </a:xfrm>
        </p:spPr>
        <p:txBody>
          <a:bodyPr/>
          <a:lstStyle>
            <a:lvl1pPr>
              <a:defRPr/>
            </a:lvl1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icon to add table or chart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DB192-774F-4A52-8B5A-441E4164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961C-569C-49A3-BC37-1BBF8BA8AD45}" type="datetime1">
              <a:rPr lang="en-US" smtClean="0"/>
              <a:t>8/29/2022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694E2-E74F-4340-B9F7-B760B788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93B8D93-1F93-4346-93D1-6E578A309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3D58E-47E4-41E7-9B13-CE2FC7CAF1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232436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2A38-232B-4B92-9446-A792F55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58CD1-6B84-4D27-A462-6327CA42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C4B3-A3AA-4C2C-8E35-C460FF3A0182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A78A9-94F5-4A74-A153-1DA4D597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95498-8707-4C32-B37B-805C6FC09A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77C4A6-727F-40F7-90FA-27039D085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E712D0-2103-4B43-8FC8-8FC3E561B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373027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1BDE24F-D5D7-416B-A01F-0EA80989EB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410636" cy="6858000"/>
          </a:xfrm>
          <a:custGeom>
            <a:avLst/>
            <a:gdLst>
              <a:gd name="connsiteX0" fmla="*/ 0 w 4410636"/>
              <a:gd name="connsiteY0" fmla="*/ 0 h 6858000"/>
              <a:gd name="connsiteX1" fmla="*/ 347932 w 4410636"/>
              <a:gd name="connsiteY1" fmla="*/ 0 h 6858000"/>
              <a:gd name="connsiteX2" fmla="*/ 490798 w 4410636"/>
              <a:gd name="connsiteY2" fmla="*/ 0 h 6858000"/>
              <a:gd name="connsiteX3" fmla="*/ 989384 w 4410636"/>
              <a:gd name="connsiteY3" fmla="*/ 0 h 6858000"/>
              <a:gd name="connsiteX4" fmla="*/ 4410636 w 4410636"/>
              <a:gd name="connsiteY4" fmla="*/ 0 h 6858000"/>
              <a:gd name="connsiteX5" fmla="*/ 1818060 w 4410636"/>
              <a:gd name="connsiteY5" fmla="*/ 3028950 h 6858000"/>
              <a:gd name="connsiteX6" fmla="*/ 3652557 w 4410636"/>
              <a:gd name="connsiteY6" fmla="*/ 6858000 h 6858000"/>
              <a:gd name="connsiteX7" fmla="*/ 14449 w 4410636"/>
              <a:gd name="connsiteY7" fmla="*/ 6858000 h 6858000"/>
              <a:gd name="connsiteX8" fmla="*/ 0 w 4410636"/>
              <a:gd name="connsiteY8" fmla="*/ 6827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6" h="6858000">
                <a:moveTo>
                  <a:pt x="0" y="0"/>
                </a:moveTo>
                <a:lnTo>
                  <a:pt x="347932" y="0"/>
                </a:lnTo>
                <a:lnTo>
                  <a:pt x="490798" y="0"/>
                </a:lnTo>
                <a:lnTo>
                  <a:pt x="989384" y="0"/>
                </a:lnTo>
                <a:lnTo>
                  <a:pt x="4410636" y="0"/>
                </a:lnTo>
                <a:lnTo>
                  <a:pt x="1818060" y="3028950"/>
                </a:lnTo>
                <a:lnTo>
                  <a:pt x="3652557" y="6858000"/>
                </a:lnTo>
                <a:lnTo>
                  <a:pt x="14449" y="6858000"/>
                </a:lnTo>
                <a:lnTo>
                  <a:pt x="0" y="68273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1800" y="1901371"/>
            <a:ext cx="8606362" cy="147762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61CF-6ACC-4496-A838-F98DEFA928B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855" y="7010400"/>
            <a:ext cx="3352800" cy="320675"/>
          </a:xfrm>
        </p:spPr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98843" y="3401184"/>
            <a:ext cx="8679320" cy="1437516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6C61ECD7-70AB-4C98-A456-A68818019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C5F1E9-A592-4150-BE1D-433C23122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1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7F391-2828-4A62-97DE-645646C4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4683-7B93-4D4E-A15E-6557F73EE631}" type="datetime1">
              <a:rPr lang="en-US" smtClean="0"/>
              <a:t>8/29/2022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9D539-E4E3-462E-AEE3-F895E95C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293A4-A6F7-43BF-B28C-416D35BEB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198107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81DE-0B73-4E15-B154-571E2326B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3695701" cy="1206500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27EEF-439F-411B-B07B-6DF1642AA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99" y="495300"/>
            <a:ext cx="7353301" cy="5143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1F951-C8D9-4E8E-BC9D-91900C8523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793875"/>
            <a:ext cx="3695700" cy="38449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C6493-1C72-474C-9E57-060A22DA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D525-3B21-4E70-A0A3-49F377A35893}" type="datetime1">
              <a:rPr lang="en-US" smtClean="0"/>
              <a:t>8/29/2022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0DB56-9071-4328-A05E-438D31D7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DFE69A-60DD-4B1D-B9E1-092F2D445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436D1C-B1B6-4FF1-B1DB-25B03ED7C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2646542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371F-EAD9-49F4-BC4B-6737A249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3695701" cy="1206500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B4A58-9192-401C-A274-773FE853B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05300" y="495300"/>
            <a:ext cx="7353300" cy="5143500"/>
          </a:xfrm>
          <a:solidFill>
            <a:schemeClr val="bg1"/>
          </a:solidFill>
        </p:spPr>
        <p:txBody>
          <a:bodyPr bIns="27432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92F92-AE8B-4665-8A29-0D85DD376C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398" y="1793875"/>
            <a:ext cx="3695701" cy="384492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C79A1-F809-4FC6-A5DB-5021B8E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0C7E-84E9-40FD-AAA4-2CE3963C0875}" type="datetime1">
              <a:rPr lang="en-US" smtClean="0"/>
              <a:t>8/29/2022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691F6-3AAB-4644-B389-DB5B3E3C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AE28F-57B7-4F25-B51B-A345D60D17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01ADB6-0F50-4D3A-9114-350D1E652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1033977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371F-EAD9-49F4-BC4B-6737A249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7353301" cy="596417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Short 1-line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92F92-AE8B-4665-8A29-0D85DD376C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099337"/>
            <a:ext cx="7353300" cy="62774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C79A1-F809-4FC6-A5DB-5021B8E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75F6-364F-40DA-B1CB-4179B5712927}" type="datetime1">
              <a:rPr lang="en-US" smtClean="0"/>
              <a:t>8/29/2022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7680F8-8BD1-45DC-9BC2-A729DB3506C2}"/>
              </a:ext>
            </a:extLst>
          </p:cNvPr>
          <p:cNvSpPr>
            <a:spLocks noGrp="1"/>
          </p:cNvSpPr>
          <p:nvPr>
            <p:ph type="pic" idx="13"/>
          </p:nvPr>
        </p:nvSpPr>
        <p:spPr bwMode="gray">
          <a:xfrm>
            <a:off x="8261350" y="0"/>
            <a:ext cx="3930650" cy="6857999"/>
          </a:xfrm>
          <a:custGeom>
            <a:avLst/>
            <a:gdLst>
              <a:gd name="connsiteX0" fmla="*/ 2869866 w 3930650"/>
              <a:gd name="connsiteY0" fmla="*/ 0 h 6857999"/>
              <a:gd name="connsiteX1" fmla="*/ 3930650 w 3930650"/>
              <a:gd name="connsiteY1" fmla="*/ 0 h 6857999"/>
              <a:gd name="connsiteX2" fmla="*/ 3930650 w 3930650"/>
              <a:gd name="connsiteY2" fmla="*/ 6857999 h 6857999"/>
              <a:gd name="connsiteX3" fmla="*/ 1710755 w 3930650"/>
              <a:gd name="connsiteY3" fmla="*/ 6857999 h 6857999"/>
              <a:gd name="connsiteX4" fmla="*/ 0 w 3930650"/>
              <a:gd name="connsiteY4" fmla="*/ 33464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650" h="6857999">
                <a:moveTo>
                  <a:pt x="2869866" y="0"/>
                </a:moveTo>
                <a:lnTo>
                  <a:pt x="3930650" y="0"/>
                </a:lnTo>
                <a:lnTo>
                  <a:pt x="3930650" y="6857999"/>
                </a:lnTo>
                <a:lnTo>
                  <a:pt x="1710755" y="6857999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82880" bIns="4572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08D3D2-785D-491F-A471-E6598B155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7353300" cy="381317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2E4847-5303-4E42-BBEF-9654227CD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A68C0F-0B40-46AB-B200-61C07FA90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4EFF208-1E53-4020-B196-858F436A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2900" y="6400800"/>
            <a:ext cx="3695700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8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D803330E-D91B-4898-8D41-E2E5DD43ED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4663440" bIns="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To add image to picture placeholder: Click icon (between text placeholders)</a:t>
            </a:r>
            <a:br>
              <a:rPr lang="en-US" dirty="0"/>
            </a:br>
            <a:r>
              <a:rPr lang="en-US" dirty="0"/>
              <a:t>Hit Reset, if needed, to bring logo to front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0DE05F76-2A42-4909-8329-A943F3542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t="53019" r="-3095" b="10474"/>
          <a:stretch/>
        </p:blipFill>
        <p:spPr>
          <a:xfrm>
            <a:off x="7970520" y="3133135"/>
            <a:ext cx="138017" cy="135528"/>
          </a:xfrm>
          <a:prstGeom prst="rect">
            <a:avLst/>
          </a:prstGeom>
        </p:spPr>
      </p:pic>
      <p:pic>
        <p:nvPicPr>
          <p:cNvPr id="18" name="Graphic 17" hidden="1">
            <a:extLst>
              <a:ext uri="{FF2B5EF4-FFF2-40B4-BE49-F238E27FC236}">
                <a16:creationId xmlns:a16="http://schemas.microsoft.com/office/drawing/2014/main" id="{F66AFFBB-1BE3-4118-99F4-3AD18DE26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58"/>
          <a:stretch/>
        </p:blipFill>
        <p:spPr bwMode="gray">
          <a:xfrm>
            <a:off x="1456767" y="650875"/>
            <a:ext cx="2627077" cy="527685"/>
          </a:xfrm>
          <a:prstGeom prst="rect">
            <a:avLst/>
          </a:prstGeom>
        </p:spPr>
      </p:pic>
      <p:pic>
        <p:nvPicPr>
          <p:cNvPr id="19" name="Graphic 18" hidden="1">
            <a:extLst>
              <a:ext uri="{FF2B5EF4-FFF2-40B4-BE49-F238E27FC236}">
                <a16:creationId xmlns:a16="http://schemas.microsoft.com/office/drawing/2014/main" id="{78BF7E53-A7EE-4C2E-AC4E-83E9E6516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58"/>
          <a:stretch/>
        </p:blipFill>
        <p:spPr bwMode="gray">
          <a:xfrm>
            <a:off x="1609167" y="803275"/>
            <a:ext cx="2627077" cy="52768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52E045F-278D-44A4-A15F-EDC693586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F342D6B-0973-43B8-AF2C-18F6B3E6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E675D7C-C3B5-4613-ACD9-DD67D62A1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D32B4CD7-1EB7-452F-87DF-5E78E5B60B8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70B87281-7C14-4200-91B2-B5E2535255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84AEC2D-844A-46E8-AC05-AB39A2116A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AE2CA2E3-D2B8-46CF-9D1F-E665B0DCAF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28738" y="619125"/>
            <a:ext cx="2895600" cy="557213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24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1BDE24F-D5D7-416B-A01F-0EA80989EB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410636" cy="6858000"/>
          </a:xfrm>
          <a:custGeom>
            <a:avLst/>
            <a:gdLst>
              <a:gd name="connsiteX0" fmla="*/ 0 w 4410636"/>
              <a:gd name="connsiteY0" fmla="*/ 0 h 6858000"/>
              <a:gd name="connsiteX1" fmla="*/ 347932 w 4410636"/>
              <a:gd name="connsiteY1" fmla="*/ 0 h 6858000"/>
              <a:gd name="connsiteX2" fmla="*/ 490798 w 4410636"/>
              <a:gd name="connsiteY2" fmla="*/ 0 h 6858000"/>
              <a:gd name="connsiteX3" fmla="*/ 989384 w 4410636"/>
              <a:gd name="connsiteY3" fmla="*/ 0 h 6858000"/>
              <a:gd name="connsiteX4" fmla="*/ 4410636 w 4410636"/>
              <a:gd name="connsiteY4" fmla="*/ 0 h 6858000"/>
              <a:gd name="connsiteX5" fmla="*/ 1818060 w 4410636"/>
              <a:gd name="connsiteY5" fmla="*/ 3028950 h 6858000"/>
              <a:gd name="connsiteX6" fmla="*/ 3652557 w 4410636"/>
              <a:gd name="connsiteY6" fmla="*/ 6858000 h 6858000"/>
              <a:gd name="connsiteX7" fmla="*/ 14449 w 4410636"/>
              <a:gd name="connsiteY7" fmla="*/ 6858000 h 6858000"/>
              <a:gd name="connsiteX8" fmla="*/ 0 w 4410636"/>
              <a:gd name="connsiteY8" fmla="*/ 6827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6" h="6858000">
                <a:moveTo>
                  <a:pt x="0" y="0"/>
                </a:moveTo>
                <a:lnTo>
                  <a:pt x="347932" y="0"/>
                </a:lnTo>
                <a:lnTo>
                  <a:pt x="490798" y="0"/>
                </a:lnTo>
                <a:lnTo>
                  <a:pt x="989384" y="0"/>
                </a:lnTo>
                <a:lnTo>
                  <a:pt x="4410636" y="0"/>
                </a:lnTo>
                <a:lnTo>
                  <a:pt x="1818060" y="3028950"/>
                </a:lnTo>
                <a:lnTo>
                  <a:pt x="3652557" y="6858000"/>
                </a:lnTo>
                <a:lnTo>
                  <a:pt x="14449" y="6858000"/>
                </a:lnTo>
                <a:lnTo>
                  <a:pt x="0" y="68273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1800" y="1901371"/>
            <a:ext cx="8606362" cy="147762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61CF-6ACC-4496-A838-F98DEFA928B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855" y="7010400"/>
            <a:ext cx="3352800" cy="320675"/>
          </a:xfrm>
        </p:spPr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98843" y="3401184"/>
            <a:ext cx="8679320" cy="1437516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6C61ECD7-70AB-4C98-A456-A68818019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0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D592FA1D-DE7C-47D8-A6F8-DD525DF104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410636" cy="6858000"/>
          </a:xfrm>
          <a:custGeom>
            <a:avLst/>
            <a:gdLst>
              <a:gd name="connsiteX0" fmla="*/ 0 w 4410636"/>
              <a:gd name="connsiteY0" fmla="*/ 0 h 6858000"/>
              <a:gd name="connsiteX1" fmla="*/ 347932 w 4410636"/>
              <a:gd name="connsiteY1" fmla="*/ 0 h 6858000"/>
              <a:gd name="connsiteX2" fmla="*/ 490798 w 4410636"/>
              <a:gd name="connsiteY2" fmla="*/ 0 h 6858000"/>
              <a:gd name="connsiteX3" fmla="*/ 989384 w 4410636"/>
              <a:gd name="connsiteY3" fmla="*/ 0 h 6858000"/>
              <a:gd name="connsiteX4" fmla="*/ 4410636 w 4410636"/>
              <a:gd name="connsiteY4" fmla="*/ 0 h 6858000"/>
              <a:gd name="connsiteX5" fmla="*/ 1818060 w 4410636"/>
              <a:gd name="connsiteY5" fmla="*/ 3028950 h 6858000"/>
              <a:gd name="connsiteX6" fmla="*/ 3652557 w 4410636"/>
              <a:gd name="connsiteY6" fmla="*/ 6858000 h 6858000"/>
              <a:gd name="connsiteX7" fmla="*/ 14449 w 4410636"/>
              <a:gd name="connsiteY7" fmla="*/ 6858000 h 6858000"/>
              <a:gd name="connsiteX8" fmla="*/ 0 w 4410636"/>
              <a:gd name="connsiteY8" fmla="*/ 6827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6" h="6858000">
                <a:moveTo>
                  <a:pt x="0" y="0"/>
                </a:moveTo>
                <a:lnTo>
                  <a:pt x="347932" y="0"/>
                </a:lnTo>
                <a:lnTo>
                  <a:pt x="490798" y="0"/>
                </a:lnTo>
                <a:lnTo>
                  <a:pt x="989384" y="0"/>
                </a:lnTo>
                <a:lnTo>
                  <a:pt x="4410636" y="0"/>
                </a:lnTo>
                <a:lnTo>
                  <a:pt x="1818060" y="3028950"/>
                </a:lnTo>
                <a:lnTo>
                  <a:pt x="3652557" y="6858000"/>
                </a:lnTo>
                <a:lnTo>
                  <a:pt x="14449" y="6858000"/>
                </a:lnTo>
                <a:lnTo>
                  <a:pt x="0" y="68273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5429" y="2447925"/>
            <a:ext cx="8602733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B65F-01C5-4421-B8C1-17E410D2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4801F87A-9CB4-49FE-AE43-D20078BE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50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C3DF0BC-0714-454B-8F8A-AB01F209BD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4663440" bIns="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To add image to picture placeholder: Click icon (between text placeholders)</a:t>
            </a:r>
            <a:br>
              <a:rPr lang="en-US" dirty="0"/>
            </a:br>
            <a:r>
              <a:rPr lang="en-US" dirty="0"/>
              <a:t>Hit Reset, if needed, to bring logo to front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D0EC04-1464-4A04-835D-91D241EF9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043925" y="2871765"/>
            <a:ext cx="3947550" cy="79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05F76-2A42-4909-8329-A943F3542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t="53019" r="-3095" b="10474"/>
          <a:stretch/>
        </p:blipFill>
        <p:spPr>
          <a:xfrm>
            <a:off x="7970520" y="3133135"/>
            <a:ext cx="138017" cy="1355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3A3CF13-45EC-4205-883F-E3AF6E08D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196325" y="3024165"/>
            <a:ext cx="3947550" cy="7937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6753063-F9D6-4535-8C86-4349B2E56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348725" y="3176565"/>
            <a:ext cx="3947550" cy="79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6F06AC-3C3C-4B9F-A1BA-8AB6E72599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12" y="3032103"/>
            <a:ext cx="4128577" cy="79379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0F4099-EAC0-4017-9E5E-8DA05F7D0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43363" y="3024188"/>
            <a:ext cx="4100512" cy="79375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3696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5A455-5612-46E5-923A-EA0FF34482EA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BE4AC57-C702-4E71-8F95-F4BA73A7B2C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F7418C-5750-42C9-93BD-57679A329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A4EC-E9FD-4F20-9027-62B12144B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72" y="619125"/>
            <a:ext cx="2876978" cy="5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786230C-8021-4AFD-A532-9EE41297065C}"/>
              </a:ext>
            </a:extLst>
          </p:cNvPr>
          <p:cNvSpPr/>
          <p:nvPr userDrawn="1"/>
        </p:nvSpPr>
        <p:spPr bwMode="lt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873828" y="1901370"/>
            <a:ext cx="8704334" cy="147762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873828" y="3401185"/>
            <a:ext cx="8813800" cy="1437516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6D809B8-E9F4-4D51-BB48-DF0B7A9976B6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B65F-01C5-4421-B8C1-17E410D2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067539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A4A7EC-1FF8-4F50-9DF0-98031E4B9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2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D592FA1D-DE7C-47D8-A6F8-DD525DF104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410636" cy="6858000"/>
          </a:xfrm>
          <a:custGeom>
            <a:avLst/>
            <a:gdLst>
              <a:gd name="connsiteX0" fmla="*/ 0 w 4410636"/>
              <a:gd name="connsiteY0" fmla="*/ 0 h 6858000"/>
              <a:gd name="connsiteX1" fmla="*/ 347932 w 4410636"/>
              <a:gd name="connsiteY1" fmla="*/ 0 h 6858000"/>
              <a:gd name="connsiteX2" fmla="*/ 490798 w 4410636"/>
              <a:gd name="connsiteY2" fmla="*/ 0 h 6858000"/>
              <a:gd name="connsiteX3" fmla="*/ 989384 w 4410636"/>
              <a:gd name="connsiteY3" fmla="*/ 0 h 6858000"/>
              <a:gd name="connsiteX4" fmla="*/ 4410636 w 4410636"/>
              <a:gd name="connsiteY4" fmla="*/ 0 h 6858000"/>
              <a:gd name="connsiteX5" fmla="*/ 1818060 w 4410636"/>
              <a:gd name="connsiteY5" fmla="*/ 3028950 h 6858000"/>
              <a:gd name="connsiteX6" fmla="*/ 3652557 w 4410636"/>
              <a:gd name="connsiteY6" fmla="*/ 6858000 h 6858000"/>
              <a:gd name="connsiteX7" fmla="*/ 14449 w 4410636"/>
              <a:gd name="connsiteY7" fmla="*/ 6858000 h 6858000"/>
              <a:gd name="connsiteX8" fmla="*/ 0 w 4410636"/>
              <a:gd name="connsiteY8" fmla="*/ 6827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6" h="6858000">
                <a:moveTo>
                  <a:pt x="0" y="0"/>
                </a:moveTo>
                <a:lnTo>
                  <a:pt x="347932" y="0"/>
                </a:lnTo>
                <a:lnTo>
                  <a:pt x="490798" y="0"/>
                </a:lnTo>
                <a:lnTo>
                  <a:pt x="989384" y="0"/>
                </a:lnTo>
                <a:lnTo>
                  <a:pt x="4410636" y="0"/>
                </a:lnTo>
                <a:lnTo>
                  <a:pt x="1818060" y="3028950"/>
                </a:lnTo>
                <a:lnTo>
                  <a:pt x="3652557" y="6858000"/>
                </a:lnTo>
                <a:lnTo>
                  <a:pt x="14449" y="6858000"/>
                </a:lnTo>
                <a:lnTo>
                  <a:pt x="0" y="68273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 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5429" y="2447925"/>
            <a:ext cx="8602733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4801F87A-9CB4-49FE-AE43-D20078BE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A85918-E62E-4DEA-B33C-0FB1920EE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21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805125-7EDA-43EA-9549-A1A30F2C4A6D}"/>
              </a:ext>
            </a:extLst>
          </p:cNvPr>
          <p:cNvSpPr/>
          <p:nvPr/>
        </p:nvSpPr>
        <p:spPr bwMode="lt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5429" y="2447925"/>
            <a:ext cx="8602733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B65F-01C5-4421-B8C1-17E410D2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ACA2BB-2351-4142-9FEC-06798BD77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83CA16-723B-4A27-860C-9AA970800170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60E61A-D61E-44F2-A515-283B98DA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12" y="3032103"/>
            <a:ext cx="4128577" cy="7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34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83CA16-723B-4A27-860C-9AA970800170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BE4AC57-C702-4E71-8F95-F4BA73A7B2C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1FF2769-ECF2-43D6-9C5F-F6ABFC5CA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40" name="Graphic 11">
            <a:extLst>
              <a:ext uri="{FF2B5EF4-FFF2-40B4-BE49-F238E27FC236}">
                <a16:creationId xmlns:a16="http://schemas.microsoft.com/office/drawing/2014/main" id="{02CA7E07-1F48-49B2-B113-1B34D67C5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36000" y="619125"/>
            <a:ext cx="2874050" cy="5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8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1FFE3D-F10B-4013-9AE2-E1A89881569A}"/>
              </a:ext>
            </a:extLst>
          </p:cNvPr>
          <p:cNvSpPr/>
          <p:nvPr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1801" y="2447925"/>
            <a:ext cx="8601074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B65F-01C5-4421-B8C1-17E410D2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EF362AA7-1EAC-44E7-919F-48EA55CF3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5D2A4A-7EE5-4478-9430-AC3C0366DE45}"/>
              </a:ext>
            </a:extLst>
          </p:cNvPr>
          <p:cNvSpPr/>
          <p:nvPr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147762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1800" y="3401185"/>
            <a:ext cx="8606362" cy="1437516"/>
          </a:xfrm>
        </p:spPr>
        <p:txBody>
          <a:bodyPr/>
          <a:lstStyle>
            <a:lvl1pPr marL="0" indent="0">
              <a:buFont typeface="Georgia Pro" panose="02040502050405020303" pitchFamily="18" charset="0"/>
              <a:buChar char="​"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B65F-01C5-4421-B8C1-17E410D2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2BB9BFE-B784-4E78-AD32-9A38046A7D4A}"/>
              </a:ext>
            </a:extLst>
          </p:cNvPr>
          <p:cNvSpPr/>
          <p:nvPr userDrawn="1"/>
        </p:nvSpPr>
        <p:spPr bwMode="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AE259AAF-7742-4C31-A6DC-EE49DE92A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5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B1DD34B-36C4-4B3A-8C77-51BCA2D2BB6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20DB-C5E8-4BE9-B28C-F0F1B154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208EC-9996-43C3-B6FC-F816965F0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15" y="3032103"/>
            <a:ext cx="4124370" cy="7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9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000" b="1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AB30-8BDA-4C22-AC4C-B605D76CC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5D4A-A274-4FCD-8AF1-4DEB18E07401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8D39-BEC9-4304-81DE-36A17E8D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62DA73-10F4-4A6E-9A39-E36F11254E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171974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AB30-8BDA-4C22-AC4C-B605D76CC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EA18-D4EA-4F56-BAD6-06B6D475098D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8D39-BEC9-4304-81DE-36A17E8D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58A2B9-C2D7-428F-87C3-8FCE193155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E833F1-DCC3-4B53-8DF2-4A8313911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2663654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Text - 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0C7C-A8CD-41F6-8C1C-696C8D7EA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FB576-B5B5-4084-A1B0-AA88D18B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A39C9-7A8F-47D3-B601-995318DD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785E5-08F1-46F3-B090-28C987E59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14DB6AC-3E18-469C-8769-21E2897E48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CB2F2F-3358-4EC0-A9FD-E0CC59B120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1793875"/>
            <a:ext cx="11125200" cy="3837305"/>
          </a:xfrm>
        </p:spPr>
        <p:txBody>
          <a:bodyPr/>
          <a:lstStyle>
            <a:lvl1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200"/>
            </a:lvl1pPr>
            <a:lvl2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/>
            </a:lvl2pPr>
            <a:lvl3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/>
            </a:lvl3pPr>
            <a:lvl4pPr marL="684213" indent="-227013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800"/>
            </a:lvl4pPr>
            <a:lvl5pPr marL="9144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5pPr>
            <a:lvl6pPr marL="1144588" indent="-23018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6pPr>
            <a:lvl7pPr marL="1373188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 marL="1598613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 marL="18288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7DEDC5-507A-4555-B610-77FA54555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1283693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Text - Title, Subhead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468-EF30-4922-9943-6E24B1809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A4680-8681-40F0-9BDC-E6103001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DE3-D838-43A3-B922-942022D44541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8D39-BEC9-4304-81DE-36A17E8D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8D95-5D19-4312-9C55-B472BE1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58A2B9-C2D7-428F-87C3-8FCE193155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E833F1-DCC3-4B53-8DF2-4A8313911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59BE0F6-6EA8-4F59-826B-71F2A56622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400" y="1793875"/>
            <a:ext cx="7353300" cy="3837305"/>
          </a:xfrm>
        </p:spPr>
        <p:txBody>
          <a:bodyPr/>
          <a:lstStyle>
            <a:lvl1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200"/>
            </a:lvl1pPr>
            <a:lvl2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/>
            </a:lvl2pPr>
            <a:lvl3pPr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/>
            </a:lvl3pPr>
            <a:lvl4pPr marL="684213" indent="-227013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 sz="1800"/>
            </a:lvl4pPr>
            <a:lvl5pPr marL="9144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5pPr>
            <a:lvl6pPr marL="1144588" indent="-23018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400"/>
            </a:lvl6pPr>
            <a:lvl7pPr marL="1373188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 marL="1598613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 marL="1828800" indent="-2286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	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95D6FC5-3323-4B05-88AC-7633ADACBD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62901" y="1793875"/>
            <a:ext cx="3695700" cy="384492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 marL="914400" indent="-228600">
              <a:defRPr sz="2000"/>
            </a:lvl5pPr>
            <a:lvl6pPr marL="914400" indent="-228600">
              <a:defRPr sz="2000"/>
            </a:lvl6pPr>
            <a:lvl7pPr marL="914400" indent="-228600">
              <a:defRPr sz="2000"/>
            </a:lvl7pPr>
            <a:lvl8pPr marL="914400" indent="-228600">
              <a:defRPr sz="2000"/>
            </a:lvl8pPr>
            <a:lvl9pPr marL="914400" indent="-228600">
              <a:defRPr sz="2000"/>
            </a:lvl9pPr>
          </a:lstStyle>
          <a:p>
            <a:pPr lvl="0"/>
            <a:r>
              <a:rPr lang="en-US" dirty="0"/>
              <a:t>Click icon to add chart or type side-bar text</a:t>
            </a:r>
          </a:p>
        </p:txBody>
      </p:sp>
    </p:spTree>
    <p:extLst>
      <p:ext uri="{BB962C8B-B14F-4D97-AF65-F5344CB8AC3E}">
        <p14:creationId xmlns:p14="http://schemas.microsoft.com/office/powerpoint/2010/main" val="162216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C3DF0BC-0714-454B-8F8A-AB01F209BD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4663440" bIns="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To add image to picture placeholder: Click icon (between text placeholders)</a:t>
            </a:r>
            <a:br>
              <a:rPr lang="en-US" dirty="0"/>
            </a:br>
            <a:r>
              <a:rPr lang="en-US" dirty="0"/>
              <a:t>Hit Reset, if needed, to bring logo to front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D0EC04-1464-4A04-835D-91D241EF9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043925" y="2871765"/>
            <a:ext cx="3947550" cy="79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05F76-2A42-4909-8329-A943F3542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t="53019" r="-3095" b="10474"/>
          <a:stretch/>
        </p:blipFill>
        <p:spPr>
          <a:xfrm>
            <a:off x="7970520" y="3133135"/>
            <a:ext cx="138017" cy="1355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3A3CF13-45EC-4205-883F-E3AF6E08D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196325" y="3024165"/>
            <a:ext cx="3947550" cy="7937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6753063-F9D6-4535-8C86-4349B2E56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65"/>
          <a:stretch/>
        </p:blipFill>
        <p:spPr bwMode="gray">
          <a:xfrm>
            <a:off x="4348725" y="3176565"/>
            <a:ext cx="3947550" cy="79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6F06AC-3C3C-4B9F-A1BA-8AB6E72599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12" y="3032103"/>
            <a:ext cx="4128577" cy="79379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0F4099-EAC0-4017-9E5E-8DA05F7D0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43363" y="3024188"/>
            <a:ext cx="4100512" cy="79375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98B195C-4BC8-451F-BF55-F38BFE2DE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2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A57A-404E-42A7-AA8A-9A5218A49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5D2D9-4947-4981-88B4-82ADE6B84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93875"/>
            <a:ext cx="5486400" cy="384492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FB780-E40B-48A3-A14F-FE0593BE2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93875"/>
            <a:ext cx="5485226" cy="384492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7801E-0542-4957-95AE-3743B611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DAEF-AFBD-4B85-8528-BC3C4EFD7625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F4616-8812-49F2-A4F9-26C61A07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339BF-266E-4AAB-80F7-23E1F237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48C486-B6DF-4A2C-B286-C000C929C88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49CEE7-BF87-4577-92DB-2764649F34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1194816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8D47-C6BF-417C-914F-8AC1FD26C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11125202" cy="596417"/>
          </a:xfrm>
        </p:spPr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C2D3E-5C6A-4A08-BE25-E73BC596F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099337"/>
            <a:ext cx="5464175" cy="602463"/>
          </a:xfrm>
        </p:spPr>
        <p:txBody>
          <a:bodyPr anchor="b"/>
          <a:lstStyle>
            <a:lvl1pPr marL="0" indent="0">
              <a:lnSpc>
                <a:spcPct val="85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table or chart header in sentence case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D69F1-2F51-469C-ADDE-9B28D982118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1793875"/>
            <a:ext cx="5464175" cy="3844925"/>
          </a:xfrm>
        </p:spPr>
        <p:txBody>
          <a:bodyPr/>
          <a:lstStyle>
            <a:lvl1pPr>
              <a:defRPr/>
            </a:lvl1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icon to add table or chart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E59B4-A068-423B-B38A-B26FFE40ACB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099337"/>
            <a:ext cx="5486400" cy="602463"/>
          </a:xfrm>
        </p:spPr>
        <p:txBody>
          <a:bodyPr anchor="b"/>
          <a:lstStyle>
            <a:lvl1pPr marL="0" indent="0">
              <a:lnSpc>
                <a:spcPct val="85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table or chart header in sentence case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1B85C-6EC7-4BD6-8003-F546F62AAF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93875"/>
            <a:ext cx="5485226" cy="3844925"/>
          </a:xfrm>
        </p:spPr>
        <p:txBody>
          <a:bodyPr/>
          <a:lstStyle>
            <a:lvl1pPr>
              <a:defRPr/>
            </a:lvl1pPr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icon to add table or chart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DB192-774F-4A52-8B5A-441E4164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961C-569C-49A3-BC37-1BBF8BA8AD45}" type="datetime1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781F2-8B6F-4B4F-9A82-BF4487E3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694E2-E74F-4340-B9F7-B760B788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93B8D93-1F93-4346-93D1-6E578A309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128679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2A38-232B-4B92-9446-A792F55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 Using First Letter Caps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58CD1-6B84-4D27-A462-6327CA42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C4B3-A3AA-4C2C-8E35-C460FF3A0182}" type="datetime1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62F95-4F23-485F-9B2B-0400326B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A78A9-94F5-4A74-A153-1DA4D597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95498-8707-4C32-B37B-805C6FC09A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1099337"/>
            <a:ext cx="11125200" cy="602463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77C4A6-727F-40F7-90FA-27039D085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4251777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7F391-2828-4A62-97DE-645646C4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4683-7B93-4D4E-A15E-6557F73EE631}" type="datetime1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ACB5C-1FA5-4EC5-96BD-37B0250B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9D539-E4E3-462E-AEE3-F895E95C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57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81DE-0B73-4E15-B154-571E2326B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3695701" cy="1206500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27EEF-439F-411B-B07B-6DF1642AA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99" y="495300"/>
            <a:ext cx="7353301" cy="5143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1F951-C8D9-4E8E-BC9D-91900C8523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793875"/>
            <a:ext cx="3695700" cy="38449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C6493-1C72-474C-9E57-060A22DA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D525-3B21-4E70-A0A3-49F377A35893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38DB1-39B4-49EA-8AEB-C71B683D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0DB56-9071-4328-A05E-438D31D7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DFE69A-60DD-4B1D-B9E1-092F2D445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3329840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371F-EAD9-49F4-BC4B-6737A249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3695701" cy="1206500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B4A58-9192-401C-A274-773FE853B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05300" y="495300"/>
            <a:ext cx="7353300" cy="5143500"/>
          </a:xfrm>
          <a:solidFill>
            <a:schemeClr val="bg1"/>
          </a:solidFill>
        </p:spPr>
        <p:txBody>
          <a:bodyPr bIns="27432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92F92-AE8B-4665-8A29-0D85DD376C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398" y="1793875"/>
            <a:ext cx="3695701" cy="384492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C79A1-F809-4FC6-A5DB-5021B8E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0C7E-84E9-40FD-AAA4-2CE3963C0875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B9CE7-7189-477C-B56E-028CAB9D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691F6-3AAB-4644-B389-DB5B3E3C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AE28F-57B7-4F25-B51B-A345D60D17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3077791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371F-EAD9-49F4-BC4B-6737A249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495300"/>
            <a:ext cx="7353301" cy="596417"/>
          </a:xfrm>
        </p:spPr>
        <p:txBody>
          <a:bodyPr anchor="b"/>
          <a:lstStyle>
            <a:lvl1pPr>
              <a:defRPr sz="32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Short 1-line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92F92-AE8B-4665-8A29-0D85DD376C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099337"/>
            <a:ext cx="7353300" cy="62774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Type subhead if needed to support headline | use sentence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C79A1-F809-4FC6-A5DB-5021B8E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75F6-364F-40DA-B1CB-4179B5712927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B9CE7-7189-477C-B56E-028CAB9D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2020 Xcel Energy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691F6-3AAB-4644-B389-DB5B3E3C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7680F8-8BD1-45DC-9BC2-A729DB3506C2}"/>
              </a:ext>
            </a:extLst>
          </p:cNvPr>
          <p:cNvSpPr>
            <a:spLocks noGrp="1"/>
          </p:cNvSpPr>
          <p:nvPr>
            <p:ph type="pic" idx="13"/>
          </p:nvPr>
        </p:nvSpPr>
        <p:spPr bwMode="gray">
          <a:xfrm>
            <a:off x="8261350" y="0"/>
            <a:ext cx="3930650" cy="6857999"/>
          </a:xfrm>
          <a:custGeom>
            <a:avLst/>
            <a:gdLst>
              <a:gd name="connsiteX0" fmla="*/ 2869866 w 3930650"/>
              <a:gd name="connsiteY0" fmla="*/ 0 h 6857999"/>
              <a:gd name="connsiteX1" fmla="*/ 3930650 w 3930650"/>
              <a:gd name="connsiteY1" fmla="*/ 0 h 6857999"/>
              <a:gd name="connsiteX2" fmla="*/ 3930650 w 3930650"/>
              <a:gd name="connsiteY2" fmla="*/ 6857999 h 6857999"/>
              <a:gd name="connsiteX3" fmla="*/ 1710755 w 3930650"/>
              <a:gd name="connsiteY3" fmla="*/ 6857999 h 6857999"/>
              <a:gd name="connsiteX4" fmla="*/ 0 w 3930650"/>
              <a:gd name="connsiteY4" fmla="*/ 33464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650" h="6857999">
                <a:moveTo>
                  <a:pt x="2869866" y="0"/>
                </a:moveTo>
                <a:lnTo>
                  <a:pt x="3930650" y="0"/>
                </a:lnTo>
                <a:lnTo>
                  <a:pt x="3930650" y="6857999"/>
                </a:lnTo>
                <a:lnTo>
                  <a:pt x="1710755" y="6857999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82880" bIns="4572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08D3D2-785D-491F-A471-E6598B155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7353300" cy="3813175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2E4847-5303-4E42-BBEF-9654227CD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638800"/>
            <a:ext cx="11125200" cy="704850"/>
          </a:xfrm>
        </p:spPr>
        <p:txBody>
          <a:bodyPr anchor="b">
            <a:norm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Cite Source: Author Last Name, Author First Name. “Title of Article,” Date of Publication, URL or page range. </a:t>
            </a:r>
          </a:p>
        </p:txBody>
      </p:sp>
    </p:spTree>
    <p:extLst>
      <p:ext uri="{BB962C8B-B14F-4D97-AF65-F5344CB8AC3E}">
        <p14:creationId xmlns:p14="http://schemas.microsoft.com/office/powerpoint/2010/main" val="150119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5A455-5612-46E5-923A-EA0FF34482EA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BE4AC57-C702-4E71-8F95-F4BA73A7B2C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F7418C-5750-42C9-93BD-57679A329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A4EC-E9FD-4F20-9027-62B12144B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72" y="619125"/>
            <a:ext cx="2876978" cy="55315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F9BBC92-B6F8-476C-81A6-A6A5D7842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0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786230C-8021-4AFD-A532-9EE41297065C}"/>
              </a:ext>
            </a:extLst>
          </p:cNvPr>
          <p:cNvSpPr/>
          <p:nvPr userDrawn="1"/>
        </p:nvSpPr>
        <p:spPr bwMode="lt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873828" y="1901370"/>
            <a:ext cx="8704334" cy="147762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Type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873828" y="3401185"/>
            <a:ext cx="8813800" cy="1437516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subhead if needed to support headline | Section header title should correspond with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6D809B8-E9F4-4D51-BB48-DF0B7A9976B6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067539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A4A7EC-1FF8-4F50-9DF0-98031E4B9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2BB84E4-4C4C-4C73-8E99-C9FA2A33B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5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805125-7EDA-43EA-9549-A1A30F2C4A6D}"/>
              </a:ext>
            </a:extLst>
          </p:cNvPr>
          <p:cNvSpPr/>
          <p:nvPr/>
        </p:nvSpPr>
        <p:spPr bwMode="ltGray">
          <a:xfrm>
            <a:off x="1" y="0"/>
            <a:ext cx="4410637" cy="6858000"/>
          </a:xfrm>
          <a:custGeom>
            <a:avLst/>
            <a:gdLst>
              <a:gd name="connsiteX0" fmla="*/ 0 w 4410637"/>
              <a:gd name="connsiteY0" fmla="*/ 0 h 6858000"/>
              <a:gd name="connsiteX1" fmla="*/ 347933 w 4410637"/>
              <a:gd name="connsiteY1" fmla="*/ 0 h 6858000"/>
              <a:gd name="connsiteX2" fmla="*/ 490799 w 4410637"/>
              <a:gd name="connsiteY2" fmla="*/ 0 h 6858000"/>
              <a:gd name="connsiteX3" fmla="*/ 989385 w 4410637"/>
              <a:gd name="connsiteY3" fmla="*/ 0 h 6858000"/>
              <a:gd name="connsiteX4" fmla="*/ 4410637 w 4410637"/>
              <a:gd name="connsiteY4" fmla="*/ 0 h 6858000"/>
              <a:gd name="connsiteX5" fmla="*/ 1818061 w 4410637"/>
              <a:gd name="connsiteY5" fmla="*/ 3028950 h 6858000"/>
              <a:gd name="connsiteX6" fmla="*/ 3652559 w 4410637"/>
              <a:gd name="connsiteY6" fmla="*/ 6858000 h 6858000"/>
              <a:gd name="connsiteX7" fmla="*/ 14450 w 4410637"/>
              <a:gd name="connsiteY7" fmla="*/ 6858000 h 6858000"/>
              <a:gd name="connsiteX8" fmla="*/ 0 w 4410637"/>
              <a:gd name="connsiteY8" fmla="*/ 68273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7" h="6858000">
                <a:moveTo>
                  <a:pt x="0" y="0"/>
                </a:moveTo>
                <a:lnTo>
                  <a:pt x="347933" y="0"/>
                </a:lnTo>
                <a:lnTo>
                  <a:pt x="490799" y="0"/>
                </a:lnTo>
                <a:lnTo>
                  <a:pt x="989385" y="0"/>
                </a:lnTo>
                <a:lnTo>
                  <a:pt x="4410637" y="0"/>
                </a:lnTo>
                <a:lnTo>
                  <a:pt x="1818061" y="3028950"/>
                </a:lnTo>
                <a:lnTo>
                  <a:pt x="3652559" y="6858000"/>
                </a:lnTo>
                <a:lnTo>
                  <a:pt x="14450" y="6858000"/>
                </a:lnTo>
                <a:lnTo>
                  <a:pt x="0" y="6827326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97F1-87A9-41DA-A3B3-CD3116C81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971800" y="1901370"/>
            <a:ext cx="8606362" cy="5465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Type Agenda title 1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E3C5-07A8-48A6-A1E5-EC83A1AAA9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2975429" y="2447925"/>
            <a:ext cx="8602733" cy="3190875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agenda item – one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9CCB-6EF0-4C34-9BCE-423074AC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EA3AA-2B3E-4DAF-89FE-DA250DCB2ED9}" type="datetime1">
              <a:rPr lang="en-US" smtClean="0"/>
              <a:t>8/29/2022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751A-1649-41E2-A6BF-DEC75CC4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962900" y="7162800"/>
            <a:ext cx="3695700" cy="32067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ACA2BB-2351-4142-9FEC-06798BD77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351993" y="5959906"/>
            <a:ext cx="2243107" cy="43171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999807-A4B6-4650-AEE3-4BB12B62B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X - Signatur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83CA16-723B-4A27-860C-9AA970800170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rgbClr val="EE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6D03AA4-04E6-4AFC-A135-B15C09BB8AA8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60E61A-D61E-44F2-A515-283B98DA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12" y="3032103"/>
            <a:ext cx="4128577" cy="793795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4A9F5A6-AB45-4C9E-8FF1-71A831A1B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Xcel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3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k Saver -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83CA16-723B-4A27-860C-9AA970800170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92272 h 6858000"/>
              <a:gd name="connsiteX3" fmla="*/ 10515261 w 12192000"/>
              <a:gd name="connsiteY3" fmla="*/ 3375865 h 6858000"/>
              <a:gd name="connsiteX4" fmla="*/ 1215876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4826798 h 6858000"/>
              <a:gd name="connsiteX7" fmla="*/ 1396330 w 12192000"/>
              <a:gd name="connsiteY7" fmla="*/ 3170210 h 6858000"/>
              <a:gd name="connsiteX8" fmla="*/ 0 w 12192000"/>
              <a:gd name="connsiteY8" fmla="*/ 1279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92272"/>
                </a:lnTo>
                <a:lnTo>
                  <a:pt x="10515261" y="3375865"/>
                </a:lnTo>
                <a:lnTo>
                  <a:pt x="12158767" y="6858000"/>
                </a:lnTo>
                <a:lnTo>
                  <a:pt x="0" y="6858000"/>
                </a:lnTo>
                <a:lnTo>
                  <a:pt x="0" y="4826798"/>
                </a:lnTo>
                <a:lnTo>
                  <a:pt x="1396330" y="3170210"/>
                </a:lnTo>
                <a:lnTo>
                  <a:pt x="0" y="12792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F97FC-1B35-4486-9E87-3E381ED1D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514476" y="1793875"/>
            <a:ext cx="8801100" cy="15494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Type insightful title | Max 3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E8A98-2273-42DE-A087-1335AA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BE4AC57-C702-4E71-8F95-F4BA73A7B2CD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6BF4-2724-4007-995D-32EAFA7D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976ED-656B-4B31-833E-68A97D3F1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14474" y="3429000"/>
            <a:ext cx="8801102" cy="140970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1FF2769-ECF2-43D6-9C5F-F6ABFC5CA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4475" y="4838700"/>
            <a:ext cx="8801101" cy="38735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40" name="Graphic 11">
            <a:extLst>
              <a:ext uri="{FF2B5EF4-FFF2-40B4-BE49-F238E27FC236}">
                <a16:creationId xmlns:a16="http://schemas.microsoft.com/office/drawing/2014/main" id="{02CA7E07-1F48-49B2-B113-1B34D67C5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36000" y="619125"/>
            <a:ext cx="2874050" cy="55315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6A18D5-3019-4427-A81F-2CA1A0CED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2142211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D3BC3-2DD2-4CA7-B8FD-992156AFFDD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33399" y="495300"/>
            <a:ext cx="11125201" cy="5964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1D72-D26D-49C5-9A6C-25E2B530413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3400" y="1793875"/>
            <a:ext cx="11125200" cy="38373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8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0DF05-72C8-4EC6-8915-BAE4E613499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228600" y="705739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741A6-1415-4591-87BB-DAAD04193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962900" y="6400800"/>
            <a:ext cx="36957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1E4129-FF25-4760-AA71-7CAD6B068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197366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09" r:id="rId2"/>
    <p:sldLayoutId id="2147483730" r:id="rId3"/>
    <p:sldLayoutId id="2147483729" r:id="rId4"/>
    <p:sldLayoutId id="2147483710" r:id="rId5"/>
    <p:sldLayoutId id="2147483712" r:id="rId6"/>
    <p:sldLayoutId id="2147483713" r:id="rId7"/>
    <p:sldLayoutId id="2147483711" r:id="rId8"/>
    <p:sldLayoutId id="2147483714" r:id="rId9"/>
    <p:sldLayoutId id="2147483716" r:id="rId10"/>
    <p:sldLayoutId id="2147483717" r:id="rId11"/>
    <p:sldLayoutId id="2147483715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Georgia Pro" panose="02040502050405020303" pitchFamily="18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9" userDrawn="1">
          <p15:clr>
            <a:srgbClr val="F26B43"/>
          </p15:clr>
        </p15:guide>
        <p15:guide id="40" pos="7680" userDrawn="1">
          <p15:clr>
            <a:srgbClr val="F26B43"/>
          </p15:clr>
        </p15:guide>
        <p15:guide id="41" pos="336" userDrawn="1">
          <p15:clr>
            <a:srgbClr val="F26B43"/>
          </p15:clr>
        </p15:guide>
        <p15:guide id="42" pos="2664" userDrawn="1">
          <p15:clr>
            <a:srgbClr val="F26B43"/>
          </p15:clr>
        </p15:guide>
        <p15:guide id="43" pos="2712" userDrawn="1">
          <p15:clr>
            <a:srgbClr val="F26B43"/>
          </p15:clr>
        </p15:guide>
        <p15:guide id="44" pos="4968" userDrawn="1">
          <p15:clr>
            <a:srgbClr val="F26B43"/>
          </p15:clr>
        </p15:guide>
        <p15:guide id="45" pos="5016" userDrawn="1">
          <p15:clr>
            <a:srgbClr val="F26B43"/>
          </p15:clr>
        </p15:guide>
        <p15:guide id="46" pos="7344" userDrawn="1">
          <p15:clr>
            <a:srgbClr val="F26B43"/>
          </p15:clr>
        </p15:guide>
        <p15:guide id="47" orient="horz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312" userDrawn="1">
          <p15:clr>
            <a:srgbClr val="F26B43"/>
          </p15:clr>
        </p15:guide>
        <p15:guide id="50" orient="horz" pos="1072" userDrawn="1">
          <p15:clr>
            <a:srgbClr val="F26B43"/>
          </p15:clr>
        </p15:guide>
        <p15:guide id="51" orient="horz" pos="1130" userDrawn="1">
          <p15:clr>
            <a:srgbClr val="F26B43"/>
          </p15:clr>
        </p15:guide>
        <p15:guide id="52" orient="horz" pos="2059" userDrawn="1">
          <p15:clr>
            <a:srgbClr val="F26B43"/>
          </p15:clr>
        </p15:guide>
        <p15:guide id="53" orient="horz" pos="3552" userDrawn="1">
          <p15:clr>
            <a:srgbClr val="A4A3A4"/>
          </p15:clr>
        </p15:guide>
        <p15:guide id="54" orient="horz" pos="3048" userDrawn="1">
          <p15:clr>
            <a:srgbClr val="F26B43"/>
          </p15:clr>
        </p15:guide>
        <p15:guide id="55" orient="horz" pos="3103" userDrawn="1">
          <p15:clr>
            <a:srgbClr val="F26B43"/>
          </p15:clr>
        </p15:guide>
        <p15:guide id="56" orient="horz" pos="4032" userDrawn="1">
          <p15:clr>
            <a:srgbClr val="F26B43"/>
          </p15:clr>
        </p15:guide>
        <p15:guide id="57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D3BC3-2DD2-4CA7-B8FD-992156AFFDD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33399" y="495300"/>
            <a:ext cx="11125201" cy="5964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1D72-D26D-49C5-9A6C-25E2B530413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3400" y="1793875"/>
            <a:ext cx="11125200" cy="38373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8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0DF05-72C8-4EC6-8915-BAE4E613499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228600" y="705739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F54C7924-324F-4E02-96B1-FA6D31601A29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0716B-C949-4937-B83F-14EAAFE03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33400" y="6400800"/>
            <a:ext cx="73533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2020 Xcel Energy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741A6-1415-4591-87BB-DAAD04193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962900" y="6400800"/>
            <a:ext cx="3695700" cy="3206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8EEE2-36F2-465F-AD6A-DD1699CB9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4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Georgia Pro" panose="02040502050405020303" pitchFamily="18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9">
          <p15:clr>
            <a:srgbClr val="F26B43"/>
          </p15:clr>
        </p15:guide>
        <p15:guide id="40" pos="7680">
          <p15:clr>
            <a:srgbClr val="F26B43"/>
          </p15:clr>
        </p15:guide>
        <p15:guide id="41" pos="336">
          <p15:clr>
            <a:srgbClr val="F26B43"/>
          </p15:clr>
        </p15:guide>
        <p15:guide id="42" pos="2664">
          <p15:clr>
            <a:srgbClr val="F26B43"/>
          </p15:clr>
        </p15:guide>
        <p15:guide id="43" pos="2712">
          <p15:clr>
            <a:srgbClr val="F26B43"/>
          </p15:clr>
        </p15:guide>
        <p15:guide id="44" pos="4968">
          <p15:clr>
            <a:srgbClr val="F26B43"/>
          </p15:clr>
        </p15:guide>
        <p15:guide id="45" pos="5016">
          <p15:clr>
            <a:srgbClr val="F26B43"/>
          </p15:clr>
        </p15:guide>
        <p15:guide id="46" pos="7344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312">
          <p15:clr>
            <a:srgbClr val="F26B43"/>
          </p15:clr>
        </p15:guide>
        <p15:guide id="50" orient="horz" pos="1072">
          <p15:clr>
            <a:srgbClr val="F26B43"/>
          </p15:clr>
        </p15:guide>
        <p15:guide id="51" orient="horz" pos="1130">
          <p15:clr>
            <a:srgbClr val="F26B43"/>
          </p15:clr>
        </p15:guide>
        <p15:guide id="52" orient="horz" pos="2059">
          <p15:clr>
            <a:srgbClr val="F26B43"/>
          </p15:clr>
        </p15:guide>
        <p15:guide id="53" orient="horz" pos="3552">
          <p15:clr>
            <a:srgbClr val="A4A3A4"/>
          </p15:clr>
        </p15:guide>
        <p15:guide id="54" orient="horz" pos="3048">
          <p15:clr>
            <a:srgbClr val="F26B43"/>
          </p15:clr>
        </p15:guide>
        <p15:guide id="55" orient="horz" pos="3103">
          <p15:clr>
            <a:srgbClr val="F26B43"/>
          </p15:clr>
        </p15:guide>
        <p15:guide id="56" orient="horz" pos="4032">
          <p15:clr>
            <a:srgbClr val="F26B43"/>
          </p15:clr>
        </p15:guide>
        <p15:guide id="57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7C7101-E2AE-4146-96B8-5C3B4DEB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1901371"/>
            <a:ext cx="8804482" cy="1477622"/>
          </a:xfrm>
        </p:spPr>
        <p:txBody>
          <a:bodyPr/>
          <a:lstStyle/>
          <a:p>
            <a:r>
              <a:rPr lang="en-US" dirty="0"/>
              <a:t>NortherN States POWER</a:t>
            </a:r>
            <a:br>
              <a:rPr lang="en-US" dirty="0"/>
            </a:br>
            <a:r>
              <a:rPr lang="en-US" dirty="0"/>
              <a:t>MINNESOTA VALLEY PLANT Decommissioning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2BB3C-BBCE-446E-8EFC-ED26AD6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BB650A-3E0A-43ED-8EEA-7679C55F2A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Project Overview</a:t>
            </a:r>
          </a:p>
          <a:p>
            <a:r>
              <a:rPr lang="en-US" sz="1600" dirty="0"/>
              <a:t>John Hunt and Jim Bodensteiner</a:t>
            </a:r>
          </a:p>
          <a:p>
            <a:r>
              <a:rPr lang="en-US" sz="1600" dirty="0"/>
              <a:t>August 30,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D8FEE-1C6A-4107-B635-33A1FF5FB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16" name="Picture Placeholder 15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CAFFDA5B-B8EF-45AE-B128-48DB93E04D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r="28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68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387-C3B1-47FA-9280-0799ED1A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0" y="548641"/>
            <a:ext cx="7326202" cy="6070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B90A3-3836-4DC1-8BF3-21B36B571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61A19-9ED6-4385-B121-E0080006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1459-E451-4861-A71C-2C1B6A482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EFA735C-AAD7-4600-91CE-376B09C466B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950" y="703580"/>
            <a:ext cx="7402830" cy="4935220"/>
          </a:xfrm>
        </p:spPr>
      </p:pic>
    </p:spTree>
    <p:extLst>
      <p:ext uri="{BB962C8B-B14F-4D97-AF65-F5344CB8AC3E}">
        <p14:creationId xmlns:p14="http://schemas.microsoft.com/office/powerpoint/2010/main" val="118087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387-C3B1-47FA-9280-0799ED1A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0" y="548641"/>
            <a:ext cx="7326202" cy="6070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B90A3-3836-4DC1-8BF3-21B36B571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61A19-9ED6-4385-B121-E0080006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1459-E451-4861-A71C-2C1B6A482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EFA735C-AAD7-4600-91CE-376B09C466B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657718"/>
            <a:ext cx="7498079" cy="4998719"/>
          </a:xfrm>
        </p:spPr>
      </p:pic>
    </p:spTree>
    <p:extLst>
      <p:ext uri="{BB962C8B-B14F-4D97-AF65-F5344CB8AC3E}">
        <p14:creationId xmlns:p14="http://schemas.microsoft.com/office/powerpoint/2010/main" val="36237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387-C3B1-47FA-9280-0799ED1A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0" y="548641"/>
            <a:ext cx="7326202" cy="6070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B90A3-3836-4DC1-8BF3-21B36B571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61A19-9ED6-4385-B121-E0080006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1459-E451-4861-A71C-2C1B6A482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EFA735C-AAD7-4600-91CE-376B09C466B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342" y="703580"/>
            <a:ext cx="6911658" cy="4935220"/>
          </a:xfrm>
        </p:spPr>
      </p:pic>
    </p:spTree>
    <p:extLst>
      <p:ext uri="{BB962C8B-B14F-4D97-AF65-F5344CB8AC3E}">
        <p14:creationId xmlns:p14="http://schemas.microsoft.com/office/powerpoint/2010/main" val="121253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B963-36BC-4502-8DF4-B9DF29B2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698E-23F2-4BBE-BB7F-440DBBBA9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0424C-0DAB-4952-8035-1A2DD32D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FA4E9-3E4C-46A2-9778-8052D2DF6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914F2-AA2F-4681-B9DB-FD8CD17E3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2" y="660400"/>
            <a:ext cx="3733800" cy="497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C5284-19E5-4E07-97EE-B6BC93AC8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719871"/>
            <a:ext cx="3695699" cy="49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4E8B-9798-4BC2-939B-F3DB9944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C58C-C9EC-4874-B544-467F1A278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CF03-8CF6-4DAA-8763-16E77BC5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F78D4-F3C2-4B4A-BC58-EA39DD957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7" name="Picture 6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646FB69F-D4B7-45EA-B514-AB790D80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14" y="643890"/>
            <a:ext cx="6659880" cy="49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7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861" y="453008"/>
            <a:ext cx="7353300" cy="626856"/>
          </a:xfrm>
        </p:spPr>
        <p:txBody>
          <a:bodyPr>
            <a:normAutofit fontScale="90000"/>
          </a:bodyPr>
          <a:lstStyle/>
          <a:p>
            <a:r>
              <a:rPr lang="en-US" dirty="0"/>
              <a:t>DECOMMISSIONING DOCUMENTATION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617" y="1584960"/>
            <a:ext cx="7288258" cy="2911539"/>
          </a:xfrm>
        </p:spPr>
        <p:txBody>
          <a:bodyPr/>
          <a:lstStyle/>
          <a:p>
            <a:r>
              <a:rPr lang="en-US" dirty="0"/>
              <a:t> Contractual Requirements </a:t>
            </a:r>
          </a:p>
          <a:p>
            <a:r>
              <a:rPr lang="en-US" dirty="0"/>
              <a:t> Corporate Requirements</a:t>
            </a:r>
          </a:p>
          <a:p>
            <a:r>
              <a:rPr lang="en-US" dirty="0"/>
              <a:t> Permit-related Requirements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8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861" y="453008"/>
            <a:ext cx="7353300" cy="626856"/>
          </a:xfrm>
        </p:spPr>
        <p:txBody>
          <a:bodyPr>
            <a:normAutofit/>
          </a:bodyPr>
          <a:lstStyle/>
          <a:p>
            <a:r>
              <a:rPr lang="en-US" dirty="0"/>
              <a:t>POST-CLOSURE SITE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617" y="1584960"/>
            <a:ext cx="7288258" cy="2911539"/>
          </a:xfrm>
        </p:spPr>
        <p:txBody>
          <a:bodyPr/>
          <a:lstStyle/>
          <a:p>
            <a:r>
              <a:rPr lang="en-US" dirty="0"/>
              <a:t> Security / Site Access </a:t>
            </a:r>
          </a:p>
          <a:p>
            <a:r>
              <a:rPr lang="en-US" dirty="0"/>
              <a:t> Grounds Maintenance</a:t>
            </a:r>
          </a:p>
          <a:p>
            <a:r>
              <a:rPr lang="en-US" dirty="0"/>
              <a:t> Long-term Ownership?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3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52A32-CFE4-4984-B3A4-94910F47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2022 Xcel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263CF-242C-44C3-9582-0E81F761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1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94745-5919-4B1C-9F1B-37D41529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600892"/>
            <a:ext cx="7310962" cy="48768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2EA58-BF26-418B-BCB4-D2D4F685D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0" y="1611087"/>
            <a:ext cx="7310962" cy="3657599"/>
          </a:xfrm>
        </p:spPr>
        <p:txBody>
          <a:bodyPr/>
          <a:lstStyle/>
          <a:p>
            <a:r>
              <a:rPr lang="en-US" dirty="0"/>
              <a:t> NSP Fleet Transformation</a:t>
            </a:r>
          </a:p>
          <a:p>
            <a:r>
              <a:rPr lang="en-US" dirty="0"/>
              <a:t> Project Planning</a:t>
            </a:r>
          </a:p>
          <a:p>
            <a:r>
              <a:rPr lang="en-US" dirty="0"/>
              <a:t> Project Execution</a:t>
            </a:r>
          </a:p>
          <a:p>
            <a:r>
              <a:rPr lang="en-US" dirty="0"/>
              <a:t> Lessons Learned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50CD9-8D00-4CA9-B1CE-100E9959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EF411-A525-427D-BAAE-B2CB60E69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2021 Xcel Energy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A59F8A9-CFA0-4CF9-92D7-100CD07519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441" r="27441"/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55528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1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A7B642A1-57DC-4C87-9A84-8173DC69E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6" r="17684" b="-1"/>
          <a:stretch/>
        </p:blipFill>
        <p:spPr bwMode="gray">
          <a:xfrm>
            <a:off x="20" y="10"/>
            <a:ext cx="4410616" cy="6857990"/>
          </a:xfrm>
          <a:custGeom>
            <a:avLst/>
            <a:gdLst>
              <a:gd name="connsiteX0" fmla="*/ 0 w 4410636"/>
              <a:gd name="connsiteY0" fmla="*/ 0 h 6858000"/>
              <a:gd name="connsiteX1" fmla="*/ 347932 w 4410636"/>
              <a:gd name="connsiteY1" fmla="*/ 0 h 6858000"/>
              <a:gd name="connsiteX2" fmla="*/ 490798 w 4410636"/>
              <a:gd name="connsiteY2" fmla="*/ 0 h 6858000"/>
              <a:gd name="connsiteX3" fmla="*/ 989384 w 4410636"/>
              <a:gd name="connsiteY3" fmla="*/ 0 h 6858000"/>
              <a:gd name="connsiteX4" fmla="*/ 4410636 w 4410636"/>
              <a:gd name="connsiteY4" fmla="*/ 0 h 6858000"/>
              <a:gd name="connsiteX5" fmla="*/ 1818060 w 4410636"/>
              <a:gd name="connsiteY5" fmla="*/ 3028950 h 6858000"/>
              <a:gd name="connsiteX6" fmla="*/ 3652557 w 4410636"/>
              <a:gd name="connsiteY6" fmla="*/ 6858000 h 6858000"/>
              <a:gd name="connsiteX7" fmla="*/ 14449 w 4410636"/>
              <a:gd name="connsiteY7" fmla="*/ 6858000 h 6858000"/>
              <a:gd name="connsiteX8" fmla="*/ 0 w 4410636"/>
              <a:gd name="connsiteY8" fmla="*/ 6827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0636" h="6858000">
                <a:moveTo>
                  <a:pt x="0" y="0"/>
                </a:moveTo>
                <a:lnTo>
                  <a:pt x="347932" y="0"/>
                </a:lnTo>
                <a:lnTo>
                  <a:pt x="490798" y="0"/>
                </a:lnTo>
                <a:lnTo>
                  <a:pt x="989384" y="0"/>
                </a:lnTo>
                <a:lnTo>
                  <a:pt x="4410636" y="0"/>
                </a:lnTo>
                <a:lnTo>
                  <a:pt x="1818060" y="3028950"/>
                </a:lnTo>
                <a:lnTo>
                  <a:pt x="3652557" y="6858000"/>
                </a:lnTo>
                <a:lnTo>
                  <a:pt x="14449" y="6858000"/>
                </a:lnTo>
                <a:lnTo>
                  <a:pt x="0" y="682732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0945C-ABDE-4A34-8899-D1E49AF5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598" y="522515"/>
            <a:ext cx="7297563" cy="562708"/>
          </a:xfrm>
        </p:spPr>
        <p:txBody>
          <a:bodyPr anchor="b">
            <a:normAutofit/>
          </a:bodyPr>
          <a:lstStyle/>
          <a:p>
            <a:r>
              <a:rPr lang="en-US" dirty="0"/>
              <a:t>NSP FLEET TRANSFORMATION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490335-B3A0-49ED-8496-549A1500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0598" y="1607729"/>
            <a:ext cx="7297564" cy="4031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Objectives</a:t>
            </a:r>
            <a:r>
              <a:rPr lang="en-US" b="0" i="0" dirty="0">
                <a:effectLst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</a:rPr>
              <a:t>retire entire coal fleet in the Upper Midwest by 2030;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</a:rPr>
              <a:t>extend the life of our Monticello nuclear plant to 2040;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</a:rPr>
              <a:t>expanding our renewable resources, adding 2,150 megawatts of wind and 2,500 megawatts of large-scale solar in the next 10 years;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</a:rPr>
              <a:t>reduce carbon emissions in the Upper Midwest more than 85% by 2030;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</a:rPr>
              <a:t>remain on pace to provide carbon-free electricity for our customers by 2050.</a:t>
            </a:r>
          </a:p>
          <a:p>
            <a:endParaRPr lang="en-US" sz="17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11BF4-C267-4B17-90B7-BA4F4491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400800"/>
            <a:ext cx="7353300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2022 Xcel Energy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0D8D811-D8FA-66C9-9E92-290E1D2C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358EEE2-36F2-465F-AD6A-DD1699CB9F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9EAE20A4-63A0-40AE-A6C9-33E6D172E9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96300" y="6400800"/>
            <a:ext cx="3695700" cy="3206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358EEE2-36F2-465F-AD6A-DD1699CB9F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4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861" y="453008"/>
            <a:ext cx="7353300" cy="626856"/>
          </a:xfrm>
        </p:spPr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617" y="1584960"/>
            <a:ext cx="7288258" cy="2911539"/>
          </a:xfrm>
        </p:spPr>
        <p:txBody>
          <a:bodyPr/>
          <a:lstStyle/>
          <a:p>
            <a:r>
              <a:rPr lang="en-US" dirty="0"/>
              <a:t> Decommissioning Scoping</a:t>
            </a:r>
          </a:p>
          <a:p>
            <a:r>
              <a:rPr lang="en-US" dirty="0"/>
              <a:t> Plant Shutdown</a:t>
            </a:r>
          </a:p>
          <a:p>
            <a:r>
              <a:rPr lang="en-US" dirty="0"/>
              <a:t> Project Execution</a:t>
            </a:r>
          </a:p>
          <a:p>
            <a:r>
              <a:rPr lang="en-US" dirty="0"/>
              <a:t> Decommissioning Documentation</a:t>
            </a:r>
          </a:p>
          <a:p>
            <a:r>
              <a:rPr lang="en-US" dirty="0"/>
              <a:t> Post-Closure Site Management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2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657" y="453008"/>
            <a:ext cx="7354504" cy="626856"/>
          </a:xfrm>
        </p:spPr>
        <p:txBody>
          <a:bodyPr>
            <a:normAutofit/>
          </a:bodyPr>
          <a:lstStyle/>
          <a:p>
            <a:r>
              <a:rPr lang="en-US" dirty="0"/>
              <a:t>DECOMMISSIONING SCOPING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7640" y="1593669"/>
            <a:ext cx="7490109" cy="3976621"/>
          </a:xfrm>
        </p:spPr>
        <p:txBody>
          <a:bodyPr/>
          <a:lstStyle/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Analyze pros and cons and provide a decision on the desired end state for the site;   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Identify/inventory onsite equipment and materials;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Identify recognized environmental conditions or other environmental concerns;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Determine the presence of building physical hazards to assist with scope, cost, and schedule;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Identify permits needed to support plan implementation;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Identify site restoration and remediation objectives.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272" y="453008"/>
            <a:ext cx="7366889" cy="626856"/>
          </a:xfrm>
        </p:spPr>
        <p:txBody>
          <a:bodyPr>
            <a:normAutofit/>
          </a:bodyPr>
          <a:lstStyle/>
          <a:p>
            <a:r>
              <a:rPr lang="en-US" dirty="0"/>
              <a:t>PLANT SHUTDOWN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3325" y="1611086"/>
            <a:ext cx="7279549" cy="2885413"/>
          </a:xfrm>
        </p:spPr>
        <p:txBody>
          <a:bodyPr/>
          <a:lstStyle/>
          <a:p>
            <a:r>
              <a:rPr lang="en-US" dirty="0"/>
              <a:t> De-energize equipment</a:t>
            </a:r>
          </a:p>
          <a:p>
            <a:r>
              <a:rPr lang="en-US" dirty="0"/>
              <a:t> Removal of Consumables (chemicals, fuels, etc.)</a:t>
            </a:r>
          </a:p>
          <a:p>
            <a:r>
              <a:rPr lang="en-US" dirty="0"/>
              <a:t> Disconnection of Unnecessary Utilities</a:t>
            </a:r>
          </a:p>
          <a:p>
            <a:r>
              <a:rPr lang="en-US" dirty="0"/>
              <a:t> Reconciliation of Plant Permits</a:t>
            </a:r>
          </a:p>
          <a:p>
            <a:r>
              <a:rPr lang="en-US" dirty="0"/>
              <a:t> Site Security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4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E8EBD55-9C84-442C-AFD4-CB42CC757C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7124"/>
          <a:stretch/>
        </p:blipFill>
        <p:spPr>
          <a:xfrm>
            <a:off x="0" y="0"/>
            <a:ext cx="4410636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9ADF1CC-62B0-4138-8217-72C4CE28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80" y="518161"/>
            <a:ext cx="7356682" cy="548640"/>
          </a:xfrm>
        </p:spPr>
        <p:txBody>
          <a:bodyPr/>
          <a:lstStyle/>
          <a:p>
            <a:r>
              <a:rPr lang="en-US" dirty="0"/>
              <a:t>PROJECT EXECUTION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09B35-A084-4CA8-A052-3C06516D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1480" y="1584963"/>
            <a:ext cx="7356682" cy="4053838"/>
          </a:xfrm>
        </p:spPr>
        <p:txBody>
          <a:bodyPr/>
          <a:lstStyle/>
          <a:p>
            <a:r>
              <a:rPr lang="en-US" dirty="0"/>
              <a:t> Develop / Issue Engineering Services RFP</a:t>
            </a:r>
          </a:p>
          <a:p>
            <a:r>
              <a:rPr lang="en-US" dirty="0"/>
              <a:t> Prepare Permit Applications</a:t>
            </a:r>
          </a:p>
          <a:p>
            <a:r>
              <a:rPr lang="en-US" dirty="0"/>
              <a:t> Develop / Issue Demolition Services RFP</a:t>
            </a:r>
          </a:p>
          <a:p>
            <a:r>
              <a:rPr lang="en-US" dirty="0"/>
              <a:t> Demolition / Site Restoration</a:t>
            </a:r>
          </a:p>
          <a:p>
            <a:r>
              <a:rPr lang="en-US" dirty="0"/>
              <a:t> Demolition Documentation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791DF-F6AF-4347-8658-AFDAF09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C0C0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2022 Xcel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5640-7496-47FE-9FF7-285B644B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8EEE2-36F2-465F-AD6A-DD1699CB9FE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C0C0C">
                    <a:tint val="75000"/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C0C0C">
                  <a:tint val="75000"/>
                  <a:alpha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2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0A4C8-E7C4-40E6-A6FB-80BCDF7E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533401"/>
            <a:ext cx="7310962" cy="563880"/>
          </a:xfrm>
        </p:spPr>
        <p:txBody>
          <a:bodyPr>
            <a:normAutofit/>
          </a:bodyPr>
          <a:lstStyle/>
          <a:p>
            <a:r>
              <a:rPr lang="en-US" dirty="0"/>
              <a:t>MINNESOTA VALLEY PLANT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79708-99EE-4935-9295-7F01B30E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911" y="1615441"/>
            <a:ext cx="7310963" cy="4023360"/>
          </a:xfrm>
        </p:spPr>
        <p:txBody>
          <a:bodyPr/>
          <a:lstStyle/>
          <a:p>
            <a:r>
              <a:rPr lang="en-US" dirty="0"/>
              <a:t> Plant operated from early 1930’s - 2004</a:t>
            </a:r>
          </a:p>
          <a:p>
            <a:r>
              <a:rPr lang="en-US" dirty="0"/>
              <a:t> Ash Landfill closed in-place in 1988</a:t>
            </a:r>
          </a:p>
          <a:p>
            <a:r>
              <a:rPr lang="en-US" dirty="0"/>
              <a:t> Ash Ponds closed by removal in 2010-2011</a:t>
            </a:r>
          </a:p>
          <a:p>
            <a:r>
              <a:rPr lang="en-US" dirty="0"/>
              <a:t> Hydroelectric dam removed in 2012-2013</a:t>
            </a:r>
          </a:p>
          <a:p>
            <a:r>
              <a:rPr lang="en-US" dirty="0"/>
              <a:t> Coal Yard closed in 2018-2019</a:t>
            </a:r>
          </a:p>
          <a:p>
            <a:r>
              <a:rPr lang="en-US" dirty="0"/>
              <a:t> Powerhouse Demolition – Sept 2021 through Dec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54A3C-FDDE-488B-BC44-A080AB1E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CDF23-498E-48C3-8C41-FB8483C80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2021 Xcel Energy</a:t>
            </a:r>
          </a:p>
        </p:txBody>
      </p:sp>
    </p:spTree>
    <p:extLst>
      <p:ext uri="{BB962C8B-B14F-4D97-AF65-F5344CB8AC3E}">
        <p14:creationId xmlns:p14="http://schemas.microsoft.com/office/powerpoint/2010/main" val="53715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387-C3B1-47FA-9280-0799ED1A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0" y="548641"/>
            <a:ext cx="7326202" cy="6070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B90A3-3836-4DC1-8BF3-21B36B571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61A19-9ED6-4385-B121-E0080006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EEE2-36F2-465F-AD6A-DD1699CB9FE5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1459-E451-4861-A71C-2C1B6A482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2021 Xcel Energy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EFA735C-AAD7-4600-91CE-376B09C466B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640" y="548641"/>
            <a:ext cx="9049174" cy="5090159"/>
          </a:xfrm>
        </p:spPr>
      </p:pic>
    </p:spTree>
    <p:extLst>
      <p:ext uri="{BB962C8B-B14F-4D97-AF65-F5344CB8AC3E}">
        <p14:creationId xmlns:p14="http://schemas.microsoft.com/office/powerpoint/2010/main" val="4069196398"/>
      </p:ext>
    </p:extLst>
  </p:cSld>
  <p:clrMapOvr>
    <a:masterClrMapping/>
  </p:clrMapOvr>
</p:sld>
</file>

<file path=ppt/theme/theme1.xml><?xml version="1.0" encoding="utf-8"?>
<a:theme xmlns:a="http://schemas.openxmlformats.org/drawingml/2006/main" name="Xcel Energy Template">
  <a:themeElements>
    <a:clrScheme name="Custom 2">
      <a:dk1>
        <a:srgbClr val="0C0C0C"/>
      </a:dk1>
      <a:lt1>
        <a:sysClr val="window" lastClr="FFFFFF"/>
      </a:lt1>
      <a:dk2>
        <a:srgbClr val="0C0C0C"/>
      </a:dk2>
      <a:lt2>
        <a:srgbClr val="E7E6E6"/>
      </a:lt2>
      <a:accent1>
        <a:srgbClr val="0C0C0C"/>
      </a:accent1>
      <a:accent2>
        <a:srgbClr val="00A2C5"/>
      </a:accent2>
      <a:accent3>
        <a:srgbClr val="EE1B2E"/>
      </a:accent3>
      <a:accent4>
        <a:srgbClr val="004B45"/>
      </a:accent4>
      <a:accent5>
        <a:srgbClr val="F9C606"/>
      </a:accent5>
      <a:accent6>
        <a:srgbClr val="7F7F7F"/>
      </a:accent6>
      <a:hlink>
        <a:srgbClr val="EE1B2E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>
          <a:noFill/>
        </a:ln>
      </a:spPr>
      <a:bodyPr lIns="45720" rIns="45720" rtlCol="0" anchor="ctr"/>
      <a:lstStyle>
        <a:defPPr algn="ctr">
          <a:lnSpc>
            <a:spcPct val="85000"/>
          </a:lnSpc>
          <a:defRPr sz="1800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cap="rnd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cap="none" baseline="0" dirty="0" smtClean="0"/>
        </a:defPPr>
      </a:lstStyle>
    </a:txDef>
  </a:objectDefaults>
  <a:extraClrSchemeLst/>
  <a:custClrLst>
    <a:custClr name="Custom Color 1">
      <a:srgbClr val="562450"/>
    </a:custClr>
    <a:custClr name="Custom Color 2">
      <a:srgbClr val="00558B"/>
    </a:custClr>
    <a:custClr name="Custom Color 3">
      <a:srgbClr val="F58021"/>
    </a:custClr>
  </a:custClrLst>
  <a:extLst>
    <a:ext uri="{05A4C25C-085E-4340-85A3-A5531E510DB2}">
      <thm15:themeFamily xmlns:thm15="http://schemas.microsoft.com/office/thememl/2012/main" name="Xcel Energy PowerPoint Template 2020.pptx" id="{2EC45761-DFB9-451B-83C5-F641786523EC}" vid="{9DD647B2-C9AB-4BF5-B1B3-85750A4503A3}"/>
    </a:ext>
  </a:extLst>
</a:theme>
</file>

<file path=ppt/theme/theme2.xml><?xml version="1.0" encoding="utf-8"?>
<a:theme xmlns:a="http://schemas.openxmlformats.org/drawingml/2006/main" name="1_Xcel Energy Template">
  <a:themeElements>
    <a:clrScheme name="Custom 2">
      <a:dk1>
        <a:srgbClr val="0C0C0C"/>
      </a:dk1>
      <a:lt1>
        <a:sysClr val="window" lastClr="FFFFFF"/>
      </a:lt1>
      <a:dk2>
        <a:srgbClr val="0C0C0C"/>
      </a:dk2>
      <a:lt2>
        <a:srgbClr val="E7E6E6"/>
      </a:lt2>
      <a:accent1>
        <a:srgbClr val="0C0C0C"/>
      </a:accent1>
      <a:accent2>
        <a:srgbClr val="00A2C5"/>
      </a:accent2>
      <a:accent3>
        <a:srgbClr val="EE1B2E"/>
      </a:accent3>
      <a:accent4>
        <a:srgbClr val="004B45"/>
      </a:accent4>
      <a:accent5>
        <a:srgbClr val="F9C606"/>
      </a:accent5>
      <a:accent6>
        <a:srgbClr val="7F7F7F"/>
      </a:accent6>
      <a:hlink>
        <a:srgbClr val="EE1B2E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>
          <a:noFill/>
        </a:ln>
      </a:spPr>
      <a:bodyPr lIns="45720" rIns="45720" rtlCol="0" anchor="ctr"/>
      <a:lstStyle>
        <a:defPPr algn="ctr">
          <a:lnSpc>
            <a:spcPct val="85000"/>
          </a:lnSpc>
          <a:defRPr sz="1800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cap="rnd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cap="all" dirty="0" smtClean="0"/>
        </a:defPPr>
      </a:lstStyle>
    </a:txDef>
  </a:objectDefaults>
  <a:extraClrSchemeLst/>
  <a:custClrLst>
    <a:custClr name="Custom Color 1">
      <a:srgbClr val="562450"/>
    </a:custClr>
    <a:custClr name="Custom Color 2">
      <a:srgbClr val="00558B"/>
    </a:custClr>
    <a:custClr name="Custom Color 3">
      <a:srgbClr val="F58021"/>
    </a:custClr>
  </a:custClrLst>
  <a:extLst>
    <a:ext uri="{05A4C25C-085E-4340-85A3-A5531E510DB2}">
      <thm15:themeFamily xmlns:thm15="http://schemas.microsoft.com/office/thememl/2012/main" name="Xcel Energy PowerPoint Template 2020.pptx" id="{2EC45761-DFB9-451B-83C5-F641786523EC}" vid="{9DD647B2-C9AB-4BF5-B1B3-85750A4503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B934EA772F745B42C6867173F59F2" ma:contentTypeVersion="" ma:contentTypeDescription="Create a new document." ma:contentTypeScope="" ma:versionID="c70ec2be138de958e0656c15d06f6bb8">
  <xsd:schema xmlns:xsd="http://www.w3.org/2001/XMLSchema" xmlns:xs="http://www.w3.org/2001/XMLSchema" xmlns:p="http://schemas.microsoft.com/office/2006/metadata/properties" xmlns:ns2="2a676f06-3f6b-46eb-ac49-c5af11b2b7ad" targetNamespace="http://schemas.microsoft.com/office/2006/metadata/properties" ma:root="true" ma:fieldsID="2f640b0885e043e9a5a2d3c2c778f315" ns2:_="">
    <xsd:import namespace="2a676f06-3f6b-46eb-ac49-c5af11b2b7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76f06-3f6b-46eb-ac49-c5af11b2b7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410F53-C082-480A-9419-B6B84C39FC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DDFABE-ADAA-4378-A8D3-6E4CAFF5FBAF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2a676f06-3f6b-46eb-ac49-c5af11b2b7a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ECA2A12-A355-4875-B120-D07AFE64B4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76f06-3f6b-46eb-ac49-c5af11b2b7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427</Words>
  <Application>Microsoft Office PowerPoint</Application>
  <PresentationFormat>Widescreen</PresentationFormat>
  <Paragraphs>106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 Pro</vt:lpstr>
      <vt:lpstr>Symbol</vt:lpstr>
      <vt:lpstr>Wingdings</vt:lpstr>
      <vt:lpstr>Xcel Energy Template</vt:lpstr>
      <vt:lpstr>1_Xcel Energy Template</vt:lpstr>
      <vt:lpstr>NortherN States POWER MINNESOTA VALLEY PLANT Decommissioning Project</vt:lpstr>
      <vt:lpstr>Agenda</vt:lpstr>
      <vt:lpstr>NSP FLEET TRANSFORMATION</vt:lpstr>
      <vt:lpstr>PROJECT PLANNING</vt:lpstr>
      <vt:lpstr>DECOMMISSIONING SCOPING</vt:lpstr>
      <vt:lpstr>PLANT SHUTDOWN</vt:lpstr>
      <vt:lpstr>PROJECT EXECUTION</vt:lpstr>
      <vt:lpstr>MINNESOTA VALLEY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DECOMMISSIONING DOCUMENTATION</vt:lpstr>
      <vt:lpstr>POST-CLOSURE SITE 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xcel energy Powerpoint Template</dc:title>
  <dc:creator>Xcel Energy</dc:creator>
  <cp:lastModifiedBy>Vita, Carla K (DEED)</cp:lastModifiedBy>
  <cp:revision>152</cp:revision>
  <dcterms:created xsi:type="dcterms:W3CDTF">2020-02-25T21:58:52Z</dcterms:created>
  <dcterms:modified xsi:type="dcterms:W3CDTF">2022-08-29T14:08:57Z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0x010100A3DB934EA772F745B42C6867173F59F2</vt:lpwstr>
  </property>
  <property fmtid="{D5CDD505-2E9C-101B-9397-08002B2CF9AE}" pid="3" name="MSIP_Label_4c303da5-9839-411d-b619-2304f1573bfc_Enabled">
    <vt:lpwstr>true</vt:lpwstr>
  </property>
  <property fmtid="{D5CDD505-2E9C-101B-9397-08002B2CF9AE}" pid="4" name="MSIP_Label_4c303da5-9839-411d-b619-2304f1573bfc_SetDate">
    <vt:lpwstr>2022-08-29T13:35:08Z</vt:lpwstr>
  </property>
  <property fmtid="{D5CDD505-2E9C-101B-9397-08002B2CF9AE}" pid="5" name="MSIP_Label_4c303da5-9839-411d-b619-2304f1573bfc_Method">
    <vt:lpwstr>Standard</vt:lpwstr>
  </property>
  <property fmtid="{D5CDD505-2E9C-101B-9397-08002B2CF9AE}" pid="6" name="MSIP_Label_4c303da5-9839-411d-b619-2304f1573bfc_Name">
    <vt:lpwstr>4c303da5-9839-411d-b619-2304f1573bfc</vt:lpwstr>
  </property>
  <property fmtid="{D5CDD505-2E9C-101B-9397-08002B2CF9AE}" pid="7" name="MSIP_Label_4c303da5-9839-411d-b619-2304f1573bfc_SiteId">
    <vt:lpwstr>24b2a583-5c05-4b6a-b4e9-4e12dc0025ad</vt:lpwstr>
  </property>
  <property fmtid="{D5CDD505-2E9C-101B-9397-08002B2CF9AE}" pid="8" name="MSIP_Label_4c303da5-9839-411d-b619-2304f1573bfc_ActionId">
    <vt:lpwstr>9e9a04df-f751-4f02-b68f-9f79afa72560</vt:lpwstr>
  </property>
  <property fmtid="{D5CDD505-2E9C-101B-9397-08002B2CF9AE}" pid="9" name="MSIP_Label_4c303da5-9839-411d-b619-2304f1573bfc_ContentBits">
    <vt:lpwstr>0</vt:lpwstr>
  </property>
</Properties>
</file>