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5" r:id="rId2"/>
    <p:sldId id="276" r:id="rId3"/>
    <p:sldId id="277" r:id="rId4"/>
    <p:sldId id="278" r:id="rId5"/>
    <p:sldId id="279" r:id="rId6"/>
    <p:sldId id="280" r:id="rId7"/>
    <p:sldId id="281" r:id="rId8"/>
    <p:sldId id="268" r:id="rId9"/>
    <p:sldId id="256" r:id="rId10"/>
    <p:sldId id="257" r:id="rId11"/>
    <p:sldId id="259" r:id="rId12"/>
    <p:sldId id="260" r:id="rId13"/>
    <p:sldId id="261" r:id="rId14"/>
    <p:sldId id="262" r:id="rId15"/>
    <p:sldId id="264" r:id="rId16"/>
    <p:sldId id="269" r:id="rId17"/>
    <p:sldId id="270" r:id="rId18"/>
    <p:sldId id="27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1571" autoAdjust="0"/>
  </p:normalViewPr>
  <p:slideViewPr>
    <p:cSldViewPr snapToGrid="0">
      <p:cViewPr varScale="1">
        <p:scale>
          <a:sx n="42" d="100"/>
          <a:sy n="42" d="100"/>
        </p:scale>
        <p:origin x="648" y="44"/>
      </p:cViewPr>
      <p:guideLst/>
    </p:cSldViewPr>
  </p:slideViewPr>
  <p:notesTextViewPr>
    <p:cViewPr>
      <p:scale>
        <a:sx n="1" d="1"/>
        <a:sy n="1" d="1"/>
      </p:scale>
      <p:origin x="0" y="0"/>
    </p:cViewPr>
  </p:notesTextViewPr>
  <p:sorterViewPr>
    <p:cViewPr>
      <p:scale>
        <a:sx n="100" d="100"/>
        <a:sy n="100" d="100"/>
      </p:scale>
      <p:origin x="0" y="-34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BE104-39DE-4554-807F-AA8B3C2A4D58}" type="datetimeFigureOut">
              <a:rPr lang="en-US" smtClean="0"/>
              <a:t>10/9/2019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A151CC-6E93-4EA9-BC22-D5777842C1C7}" type="slidenum">
              <a:rPr lang="en-US" smtClean="0"/>
              <a:t>‹#›</a:t>
            </a:fld>
            <a:endParaRPr lang="en-US"/>
          </a:p>
        </p:txBody>
      </p:sp>
    </p:spTree>
    <p:extLst>
      <p:ext uri="{BB962C8B-B14F-4D97-AF65-F5344CB8AC3E}">
        <p14:creationId xmlns:p14="http://schemas.microsoft.com/office/powerpoint/2010/main" val="3824968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ea typeface="MS PGothic" panose="020B0600070205080204" pitchFamily="34" charset="-128"/>
              </a:defRPr>
            </a:lvl1pPr>
            <a:lvl2pPr marL="769938" indent="-295275" defTabSz="965200">
              <a:defRPr sz="2400">
                <a:solidFill>
                  <a:schemeClr val="tx1"/>
                </a:solidFill>
                <a:latin typeface="Times New Roman" panose="02020603050405020304" pitchFamily="18" charset="0"/>
                <a:ea typeface="MS PGothic" panose="020B0600070205080204" pitchFamily="34" charset="-128"/>
              </a:defRPr>
            </a:lvl2pPr>
            <a:lvl3pPr marL="1184275" indent="-236538" defTabSz="965200">
              <a:defRPr sz="2400">
                <a:solidFill>
                  <a:schemeClr val="tx1"/>
                </a:solidFill>
                <a:latin typeface="Times New Roman" panose="02020603050405020304" pitchFamily="18" charset="0"/>
                <a:ea typeface="MS PGothic" panose="020B0600070205080204" pitchFamily="34" charset="-128"/>
              </a:defRPr>
            </a:lvl3pPr>
            <a:lvl4pPr marL="1658938" indent="-236538" defTabSz="965200">
              <a:defRPr sz="2400">
                <a:solidFill>
                  <a:schemeClr val="tx1"/>
                </a:solidFill>
                <a:latin typeface="Times New Roman" panose="02020603050405020304" pitchFamily="18" charset="0"/>
                <a:ea typeface="MS PGothic" panose="020B0600070205080204" pitchFamily="34" charset="-128"/>
              </a:defRPr>
            </a:lvl4pPr>
            <a:lvl5pPr marL="2133600" indent="-236538" defTabSz="965200">
              <a:defRPr sz="2400">
                <a:solidFill>
                  <a:schemeClr val="tx1"/>
                </a:solidFill>
                <a:latin typeface="Times New Roman" panose="02020603050405020304" pitchFamily="18" charset="0"/>
                <a:ea typeface="MS PGothic" panose="020B0600070205080204" pitchFamily="34" charset="-128"/>
              </a:defRPr>
            </a:lvl5pPr>
            <a:lvl6pPr marL="2590800" indent="-236538"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3048000" indent="-236538"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505200" indent="-236538"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962400" indent="-236538"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B7890E5-03B1-43A7-8218-8169C35AD44B}" type="slidenum">
              <a:rPr lang="en-US" altLang="en-US" sz="1200" smtClean="0">
                <a:latin typeface="Arial" panose="020B0604020202020204" pitchFamily="34" charset="0"/>
                <a:cs typeface="Arial" panose="020B0604020202020204" pitchFamily="34" charset="0"/>
              </a:rPr>
              <a:pPr/>
              <a:t>3</a:t>
            </a:fld>
            <a:endParaRPr lang="en-US" altLang="en-US" sz="12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30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57263">
              <a:defRPr sz="2400">
                <a:solidFill>
                  <a:schemeClr val="tx1"/>
                </a:solidFill>
                <a:latin typeface="Times New Roman" panose="02020603050405020304" pitchFamily="18" charset="0"/>
                <a:ea typeface="MS PGothic" panose="020B0600070205080204" pitchFamily="34" charset="-128"/>
              </a:defRPr>
            </a:lvl1pPr>
            <a:lvl2pPr marL="769938" indent="-295275" defTabSz="957263">
              <a:defRPr sz="2400">
                <a:solidFill>
                  <a:schemeClr val="tx1"/>
                </a:solidFill>
                <a:latin typeface="Times New Roman" panose="02020603050405020304" pitchFamily="18" charset="0"/>
                <a:ea typeface="MS PGothic" panose="020B0600070205080204" pitchFamily="34" charset="-128"/>
              </a:defRPr>
            </a:lvl2pPr>
            <a:lvl3pPr marL="1184275" indent="-236538" defTabSz="957263">
              <a:defRPr sz="2400">
                <a:solidFill>
                  <a:schemeClr val="tx1"/>
                </a:solidFill>
                <a:latin typeface="Times New Roman" panose="02020603050405020304" pitchFamily="18" charset="0"/>
                <a:ea typeface="MS PGothic" panose="020B0600070205080204" pitchFamily="34" charset="-128"/>
              </a:defRPr>
            </a:lvl3pPr>
            <a:lvl4pPr marL="1658938" indent="-236538" defTabSz="957263">
              <a:defRPr sz="2400">
                <a:solidFill>
                  <a:schemeClr val="tx1"/>
                </a:solidFill>
                <a:latin typeface="Times New Roman" panose="02020603050405020304" pitchFamily="18" charset="0"/>
                <a:ea typeface="MS PGothic" panose="020B0600070205080204" pitchFamily="34" charset="-128"/>
              </a:defRPr>
            </a:lvl4pPr>
            <a:lvl5pPr marL="2133600" indent="-236538" defTabSz="957263">
              <a:defRPr sz="2400">
                <a:solidFill>
                  <a:schemeClr val="tx1"/>
                </a:solidFill>
                <a:latin typeface="Times New Roman" panose="02020603050405020304" pitchFamily="18" charset="0"/>
                <a:ea typeface="MS PGothic" panose="020B0600070205080204" pitchFamily="34" charset="-128"/>
              </a:defRPr>
            </a:lvl5pPr>
            <a:lvl6pPr marL="2590800" indent="-236538" defTabSz="9572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3048000" indent="-236538" defTabSz="9572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505200" indent="-236538" defTabSz="9572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962400" indent="-236538" defTabSz="9572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A17A6D2-B93D-40F2-8DF1-4AD385E2D3FB}" type="slidenum">
              <a:rPr lang="en-US" altLang="en-US" sz="1200" smtClean="0"/>
              <a:pPr/>
              <a:t>4</a:t>
            </a:fld>
            <a:endParaRPr lang="en-US" altLang="en-US" sz="1200" smtClean="0"/>
          </a:p>
        </p:txBody>
      </p:sp>
      <p:sp>
        <p:nvSpPr>
          <p:cNvPr id="14339" name="Rectangle 2"/>
          <p:cNvSpPr>
            <a:spLocks noGrp="1" noRot="1" noChangeAspect="1" noChangeArrowheads="1" noTextEdit="1"/>
          </p:cNvSpPr>
          <p:nvPr>
            <p:ph type="sldImg"/>
          </p:nvPr>
        </p:nvSpPr>
        <p:spPr>
          <a:xfrm>
            <a:off x="458788" y="720725"/>
            <a:ext cx="6399212" cy="3600450"/>
          </a:xfrm>
          <a:ln/>
        </p:spPr>
      </p:sp>
      <p:sp>
        <p:nvSpPr>
          <p:cNvPr id="14340" name="Rectangle 3"/>
          <p:cNvSpPr>
            <a:spLocks noGrp="1" noChangeArrowheads="1"/>
          </p:cNvSpPr>
          <p:nvPr>
            <p:ph type="body" idx="1"/>
          </p:nvPr>
        </p:nvSpPr>
        <p:spPr>
          <a:xfrm>
            <a:off x="731838" y="4560888"/>
            <a:ext cx="5851525" cy="4319587"/>
          </a:xfrm>
          <a:noFill/>
        </p:spPr>
        <p:txBody>
          <a:bodyPr/>
          <a:lstStyle/>
          <a:p>
            <a:pPr eaLnBrk="1" hangingPunct="1"/>
            <a:endParaRPr lang="en-US" altLang="en-US" smtClean="0"/>
          </a:p>
        </p:txBody>
      </p:sp>
    </p:spTree>
    <p:extLst>
      <p:ext uri="{BB962C8B-B14F-4D97-AF65-F5344CB8AC3E}">
        <p14:creationId xmlns:p14="http://schemas.microsoft.com/office/powerpoint/2010/main" val="362518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ea typeface="MS PGothic" panose="020B0600070205080204" pitchFamily="34" charset="-128"/>
              </a:defRPr>
            </a:lvl1pPr>
            <a:lvl2pPr marL="769938" indent="-295275" defTabSz="965200">
              <a:defRPr sz="2400">
                <a:solidFill>
                  <a:schemeClr val="tx1"/>
                </a:solidFill>
                <a:latin typeface="Times New Roman" panose="02020603050405020304" pitchFamily="18" charset="0"/>
                <a:ea typeface="MS PGothic" panose="020B0600070205080204" pitchFamily="34" charset="-128"/>
              </a:defRPr>
            </a:lvl2pPr>
            <a:lvl3pPr marL="1184275" indent="-236538" defTabSz="965200">
              <a:defRPr sz="2400">
                <a:solidFill>
                  <a:schemeClr val="tx1"/>
                </a:solidFill>
                <a:latin typeface="Times New Roman" panose="02020603050405020304" pitchFamily="18" charset="0"/>
                <a:ea typeface="MS PGothic" panose="020B0600070205080204" pitchFamily="34" charset="-128"/>
              </a:defRPr>
            </a:lvl3pPr>
            <a:lvl4pPr marL="1658938" indent="-236538" defTabSz="965200">
              <a:defRPr sz="2400">
                <a:solidFill>
                  <a:schemeClr val="tx1"/>
                </a:solidFill>
                <a:latin typeface="Times New Roman" panose="02020603050405020304" pitchFamily="18" charset="0"/>
                <a:ea typeface="MS PGothic" panose="020B0600070205080204" pitchFamily="34" charset="-128"/>
              </a:defRPr>
            </a:lvl4pPr>
            <a:lvl5pPr marL="2133600" indent="-236538" defTabSz="965200">
              <a:defRPr sz="2400">
                <a:solidFill>
                  <a:schemeClr val="tx1"/>
                </a:solidFill>
                <a:latin typeface="Times New Roman" panose="02020603050405020304" pitchFamily="18" charset="0"/>
                <a:ea typeface="MS PGothic" panose="020B0600070205080204" pitchFamily="34" charset="-128"/>
              </a:defRPr>
            </a:lvl5pPr>
            <a:lvl6pPr marL="2590800" indent="-236538"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3048000" indent="-236538"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505200" indent="-236538"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962400" indent="-236538"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026DDAC-9852-4059-9B32-8165007CEA6B}" type="slidenum">
              <a:rPr lang="en-US" altLang="en-US" sz="1200" smtClean="0"/>
              <a:pPr/>
              <a:t>5</a:t>
            </a:fld>
            <a:endParaRPr lang="en-US" altLang="en-US" sz="1200" smtClean="0"/>
          </a:p>
        </p:txBody>
      </p:sp>
      <p:sp>
        <p:nvSpPr>
          <p:cNvPr id="16387" name="Rectangle 2"/>
          <p:cNvSpPr>
            <a:spLocks noGrp="1" noRot="1" noChangeAspect="1" noChangeArrowheads="1" noTextEdit="1"/>
          </p:cNvSpPr>
          <p:nvPr>
            <p:ph type="sldImg"/>
          </p:nvPr>
        </p:nvSpPr>
        <p:spPr>
          <a:xfrm>
            <a:off x="457200" y="720725"/>
            <a:ext cx="6400800" cy="3600450"/>
          </a:xfrm>
          <a:ln/>
        </p:spPr>
      </p:sp>
      <p:sp>
        <p:nvSpPr>
          <p:cNvPr id="10244" name="Rectangle 3"/>
          <p:cNvSpPr>
            <a:spLocks noGrp="1" noChangeArrowheads="1"/>
          </p:cNvSpPr>
          <p:nvPr>
            <p:ph type="body" idx="1"/>
          </p:nvPr>
        </p:nvSpPr>
        <p:spPr>
          <a:xfrm>
            <a:off x="731838" y="4560888"/>
            <a:ext cx="5851525" cy="431958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100325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ea typeface="MS PGothic" panose="020B0600070205080204" pitchFamily="34" charset="-128"/>
              </a:defRPr>
            </a:lvl1pPr>
            <a:lvl2pPr marL="769938" indent="-295275" defTabSz="965200">
              <a:defRPr sz="2400">
                <a:solidFill>
                  <a:schemeClr val="tx1"/>
                </a:solidFill>
                <a:latin typeface="Times New Roman" panose="02020603050405020304" pitchFamily="18" charset="0"/>
                <a:ea typeface="MS PGothic" panose="020B0600070205080204" pitchFamily="34" charset="-128"/>
              </a:defRPr>
            </a:lvl2pPr>
            <a:lvl3pPr marL="1184275" indent="-236538" defTabSz="965200">
              <a:defRPr sz="2400">
                <a:solidFill>
                  <a:schemeClr val="tx1"/>
                </a:solidFill>
                <a:latin typeface="Times New Roman" panose="02020603050405020304" pitchFamily="18" charset="0"/>
                <a:ea typeface="MS PGothic" panose="020B0600070205080204" pitchFamily="34" charset="-128"/>
              </a:defRPr>
            </a:lvl3pPr>
            <a:lvl4pPr marL="1658938" indent="-236538" defTabSz="965200">
              <a:defRPr sz="2400">
                <a:solidFill>
                  <a:schemeClr val="tx1"/>
                </a:solidFill>
                <a:latin typeface="Times New Roman" panose="02020603050405020304" pitchFamily="18" charset="0"/>
                <a:ea typeface="MS PGothic" panose="020B0600070205080204" pitchFamily="34" charset="-128"/>
              </a:defRPr>
            </a:lvl4pPr>
            <a:lvl5pPr marL="2133600" indent="-236538" defTabSz="965200">
              <a:defRPr sz="2400">
                <a:solidFill>
                  <a:schemeClr val="tx1"/>
                </a:solidFill>
                <a:latin typeface="Times New Roman" panose="02020603050405020304" pitchFamily="18" charset="0"/>
                <a:ea typeface="MS PGothic" panose="020B0600070205080204" pitchFamily="34" charset="-128"/>
              </a:defRPr>
            </a:lvl5pPr>
            <a:lvl6pPr marL="2590800" indent="-236538"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3048000" indent="-236538"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505200" indent="-236538"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962400" indent="-236538" defTabSz="965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EF5A2BE-6EBB-4FC4-B259-4307F0B1B40C}" type="slidenum">
              <a:rPr lang="en-US" altLang="en-US" sz="1200" smtClean="0"/>
              <a:pPr/>
              <a:t>6</a:t>
            </a:fld>
            <a:endParaRPr lang="en-US" altLang="en-US" sz="1200" smtClean="0"/>
          </a:p>
        </p:txBody>
      </p:sp>
      <p:sp>
        <p:nvSpPr>
          <p:cNvPr id="18435"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i="1" dirty="0" smtClean="0"/>
              <a:t>Guideposts for Success </a:t>
            </a:r>
            <a:r>
              <a:rPr lang="en-US" dirty="0" smtClean="0"/>
              <a:t>based on what research shows that all youth need to transition to adulthood successfully. </a:t>
            </a:r>
          </a:p>
          <a:p>
            <a:pPr marL="514350" indent="-514350">
              <a:buFont typeface="+mj-lt"/>
              <a:buAutoNum type="arabicPeriod"/>
            </a:pPr>
            <a:r>
              <a:rPr lang="en-US" b="1" dirty="0" smtClean="0"/>
              <a:t>School-Based Preparatory Experiences </a:t>
            </a:r>
            <a:r>
              <a:rPr lang="en-US" dirty="0" smtClean="0"/>
              <a:t>that contribute to student success for youth with and without disabilities.</a:t>
            </a:r>
          </a:p>
          <a:p>
            <a:pPr marL="514350" indent="-514350">
              <a:buFont typeface="+mj-lt"/>
              <a:buAutoNum type="arabicPeriod"/>
            </a:pPr>
            <a:r>
              <a:rPr lang="en-US" b="1" dirty="0" smtClean="0"/>
              <a:t>Career Preparation and Work-Based Learning Experiences </a:t>
            </a:r>
            <a:r>
              <a:rPr lang="en-US" dirty="0" smtClean="0"/>
              <a:t>that youth with and without disabilities need to identify and to reach their career goals.</a:t>
            </a:r>
          </a:p>
          <a:p>
            <a:pPr marL="514350" indent="-514350">
              <a:buFont typeface="+mj-lt"/>
              <a:buAutoNum type="arabicPeriod"/>
            </a:pPr>
            <a:r>
              <a:rPr lang="en-US" b="1" dirty="0" smtClean="0"/>
              <a:t>Youth Development and Leadership Experiences </a:t>
            </a:r>
            <a:r>
              <a:rPr lang="en-US" dirty="0" smtClean="0"/>
              <a:t>that help youth with and without disabilities exercise leadership, build self-esteem, and gain knowledge and skills to help them control and direct their own lives.</a:t>
            </a:r>
          </a:p>
          <a:p>
            <a:pPr marL="514350" indent="-514350">
              <a:buFont typeface="+mj-lt"/>
              <a:buAutoNum type="arabicPeriod"/>
            </a:pPr>
            <a:r>
              <a:rPr lang="en-US" b="1" dirty="0" smtClean="0"/>
              <a:t>Connecting Activities </a:t>
            </a:r>
            <a:r>
              <a:rPr lang="en-US" dirty="0" smtClean="0"/>
              <a:t>such as programs, services, activities, and supports that can help youth, depending on their individual needs, successfully pursue their post-school goals. </a:t>
            </a:r>
          </a:p>
          <a:p>
            <a:pPr marL="514350" indent="-514350">
              <a:buFont typeface="+mj-lt"/>
              <a:buAutoNum type="arabicPeriod"/>
            </a:pPr>
            <a:r>
              <a:rPr lang="en-US" b="1" dirty="0" smtClean="0"/>
              <a:t>Family Involvement and Supports </a:t>
            </a:r>
            <a:r>
              <a:rPr lang="en-US" dirty="0" smtClean="0"/>
              <a:t>provided by parents, family members, and other caring adults that promote the social, emotional, physical, academic, and occupational growth of youth with and without disabilities.</a:t>
            </a:r>
          </a:p>
          <a:p>
            <a:pPr eaLnBrk="1" hangingPunct="1">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43094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purpose of this publication is to provide guidance to Minnesota </a:t>
            </a:r>
            <a:r>
              <a:rPr lang="en-US" sz="1200" b="0" i="0" u="none" strike="noStrike" kern="1200" baseline="0" dirty="0" err="1" smtClean="0">
                <a:solidFill>
                  <a:schemeClr val="tx1"/>
                </a:solidFill>
                <a:latin typeface="+mn-lt"/>
                <a:ea typeface="+mn-ea"/>
                <a:cs typeface="+mn-cs"/>
              </a:rPr>
              <a:t>CareerForce</a:t>
            </a:r>
            <a:r>
              <a:rPr lang="en-US" sz="1200" b="0" i="0" u="none" strike="noStrike" kern="1200" baseline="0" dirty="0" smtClean="0">
                <a:solidFill>
                  <a:schemeClr val="tx1"/>
                </a:solidFill>
                <a:latin typeface="+mn-lt"/>
                <a:ea typeface="+mn-ea"/>
                <a:cs typeface="+mn-cs"/>
              </a:rPr>
              <a:t> youth development professionals on how to intentionally integrate the Guideposts for Success framework into the Individualized Learning Plan (ILP) model. Developed by PACER Center for Minnesota’s Partners for Youth Disability Employment Initiative (DEI), this guide demonstrates how to merge the core strategies of DEI youth-focused projects — career pathways, Integrated Resource Teams (IRTs), and the Guideposts — with ILP career planning activities for both in-school and out-of-school youth.</a:t>
            </a:r>
            <a:endParaRPr lang="en-US" dirty="0"/>
          </a:p>
        </p:txBody>
      </p:sp>
      <p:sp>
        <p:nvSpPr>
          <p:cNvPr id="4" name="Slide Number Placeholder 3"/>
          <p:cNvSpPr>
            <a:spLocks noGrp="1"/>
          </p:cNvSpPr>
          <p:nvPr>
            <p:ph type="sldNum" sz="quarter" idx="10"/>
          </p:nvPr>
        </p:nvSpPr>
        <p:spPr/>
        <p:txBody>
          <a:bodyPr/>
          <a:lstStyle/>
          <a:p>
            <a:fld id="{D1A151CC-6E93-4EA9-BC22-D5777842C1C7}" type="slidenum">
              <a:rPr lang="en-US" smtClean="0"/>
              <a:t>9</a:t>
            </a:fld>
            <a:endParaRPr lang="en-US"/>
          </a:p>
        </p:txBody>
      </p:sp>
    </p:spTree>
    <p:extLst>
      <p:ext uri="{BB962C8B-B14F-4D97-AF65-F5344CB8AC3E}">
        <p14:creationId xmlns:p14="http://schemas.microsoft.com/office/powerpoint/2010/main" val="4083668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Minnesota Statutes, section 120B.125 requires all students beginning no later than 9th grade to have a Personal Learning Plan around several key elements. This plan should be looked at as a life plan that includes academic scheduling, career exploration, career and employment-related skills, community partnerships, college access, all forms of postsecondary training, and experiential learning opportunities.</a:t>
            </a:r>
            <a:endParaRPr lang="en-US" dirty="0"/>
          </a:p>
        </p:txBody>
      </p:sp>
      <p:sp>
        <p:nvSpPr>
          <p:cNvPr id="4" name="Slide Number Placeholder 3"/>
          <p:cNvSpPr>
            <a:spLocks noGrp="1"/>
          </p:cNvSpPr>
          <p:nvPr>
            <p:ph type="sldNum" sz="quarter" idx="10"/>
          </p:nvPr>
        </p:nvSpPr>
        <p:spPr/>
        <p:txBody>
          <a:bodyPr/>
          <a:lstStyle/>
          <a:p>
            <a:fld id="{D1A151CC-6E93-4EA9-BC22-D5777842C1C7}" type="slidenum">
              <a:rPr lang="en-US" smtClean="0"/>
              <a:t>12</a:t>
            </a:fld>
            <a:endParaRPr lang="en-US"/>
          </a:p>
        </p:txBody>
      </p:sp>
    </p:spTree>
    <p:extLst>
      <p:ext uri="{BB962C8B-B14F-4D97-AF65-F5344CB8AC3E}">
        <p14:creationId xmlns:p14="http://schemas.microsoft.com/office/powerpoint/2010/main" val="2984052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sz="1200" dirty="0" smtClean="0"/>
              <a:t>Provide a comprehensive plan to prepare for and complete a career and college-ready curriculum by meeting state and local academic standards and developing career and employment-related skills such as team work, collaboration, creativity, communication, critical thinking and good work habits; </a:t>
            </a:r>
          </a:p>
          <a:p>
            <a:pPr marL="514350" indent="-514350">
              <a:buFont typeface="+mj-lt"/>
              <a:buAutoNum type="arabicPeriod"/>
            </a:pPr>
            <a:r>
              <a:rPr lang="en-US" sz="1200" dirty="0" smtClean="0"/>
              <a:t>Emphasize academic rigor and high expectations and inform the student, and the student’s parent or guardian if the student is a minor, of the student’s achievement level score on the Minnesota Comprehensive Assessments that are administered during high school; </a:t>
            </a:r>
          </a:p>
          <a:p>
            <a:pPr marL="514350" indent="-514350">
              <a:buFont typeface="+mj-lt"/>
              <a:buAutoNum type="arabicPeriod"/>
            </a:pPr>
            <a:r>
              <a:rPr lang="en-US" sz="1200" dirty="0" smtClean="0"/>
              <a:t>Help students identify interests, aptitudes, aspirations, and personal learning styles that may affect their career and college-ready goals and postsecondary education and employment choices; </a:t>
            </a:r>
          </a:p>
          <a:p>
            <a:pPr marL="514350" indent="-514350">
              <a:buFont typeface="+mj-lt"/>
              <a:buAutoNum type="arabicPeriod"/>
            </a:pPr>
            <a:r>
              <a:rPr lang="en-US" sz="1200" dirty="0" smtClean="0"/>
              <a:t>Set appropriate career and college-ready goals with timelines that identify effective means for achieving those goals; </a:t>
            </a:r>
          </a:p>
          <a:p>
            <a:pPr marL="514350" indent="-514350">
              <a:buFont typeface="+mj-lt"/>
              <a:buAutoNum type="arabicPeriod"/>
            </a:pPr>
            <a:r>
              <a:rPr lang="en-US" sz="1200" dirty="0" smtClean="0"/>
              <a:t>Help students access education and career options; </a:t>
            </a:r>
          </a:p>
          <a:p>
            <a:pPr marL="514350" indent="-514350">
              <a:buFont typeface="+mj-lt"/>
              <a:buAutoNum type="arabicPeriod"/>
            </a:pPr>
            <a:r>
              <a:rPr lang="en-US" sz="1200" dirty="0" smtClean="0"/>
              <a:t>Integrate strong academic content into career-focused courses and applied and experiential learning opportunities and integrate relevant career-focused courses and applied and experiential learning opportunities into strong academic content; </a:t>
            </a:r>
          </a:p>
          <a:p>
            <a:pPr marL="514350" indent="-514350">
              <a:buFont typeface="+mj-lt"/>
              <a:buAutoNum type="arabicPeriod"/>
            </a:pPr>
            <a:r>
              <a:rPr lang="en-US" sz="1200" dirty="0" smtClean="0"/>
              <a:t>Help identify and access appropriate counseling and other supports and assistance that enable students to complete required coursework, prepare for postsecondary education and careers, and obtain information about postsecondary education costs and eligibility for financial aid and scholarships; </a:t>
            </a:r>
          </a:p>
          <a:p>
            <a:pPr marL="514350" indent="-514350">
              <a:buFont typeface="+mj-lt"/>
              <a:buAutoNum type="arabicPeriod"/>
            </a:pPr>
            <a:r>
              <a:rPr lang="en-US" sz="1200" dirty="0" smtClean="0"/>
              <a:t>Help identify collaborative partnerships among Pre-K through grade 12 schools, postsecondary institutions, economic development agencies, and local and regional employers that support students’ transition to postsecondary education and employment, and provide students with applied and experiential learning opportunities; </a:t>
            </a:r>
          </a:p>
          <a:p>
            <a:pPr marL="514350" indent="-514350">
              <a:buFont typeface="+mj-lt"/>
              <a:buAutoNum type="arabicPeriod"/>
            </a:pPr>
            <a:r>
              <a:rPr lang="en-US" sz="1200" dirty="0" smtClean="0"/>
              <a:t>Be reviewed and revised at least annually by the student, the student’s parent or guardian, and the school or district to ensure that the student’s course-taking schedule keeps the student making adequate progress to meet state and local academic standards and high school graduation requirements, and with a reasonable chance to succeed with employment or postsecondary education without the need to first complete remedial course work; </a:t>
            </a:r>
          </a:p>
          <a:p>
            <a:endParaRPr lang="en-US" dirty="0"/>
          </a:p>
        </p:txBody>
      </p:sp>
      <p:sp>
        <p:nvSpPr>
          <p:cNvPr id="4" name="Slide Number Placeholder 3"/>
          <p:cNvSpPr>
            <a:spLocks noGrp="1"/>
          </p:cNvSpPr>
          <p:nvPr>
            <p:ph type="sldNum" sz="quarter" idx="10"/>
          </p:nvPr>
        </p:nvSpPr>
        <p:spPr/>
        <p:txBody>
          <a:bodyPr/>
          <a:lstStyle/>
          <a:p>
            <a:fld id="{D1A151CC-6E93-4EA9-BC22-D5777842C1C7}" type="slidenum">
              <a:rPr lang="en-US" smtClean="0"/>
              <a:t>14</a:t>
            </a:fld>
            <a:endParaRPr lang="en-US"/>
          </a:p>
        </p:txBody>
      </p:sp>
    </p:spTree>
    <p:extLst>
      <p:ext uri="{BB962C8B-B14F-4D97-AF65-F5344CB8AC3E}">
        <p14:creationId xmlns:p14="http://schemas.microsoft.com/office/powerpoint/2010/main" val="1713602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Districts are free to determine their own means for implementing, selecting resources, reviewing and record keeping of the students' plans, however, MCIS works with over 80% of MN schools.</a:t>
            </a:r>
          </a:p>
          <a:p>
            <a:r>
              <a:rPr lang="en-US" dirty="0" smtClean="0"/>
              <a:t>MCIS provides educators and students with a rich collection of self-exploration, career exploration and career planning tools which can be used to create a student’s PLP.</a:t>
            </a:r>
          </a:p>
          <a:p>
            <a:r>
              <a:rPr lang="en-US" dirty="0" smtClean="0"/>
              <a:t>In addition to constructing a PLP during their middle and high school years, students are able to create a personal </a:t>
            </a:r>
            <a:r>
              <a:rPr lang="en-US" dirty="0" err="1" smtClean="0"/>
              <a:t>ePortfolio</a:t>
            </a:r>
            <a:r>
              <a:rPr lang="en-US" dirty="0" smtClean="0"/>
              <a:t> that they can continue to access and add to after they leave high school.</a:t>
            </a:r>
          </a:p>
          <a:p>
            <a:r>
              <a:rPr lang="en-US" dirty="0" smtClean="0"/>
              <a:t>In-school youth have direct access to their MCIS portfolio</a:t>
            </a:r>
          </a:p>
          <a:p>
            <a:pPr lvl="1"/>
            <a:r>
              <a:rPr lang="en-US" dirty="0" smtClean="0"/>
              <a:t>Pre-ETS</a:t>
            </a:r>
          </a:p>
          <a:p>
            <a:r>
              <a:rPr lang="en-US" dirty="0" smtClean="0"/>
              <a:t>Out-of-School Youth</a:t>
            </a:r>
          </a:p>
          <a:p>
            <a:pPr lvl="1"/>
            <a:r>
              <a:rPr lang="en-US" dirty="0" smtClean="0"/>
              <a:t>ABE</a:t>
            </a:r>
          </a:p>
          <a:p>
            <a:endParaRPr lang="en-US" dirty="0"/>
          </a:p>
        </p:txBody>
      </p:sp>
      <p:sp>
        <p:nvSpPr>
          <p:cNvPr id="4" name="Slide Number Placeholder 3"/>
          <p:cNvSpPr>
            <a:spLocks noGrp="1"/>
          </p:cNvSpPr>
          <p:nvPr>
            <p:ph type="sldNum" sz="quarter" idx="10"/>
          </p:nvPr>
        </p:nvSpPr>
        <p:spPr/>
        <p:txBody>
          <a:bodyPr/>
          <a:lstStyle/>
          <a:p>
            <a:fld id="{D1A151CC-6E93-4EA9-BC22-D5777842C1C7}" type="slidenum">
              <a:rPr lang="en-US" smtClean="0"/>
              <a:t>15</a:t>
            </a:fld>
            <a:endParaRPr lang="en-US"/>
          </a:p>
        </p:txBody>
      </p:sp>
    </p:spTree>
    <p:extLst>
      <p:ext uri="{BB962C8B-B14F-4D97-AF65-F5344CB8AC3E}">
        <p14:creationId xmlns:p14="http://schemas.microsoft.com/office/powerpoint/2010/main" val="65455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61ABB2-AE3E-489A-8887-E47171529631}"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FB77C-4E8C-4ADE-BE8E-4F9CD4AE8AD2}" type="slidenum">
              <a:rPr lang="en-US" smtClean="0"/>
              <a:t>‹#›</a:t>
            </a:fld>
            <a:endParaRPr lang="en-US"/>
          </a:p>
        </p:txBody>
      </p:sp>
    </p:spTree>
    <p:extLst>
      <p:ext uri="{BB962C8B-B14F-4D97-AF65-F5344CB8AC3E}">
        <p14:creationId xmlns:p14="http://schemas.microsoft.com/office/powerpoint/2010/main" val="106386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1ABB2-AE3E-489A-8887-E47171529631}"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FB77C-4E8C-4ADE-BE8E-4F9CD4AE8AD2}" type="slidenum">
              <a:rPr lang="en-US" smtClean="0"/>
              <a:t>‹#›</a:t>
            </a:fld>
            <a:endParaRPr lang="en-US"/>
          </a:p>
        </p:txBody>
      </p:sp>
    </p:spTree>
    <p:extLst>
      <p:ext uri="{BB962C8B-B14F-4D97-AF65-F5344CB8AC3E}">
        <p14:creationId xmlns:p14="http://schemas.microsoft.com/office/powerpoint/2010/main" val="55336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1ABB2-AE3E-489A-8887-E47171529631}"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FB77C-4E8C-4ADE-BE8E-4F9CD4AE8AD2}" type="slidenum">
              <a:rPr lang="en-US" smtClean="0"/>
              <a:t>‹#›</a:t>
            </a:fld>
            <a:endParaRPr lang="en-US"/>
          </a:p>
        </p:txBody>
      </p:sp>
    </p:spTree>
    <p:extLst>
      <p:ext uri="{BB962C8B-B14F-4D97-AF65-F5344CB8AC3E}">
        <p14:creationId xmlns:p14="http://schemas.microsoft.com/office/powerpoint/2010/main" val="311243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1ABB2-AE3E-489A-8887-E47171529631}"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FB77C-4E8C-4ADE-BE8E-4F9CD4AE8AD2}" type="slidenum">
              <a:rPr lang="en-US" smtClean="0"/>
              <a:t>‹#›</a:t>
            </a:fld>
            <a:endParaRPr lang="en-US"/>
          </a:p>
        </p:txBody>
      </p:sp>
    </p:spTree>
    <p:extLst>
      <p:ext uri="{BB962C8B-B14F-4D97-AF65-F5344CB8AC3E}">
        <p14:creationId xmlns:p14="http://schemas.microsoft.com/office/powerpoint/2010/main" val="71355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61ABB2-AE3E-489A-8887-E47171529631}"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FB77C-4E8C-4ADE-BE8E-4F9CD4AE8AD2}" type="slidenum">
              <a:rPr lang="en-US" smtClean="0"/>
              <a:t>‹#›</a:t>
            </a:fld>
            <a:endParaRPr lang="en-US"/>
          </a:p>
        </p:txBody>
      </p:sp>
    </p:spTree>
    <p:extLst>
      <p:ext uri="{BB962C8B-B14F-4D97-AF65-F5344CB8AC3E}">
        <p14:creationId xmlns:p14="http://schemas.microsoft.com/office/powerpoint/2010/main" val="179481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61ABB2-AE3E-489A-8887-E47171529631}"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FB77C-4E8C-4ADE-BE8E-4F9CD4AE8AD2}" type="slidenum">
              <a:rPr lang="en-US" smtClean="0"/>
              <a:t>‹#›</a:t>
            </a:fld>
            <a:endParaRPr lang="en-US"/>
          </a:p>
        </p:txBody>
      </p:sp>
    </p:spTree>
    <p:extLst>
      <p:ext uri="{BB962C8B-B14F-4D97-AF65-F5344CB8AC3E}">
        <p14:creationId xmlns:p14="http://schemas.microsoft.com/office/powerpoint/2010/main" val="2324676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61ABB2-AE3E-489A-8887-E47171529631}" type="datetimeFigureOut">
              <a:rPr lang="en-US" smtClean="0"/>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FB77C-4E8C-4ADE-BE8E-4F9CD4AE8AD2}" type="slidenum">
              <a:rPr lang="en-US" smtClean="0"/>
              <a:t>‹#›</a:t>
            </a:fld>
            <a:endParaRPr lang="en-US"/>
          </a:p>
        </p:txBody>
      </p:sp>
    </p:spTree>
    <p:extLst>
      <p:ext uri="{BB962C8B-B14F-4D97-AF65-F5344CB8AC3E}">
        <p14:creationId xmlns:p14="http://schemas.microsoft.com/office/powerpoint/2010/main" val="4031792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61ABB2-AE3E-489A-8887-E47171529631}" type="datetimeFigureOut">
              <a:rPr lang="en-US" smtClean="0"/>
              <a:t>10/9/2019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FB77C-4E8C-4ADE-BE8E-4F9CD4AE8AD2}" type="slidenum">
              <a:rPr lang="en-US" smtClean="0"/>
              <a:t>‹#›</a:t>
            </a:fld>
            <a:endParaRPr lang="en-US"/>
          </a:p>
        </p:txBody>
      </p:sp>
    </p:spTree>
    <p:extLst>
      <p:ext uri="{BB962C8B-B14F-4D97-AF65-F5344CB8AC3E}">
        <p14:creationId xmlns:p14="http://schemas.microsoft.com/office/powerpoint/2010/main" val="578262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1ABB2-AE3E-489A-8887-E47171529631}" type="datetimeFigureOut">
              <a:rPr lang="en-US" smtClean="0"/>
              <a:t>10/9/2019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FB77C-4E8C-4ADE-BE8E-4F9CD4AE8AD2}" type="slidenum">
              <a:rPr lang="en-US" smtClean="0"/>
              <a:t>‹#›</a:t>
            </a:fld>
            <a:endParaRPr lang="en-US"/>
          </a:p>
        </p:txBody>
      </p:sp>
    </p:spTree>
    <p:extLst>
      <p:ext uri="{BB962C8B-B14F-4D97-AF65-F5344CB8AC3E}">
        <p14:creationId xmlns:p14="http://schemas.microsoft.com/office/powerpoint/2010/main" val="217432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1ABB2-AE3E-489A-8887-E47171529631}"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FB77C-4E8C-4ADE-BE8E-4F9CD4AE8AD2}" type="slidenum">
              <a:rPr lang="en-US" smtClean="0"/>
              <a:t>‹#›</a:t>
            </a:fld>
            <a:endParaRPr lang="en-US"/>
          </a:p>
        </p:txBody>
      </p:sp>
    </p:spTree>
    <p:extLst>
      <p:ext uri="{BB962C8B-B14F-4D97-AF65-F5344CB8AC3E}">
        <p14:creationId xmlns:p14="http://schemas.microsoft.com/office/powerpoint/2010/main" val="231289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1ABB2-AE3E-489A-8887-E47171529631}"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FB77C-4E8C-4ADE-BE8E-4F9CD4AE8AD2}" type="slidenum">
              <a:rPr lang="en-US" smtClean="0"/>
              <a:t>‹#›</a:t>
            </a:fld>
            <a:endParaRPr lang="en-US"/>
          </a:p>
        </p:txBody>
      </p:sp>
    </p:spTree>
    <p:extLst>
      <p:ext uri="{BB962C8B-B14F-4D97-AF65-F5344CB8AC3E}">
        <p14:creationId xmlns:p14="http://schemas.microsoft.com/office/powerpoint/2010/main" val="247610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1ABB2-AE3E-489A-8887-E47171529631}" type="datetimeFigureOut">
              <a:rPr lang="en-US" smtClean="0"/>
              <a:t>10/9/2019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FB77C-4E8C-4ADE-BE8E-4F9CD4AE8AD2}" type="slidenum">
              <a:rPr lang="en-US" smtClean="0"/>
              <a:t>‹#›</a:t>
            </a:fld>
            <a:endParaRPr lang="en-US"/>
          </a:p>
        </p:txBody>
      </p:sp>
    </p:spTree>
    <p:extLst>
      <p:ext uri="{BB962C8B-B14F-4D97-AF65-F5344CB8AC3E}">
        <p14:creationId xmlns:p14="http://schemas.microsoft.com/office/powerpoint/2010/main" val="1952842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acer.org/transition" TargetMode="External"/><Relationship Id="rId2" Type="http://schemas.openxmlformats.org/officeDocument/2006/relationships/hyperlink" Target="http://www.pacer.org/transition"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facebook.com/npcte" TargetMode="External"/><Relationship Id="rId1" Type="http://schemas.openxmlformats.org/officeDocument/2006/relationships/slideLayout" Target="../slideLayouts/slideLayout2.xml"/><Relationship Id="rId4" Type="http://schemas.openxmlformats.org/officeDocument/2006/relationships/hyperlink" Target="http://www.pacer.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ncwd-youth.info/guidepost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17D7CB5B-F65C-4CD5-B056-866C36A8323F}" type="slidenum">
              <a:rPr lang="en-US" altLang="en-US" sz="2600">
                <a:solidFill>
                  <a:schemeClr val="bg1"/>
                </a:solidFill>
              </a:rPr>
              <a:pPr>
                <a:spcBef>
                  <a:spcPct val="0"/>
                </a:spcBef>
                <a:buClrTx/>
                <a:buSzTx/>
                <a:buFontTx/>
                <a:buNone/>
              </a:pPr>
              <a:t>1</a:t>
            </a:fld>
            <a:endParaRPr lang="en-US" altLang="en-US" sz="2600">
              <a:solidFill>
                <a:schemeClr val="bg1"/>
              </a:solidFill>
            </a:endParaRPr>
          </a:p>
        </p:txBody>
      </p:sp>
      <p:sp>
        <p:nvSpPr>
          <p:cNvPr id="9219" name="TextBox 9"/>
          <p:cNvSpPr txBox="1">
            <a:spLocks noChangeArrowheads="1"/>
          </p:cNvSpPr>
          <p:nvPr/>
        </p:nvSpPr>
        <p:spPr bwMode="auto">
          <a:xfrm>
            <a:off x="1524000" y="1"/>
            <a:ext cx="9144000" cy="2012859"/>
          </a:xfrm>
          <a:prstGeom prst="rect">
            <a:avLst/>
          </a:prstGeom>
          <a:solidFill>
            <a:schemeClr val="bg1"/>
          </a:solidFill>
          <a:ln>
            <a:noFill/>
          </a:ln>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lgn="ctr">
              <a:lnSpc>
                <a:spcPct val="130000"/>
              </a:lnSpc>
              <a:spcBef>
                <a:spcPct val="0"/>
              </a:spcBef>
              <a:buClrTx/>
              <a:buSzTx/>
              <a:buFontTx/>
              <a:buNone/>
            </a:pPr>
            <a:r>
              <a:rPr lang="en-US" altLang="en-US" sz="4800" dirty="0">
                <a:solidFill>
                  <a:schemeClr val="bg1"/>
                </a:solidFill>
                <a:latin typeface="Times New Roman" panose="02020603050405020304" pitchFamily="18" charset="0"/>
                <a:hlinkClick r:id="rId2"/>
              </a:rPr>
              <a:t>pacer.org/transition</a:t>
            </a:r>
            <a:endParaRPr lang="en-US" altLang="en-US" sz="4800" dirty="0">
              <a:solidFill>
                <a:schemeClr val="bg1"/>
              </a:solidFill>
              <a:latin typeface="Times New Roman" panose="02020603050405020304" pitchFamily="18" charset="0"/>
            </a:endParaRPr>
          </a:p>
          <a:p>
            <a:pPr algn="ctr">
              <a:lnSpc>
                <a:spcPct val="130000"/>
              </a:lnSpc>
              <a:spcBef>
                <a:spcPct val="0"/>
              </a:spcBef>
              <a:buClrTx/>
              <a:buSzTx/>
              <a:buFontTx/>
              <a:buNone/>
            </a:pPr>
            <a:endParaRPr lang="en-US" altLang="en-US" sz="4800" dirty="0">
              <a:solidFill>
                <a:schemeClr val="bg1"/>
              </a:solidFill>
              <a:latin typeface="Times New Roman" panose="02020603050405020304" pitchFamily="18" charset="0"/>
            </a:endParaRPr>
          </a:p>
        </p:txBody>
      </p:sp>
      <p:pic>
        <p:nvPicPr>
          <p:cNvPr id="9220" name="Picture 6">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9943" y="1143000"/>
            <a:ext cx="9145588" cy="5562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920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Individualized Learning </a:t>
            </a:r>
            <a:r>
              <a:rPr lang="en-US" dirty="0" smtClean="0"/>
              <a:t>Plans – </a:t>
            </a:r>
            <a:br>
              <a:rPr lang="en-US" dirty="0" smtClean="0"/>
            </a:br>
            <a:r>
              <a:rPr lang="en-US" dirty="0" smtClean="0"/>
              <a:t>A National Movement</a:t>
            </a:r>
            <a:endParaRPr lang="en-US" dirty="0"/>
          </a:p>
        </p:txBody>
      </p:sp>
      <p:sp>
        <p:nvSpPr>
          <p:cNvPr id="3" name="Content Placeholder 2"/>
          <p:cNvSpPr>
            <a:spLocks noGrp="1"/>
          </p:cNvSpPr>
          <p:nvPr>
            <p:ph idx="1"/>
          </p:nvPr>
        </p:nvSpPr>
        <p:spPr/>
        <p:txBody>
          <a:bodyPr/>
          <a:lstStyle/>
          <a:p>
            <a:r>
              <a:rPr lang="en-US" sz="3200" dirty="0" smtClean="0"/>
              <a:t>Component of state-driven efforts to improve youth employment outcomes</a:t>
            </a:r>
          </a:p>
          <a:p>
            <a:r>
              <a:rPr lang="en-US" sz="3200" dirty="0" smtClean="0"/>
              <a:t>Both a document and a planning process</a:t>
            </a:r>
          </a:p>
          <a:p>
            <a:r>
              <a:rPr lang="en-US" sz="3200" dirty="0" smtClean="0"/>
              <a:t>Provides middle and high school students with quality career development opportunities in the areas </a:t>
            </a:r>
            <a:r>
              <a:rPr lang="en-US" sz="3200" dirty="0" smtClean="0"/>
              <a:t>of</a:t>
            </a:r>
            <a:endParaRPr lang="en-US" sz="3200" dirty="0" smtClean="0"/>
          </a:p>
          <a:p>
            <a:pPr lvl="3"/>
            <a:r>
              <a:rPr lang="en-US" sz="3600" dirty="0" smtClean="0"/>
              <a:t>Self exploration</a:t>
            </a:r>
          </a:p>
          <a:p>
            <a:pPr lvl="3"/>
            <a:r>
              <a:rPr lang="en-US" sz="3600" dirty="0" smtClean="0"/>
              <a:t>Career exploration</a:t>
            </a:r>
          </a:p>
          <a:p>
            <a:pPr lvl="3"/>
            <a:r>
              <a:rPr lang="en-US" sz="3600" dirty="0" smtClean="0"/>
              <a:t>Career </a:t>
            </a:r>
            <a:r>
              <a:rPr lang="en-US" sz="3600" dirty="0" smtClean="0"/>
              <a:t>planning </a:t>
            </a:r>
            <a:r>
              <a:rPr lang="en-US" sz="3600" dirty="0" smtClean="0"/>
              <a:t>and </a:t>
            </a:r>
            <a:r>
              <a:rPr lang="en-US" sz="3600" dirty="0" smtClean="0"/>
              <a:t>management</a:t>
            </a:r>
            <a:endParaRPr lang="en-US" sz="3600" dirty="0"/>
          </a:p>
        </p:txBody>
      </p:sp>
    </p:spTree>
    <p:extLst>
      <p:ext uri="{BB962C8B-B14F-4D97-AF65-F5344CB8AC3E}">
        <p14:creationId xmlns:p14="http://schemas.microsoft.com/office/powerpoint/2010/main" val="2624255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for youth</a:t>
            </a:r>
            <a:endParaRPr lang="en-US" dirty="0"/>
          </a:p>
        </p:txBody>
      </p:sp>
      <p:sp>
        <p:nvSpPr>
          <p:cNvPr id="3" name="Content Placeholder 2"/>
          <p:cNvSpPr>
            <a:spLocks noGrp="1"/>
          </p:cNvSpPr>
          <p:nvPr>
            <p:ph idx="1"/>
          </p:nvPr>
        </p:nvSpPr>
        <p:spPr>
          <a:xfrm>
            <a:off x="838200" y="1444624"/>
            <a:ext cx="10713720" cy="4971415"/>
          </a:xfrm>
        </p:spPr>
        <p:txBody>
          <a:bodyPr>
            <a:noAutofit/>
          </a:bodyPr>
          <a:lstStyle/>
          <a:p>
            <a:pPr>
              <a:lnSpc>
                <a:spcPct val="120000"/>
              </a:lnSpc>
              <a:spcBef>
                <a:spcPts val="0"/>
              </a:spcBef>
            </a:pPr>
            <a:r>
              <a:rPr lang="en-US" sz="3600" dirty="0" smtClean="0"/>
              <a:t>Youth engaged in self-exploration, career exploration and career planning and management ILP activities are</a:t>
            </a:r>
          </a:p>
          <a:p>
            <a:pPr lvl="1">
              <a:lnSpc>
                <a:spcPct val="120000"/>
              </a:lnSpc>
              <a:spcBef>
                <a:spcPts val="0"/>
              </a:spcBef>
            </a:pPr>
            <a:r>
              <a:rPr lang="en-US" sz="3200" dirty="0" smtClean="0"/>
              <a:t>More engaged, motivated and confident learners</a:t>
            </a:r>
          </a:p>
          <a:p>
            <a:pPr lvl="1">
              <a:lnSpc>
                <a:spcPct val="120000"/>
              </a:lnSpc>
              <a:spcBef>
                <a:spcPts val="0"/>
              </a:spcBef>
            </a:pPr>
            <a:r>
              <a:rPr lang="en-US" sz="3200" dirty="0" smtClean="0"/>
              <a:t>May select more rigorous courses</a:t>
            </a:r>
          </a:p>
          <a:p>
            <a:pPr lvl="1">
              <a:lnSpc>
                <a:spcPct val="120000"/>
              </a:lnSpc>
              <a:spcBef>
                <a:spcPts val="0"/>
              </a:spcBef>
            </a:pPr>
            <a:r>
              <a:rPr lang="en-US" sz="3200" dirty="0" smtClean="0"/>
              <a:t>Consider new and different career options</a:t>
            </a:r>
          </a:p>
          <a:p>
            <a:pPr lvl="1">
              <a:lnSpc>
                <a:spcPct val="120000"/>
              </a:lnSpc>
              <a:spcBef>
                <a:spcPts val="0"/>
              </a:spcBef>
            </a:pPr>
            <a:r>
              <a:rPr lang="en-US" sz="3200" dirty="0" smtClean="0"/>
              <a:t>Decide to stay in school rather than dropping out</a:t>
            </a:r>
          </a:p>
          <a:p>
            <a:pPr lvl="1">
              <a:lnSpc>
                <a:spcPct val="120000"/>
              </a:lnSpc>
              <a:spcBef>
                <a:spcPts val="0"/>
              </a:spcBef>
            </a:pPr>
            <a:r>
              <a:rPr lang="en-US" sz="3200" dirty="0" smtClean="0"/>
              <a:t>Increase academic aspirations toward college goals</a:t>
            </a:r>
          </a:p>
          <a:p>
            <a:pPr>
              <a:lnSpc>
                <a:spcPct val="120000"/>
              </a:lnSpc>
              <a:spcBef>
                <a:spcPts val="0"/>
              </a:spcBef>
            </a:pPr>
            <a:r>
              <a:rPr lang="en-US" sz="3600" dirty="0" smtClean="0"/>
              <a:t>Better communication with families</a:t>
            </a:r>
          </a:p>
        </p:txBody>
      </p:sp>
    </p:spTree>
    <p:extLst>
      <p:ext uri="{BB962C8B-B14F-4D97-AF65-F5344CB8AC3E}">
        <p14:creationId xmlns:p14="http://schemas.microsoft.com/office/powerpoint/2010/main" val="2084010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Minnesota’s Personal Learning Plans (PLPs)</a:t>
            </a:r>
            <a:endParaRPr lang="en-US" dirty="0"/>
          </a:p>
        </p:txBody>
      </p:sp>
      <p:sp>
        <p:nvSpPr>
          <p:cNvPr id="3" name="Content Placeholder 2"/>
          <p:cNvSpPr>
            <a:spLocks noGrp="1"/>
          </p:cNvSpPr>
          <p:nvPr>
            <p:ph idx="1"/>
          </p:nvPr>
        </p:nvSpPr>
        <p:spPr>
          <a:xfrm>
            <a:off x="838200" y="1597025"/>
            <a:ext cx="10881360" cy="4351338"/>
          </a:xfrm>
        </p:spPr>
        <p:txBody>
          <a:bodyPr>
            <a:noAutofit/>
          </a:bodyPr>
          <a:lstStyle/>
          <a:p>
            <a:r>
              <a:rPr lang="en-US" dirty="0"/>
              <a:t>Minnesota Statutes, section 120B.125 requires all students beginning </a:t>
            </a:r>
            <a:r>
              <a:rPr lang="en-US" b="1" i="1" dirty="0"/>
              <a:t>no later than 9th grade</a:t>
            </a:r>
            <a:r>
              <a:rPr lang="en-US" dirty="0"/>
              <a:t> to have a Personal Learning </a:t>
            </a:r>
            <a:r>
              <a:rPr lang="en-US" dirty="0" smtClean="0"/>
              <a:t>Plan.</a:t>
            </a:r>
            <a:endParaRPr lang="en-US" dirty="0"/>
          </a:p>
          <a:p>
            <a:r>
              <a:rPr lang="en-US" dirty="0" smtClean="0"/>
              <a:t>Purpose: to help </a:t>
            </a:r>
            <a:r>
              <a:rPr lang="en-US" b="1" i="1" dirty="0" smtClean="0"/>
              <a:t>all</a:t>
            </a:r>
            <a:r>
              <a:rPr lang="en-US" dirty="0" smtClean="0"/>
              <a:t> students explore their career interests and develop a plan for a smooth transition to postsecondary education and employment</a:t>
            </a:r>
          </a:p>
          <a:p>
            <a:r>
              <a:rPr lang="en-US" b="1" i="1" dirty="0" smtClean="0"/>
              <a:t>English language learners</a:t>
            </a:r>
            <a:r>
              <a:rPr lang="en-US" dirty="0" smtClean="0"/>
              <a:t> must be provided with adequate instruction and sufficient resources to enable them to participate in the PLP process</a:t>
            </a:r>
          </a:p>
          <a:p>
            <a:r>
              <a:rPr lang="en-US" dirty="0" smtClean="0"/>
              <a:t>Each student’s PLP must reflect his or her </a:t>
            </a:r>
            <a:r>
              <a:rPr lang="en-US" b="1" i="1" dirty="0" smtClean="0"/>
              <a:t>unique</a:t>
            </a:r>
            <a:r>
              <a:rPr lang="en-US" dirty="0" smtClean="0"/>
              <a:t> talents, skills, and abilities</a:t>
            </a:r>
          </a:p>
          <a:p>
            <a:r>
              <a:rPr lang="en-US" dirty="0" smtClean="0"/>
              <a:t>Each PLP must be </a:t>
            </a:r>
            <a:r>
              <a:rPr lang="en-US" b="1" i="1" dirty="0" smtClean="0"/>
              <a:t>reviewed annually by student, parent and school </a:t>
            </a:r>
            <a:r>
              <a:rPr lang="en-US" dirty="0" smtClean="0"/>
              <a:t>to ensure adequate progress</a:t>
            </a:r>
            <a:endParaRPr lang="en-US" dirty="0"/>
          </a:p>
        </p:txBody>
      </p:sp>
    </p:spTree>
    <p:extLst>
      <p:ext uri="{BB962C8B-B14F-4D97-AF65-F5344CB8AC3E}">
        <p14:creationId xmlns:p14="http://schemas.microsoft.com/office/powerpoint/2010/main" val="3359863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PLPs and Students with Disabilities</a:t>
            </a:r>
            <a:endParaRPr lang="en-US" dirty="0"/>
          </a:p>
        </p:txBody>
      </p:sp>
      <p:sp>
        <p:nvSpPr>
          <p:cNvPr id="3" name="Content Placeholder 2"/>
          <p:cNvSpPr>
            <a:spLocks noGrp="1"/>
          </p:cNvSpPr>
          <p:nvPr>
            <p:ph idx="1"/>
          </p:nvPr>
        </p:nvSpPr>
        <p:spPr>
          <a:xfrm>
            <a:off x="1487277" y="1905917"/>
            <a:ext cx="9866523" cy="3764269"/>
          </a:xfrm>
        </p:spPr>
        <p:txBody>
          <a:bodyPr/>
          <a:lstStyle/>
          <a:p>
            <a:r>
              <a:rPr lang="en-US" sz="4000" dirty="0" smtClean="0"/>
              <a:t>“If a student with a disability has an IEP or standardized written plan that meets the plan components of this section, the IEP satisfies the requirement and no additional transition plan is needed.”</a:t>
            </a:r>
          </a:p>
          <a:p>
            <a:pPr marL="514350" indent="-514350">
              <a:buFont typeface="+mj-lt"/>
              <a:buAutoNum type="arabicPeriod"/>
            </a:pPr>
            <a:endParaRPr lang="en-US" dirty="0"/>
          </a:p>
        </p:txBody>
      </p:sp>
    </p:spTree>
    <p:extLst>
      <p:ext uri="{BB962C8B-B14F-4D97-AF65-F5344CB8AC3E}">
        <p14:creationId xmlns:p14="http://schemas.microsoft.com/office/powerpoint/2010/main" val="1173161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Aligning IEP Transition Plans with the nine PLP requirements</a:t>
            </a:r>
            <a:br>
              <a:rPr lang="en-US" dirty="0" smtClean="0"/>
            </a:br>
            <a:endParaRPr lang="en-US" dirty="0"/>
          </a:p>
        </p:txBody>
      </p:sp>
      <p:sp>
        <p:nvSpPr>
          <p:cNvPr id="3" name="Content Placeholder 2"/>
          <p:cNvSpPr>
            <a:spLocks noGrp="1"/>
          </p:cNvSpPr>
          <p:nvPr>
            <p:ph idx="1"/>
          </p:nvPr>
        </p:nvSpPr>
        <p:spPr>
          <a:xfrm>
            <a:off x="176270" y="1825625"/>
            <a:ext cx="11843132" cy="4351338"/>
          </a:xfrm>
        </p:spPr>
        <p:txBody>
          <a:bodyPr>
            <a:noAutofit/>
          </a:bodyPr>
          <a:lstStyle/>
          <a:p>
            <a:pPr marL="514350" indent="-514350">
              <a:buFont typeface="+mj-lt"/>
              <a:buAutoNum type="arabicPeriod"/>
            </a:pPr>
            <a:r>
              <a:rPr lang="en-US" sz="1400" dirty="0" smtClean="0"/>
              <a:t>Provide </a:t>
            </a:r>
            <a:r>
              <a:rPr lang="en-US" sz="1400" dirty="0"/>
              <a:t>a comprehensive plan to prepare for and complete a career and college-ready curriculum by meeting state and local academic standards and developing career and employment-related skills such as team work, collaboration, creativity, communication, critical thinking and good work habits; </a:t>
            </a:r>
          </a:p>
          <a:p>
            <a:pPr marL="514350" indent="-514350">
              <a:buFont typeface="+mj-lt"/>
              <a:buAutoNum type="arabicPeriod"/>
            </a:pPr>
            <a:r>
              <a:rPr lang="en-US" sz="1400" dirty="0" smtClean="0"/>
              <a:t>Emphasize </a:t>
            </a:r>
            <a:r>
              <a:rPr lang="en-US" sz="1400" dirty="0"/>
              <a:t>academic rigor and high expectations and inform the student, and the student’s parent or guardian if the student is a minor, of the student’s achievement level score on the Minnesota Comprehensive Assessments that are administered during high school; </a:t>
            </a:r>
          </a:p>
          <a:p>
            <a:pPr marL="514350" indent="-514350">
              <a:buFont typeface="+mj-lt"/>
              <a:buAutoNum type="arabicPeriod"/>
            </a:pPr>
            <a:r>
              <a:rPr lang="en-US" sz="1400" dirty="0" smtClean="0"/>
              <a:t>Help </a:t>
            </a:r>
            <a:r>
              <a:rPr lang="en-US" sz="1400" dirty="0"/>
              <a:t>students identify interests, aptitudes, aspirations, and personal learning styles that may affect their career and college-ready goals and postsecondary education and employment choices; </a:t>
            </a:r>
          </a:p>
          <a:p>
            <a:pPr marL="514350" indent="-514350">
              <a:buFont typeface="+mj-lt"/>
              <a:buAutoNum type="arabicPeriod"/>
            </a:pPr>
            <a:r>
              <a:rPr lang="en-US" sz="1400" dirty="0" smtClean="0"/>
              <a:t>Set </a:t>
            </a:r>
            <a:r>
              <a:rPr lang="en-US" sz="1400" b="1" i="1" dirty="0"/>
              <a:t>appropriate career and college-ready goals with timelines</a:t>
            </a:r>
            <a:r>
              <a:rPr lang="en-US" sz="1400" dirty="0"/>
              <a:t> that identify effective means for achieving those goals; </a:t>
            </a:r>
          </a:p>
          <a:p>
            <a:pPr marL="514350" indent="-514350">
              <a:buFont typeface="+mj-lt"/>
              <a:buAutoNum type="arabicPeriod"/>
            </a:pPr>
            <a:r>
              <a:rPr lang="en-US" sz="1400" dirty="0" smtClean="0"/>
              <a:t>Help </a:t>
            </a:r>
            <a:r>
              <a:rPr lang="en-US" sz="1400" dirty="0"/>
              <a:t>students access education and career options; </a:t>
            </a:r>
          </a:p>
          <a:p>
            <a:pPr marL="514350" indent="-514350">
              <a:buFont typeface="+mj-lt"/>
              <a:buAutoNum type="arabicPeriod"/>
            </a:pPr>
            <a:r>
              <a:rPr lang="en-US" sz="1400" dirty="0" smtClean="0"/>
              <a:t>Integrate </a:t>
            </a:r>
            <a:r>
              <a:rPr lang="en-US" sz="1400" dirty="0"/>
              <a:t>strong academic content into career-focused courses and applied and experiential learning opportunities and integrate relevant career-focused courses and applied and experiential learning opportunities into strong academic content; </a:t>
            </a:r>
          </a:p>
          <a:p>
            <a:pPr marL="514350" indent="-514350">
              <a:buFont typeface="+mj-lt"/>
              <a:buAutoNum type="arabicPeriod"/>
            </a:pPr>
            <a:r>
              <a:rPr lang="en-US" sz="1400" dirty="0" smtClean="0"/>
              <a:t>Help </a:t>
            </a:r>
            <a:r>
              <a:rPr lang="en-US" sz="1400" dirty="0"/>
              <a:t>identify and access appropriate counseling and other supports and assistance that enable students to complete required coursework, prepare for postsecondary education and careers, and obtain information about postsecondary education costs and eligibility for financial aid and scholarships; </a:t>
            </a:r>
          </a:p>
          <a:p>
            <a:pPr marL="514350" indent="-514350">
              <a:buFont typeface="+mj-lt"/>
              <a:buAutoNum type="arabicPeriod"/>
            </a:pPr>
            <a:r>
              <a:rPr lang="en-US" sz="1400" dirty="0" smtClean="0"/>
              <a:t>Help </a:t>
            </a:r>
            <a:r>
              <a:rPr lang="en-US" sz="1400" dirty="0"/>
              <a:t>identify collaborative partnerships among Pre-K through grade 12 schools, postsecondary institutions, economic development agencies, and local and regional employers that support students’ transition to postsecondary education and employment, and provide students with </a:t>
            </a:r>
            <a:r>
              <a:rPr lang="en-US" sz="1400" b="1" dirty="0"/>
              <a:t>applied and experiential learning opportunities;</a:t>
            </a:r>
            <a:r>
              <a:rPr lang="en-US" sz="1400" dirty="0"/>
              <a:t> </a:t>
            </a:r>
          </a:p>
          <a:p>
            <a:pPr marL="514350" indent="-514350">
              <a:buFont typeface="+mj-lt"/>
              <a:buAutoNum type="arabicPeriod"/>
            </a:pPr>
            <a:r>
              <a:rPr lang="en-US" sz="1400" dirty="0" smtClean="0"/>
              <a:t>Be </a:t>
            </a:r>
            <a:r>
              <a:rPr lang="en-US" sz="1400" dirty="0"/>
              <a:t>reviewed and revised at least annually by the student, the student’s parent or guardian, and the school or district to ensure that the student’s course-taking schedule keeps the student making adequate progress to meet state and local academic standards and high school graduation requirements, and with a reasonable chance to succeed with employment or postsecondary education without the need to first complete remedial course work; </a:t>
            </a:r>
            <a:endParaRPr lang="en-US" sz="1400" dirty="0" smtClean="0"/>
          </a:p>
        </p:txBody>
      </p:sp>
    </p:spTree>
    <p:extLst>
      <p:ext uri="{BB962C8B-B14F-4D97-AF65-F5344CB8AC3E}">
        <p14:creationId xmlns:p14="http://schemas.microsoft.com/office/powerpoint/2010/main" val="977597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Minnesota Career Information System (MCIS)</a:t>
            </a:r>
            <a:endParaRPr lang="en-US" dirty="0"/>
          </a:p>
        </p:txBody>
      </p:sp>
      <p:sp>
        <p:nvSpPr>
          <p:cNvPr id="3" name="Content Placeholder 2"/>
          <p:cNvSpPr>
            <a:spLocks noGrp="1"/>
          </p:cNvSpPr>
          <p:nvPr>
            <p:ph idx="1"/>
          </p:nvPr>
        </p:nvSpPr>
        <p:spPr>
          <a:xfrm>
            <a:off x="264405" y="1825625"/>
            <a:ext cx="11633812" cy="4872630"/>
          </a:xfrm>
        </p:spPr>
        <p:txBody>
          <a:bodyPr>
            <a:normAutofit lnSpcReduction="10000"/>
          </a:bodyPr>
          <a:lstStyle/>
          <a:p>
            <a:r>
              <a:rPr lang="en-US" dirty="0"/>
              <a:t>Districts are free to determine their own means for implementing, selecting resources, reviewing and record keeping of the students' </a:t>
            </a:r>
            <a:r>
              <a:rPr lang="en-US" dirty="0" smtClean="0"/>
              <a:t>plans, however, MCIS works with over 80% of MN schools.</a:t>
            </a:r>
          </a:p>
          <a:p>
            <a:r>
              <a:rPr lang="en-US" dirty="0" smtClean="0"/>
              <a:t>MCIS provides educators and students with a rich collection of self-exploration, career exploration and career planning </a:t>
            </a:r>
            <a:r>
              <a:rPr lang="en-US" dirty="0" smtClean="0"/>
              <a:t>tools.</a:t>
            </a:r>
            <a:endParaRPr lang="en-US" dirty="0" smtClean="0"/>
          </a:p>
          <a:p>
            <a:r>
              <a:rPr lang="en-US" dirty="0" smtClean="0"/>
              <a:t>In addition to constructing a </a:t>
            </a:r>
            <a:r>
              <a:rPr lang="en-US" dirty="0" smtClean="0"/>
              <a:t>PLP, students </a:t>
            </a:r>
            <a:r>
              <a:rPr lang="en-US" dirty="0" smtClean="0"/>
              <a:t>are able to create a personal </a:t>
            </a:r>
            <a:r>
              <a:rPr lang="en-US" dirty="0" err="1" smtClean="0"/>
              <a:t>ePortfolio</a:t>
            </a:r>
            <a:r>
              <a:rPr lang="en-US" dirty="0" smtClean="0"/>
              <a:t> that they can continue to access and add to after they leave high school.</a:t>
            </a:r>
          </a:p>
          <a:p>
            <a:r>
              <a:rPr lang="en-US" dirty="0" smtClean="0"/>
              <a:t>In-school youth have direct access to their MCIS portfolio</a:t>
            </a:r>
          </a:p>
          <a:p>
            <a:pPr lvl="1"/>
            <a:r>
              <a:rPr lang="en-US" dirty="0" smtClean="0"/>
              <a:t>Pre-ETS</a:t>
            </a:r>
          </a:p>
          <a:p>
            <a:r>
              <a:rPr lang="en-US" dirty="0" smtClean="0"/>
              <a:t>Out-of-School Youth</a:t>
            </a:r>
          </a:p>
          <a:p>
            <a:pPr lvl="1"/>
            <a:r>
              <a:rPr lang="en-US" dirty="0" smtClean="0"/>
              <a:t>ABE</a:t>
            </a:r>
            <a:endParaRPr lang="en-US" dirty="0"/>
          </a:p>
        </p:txBody>
      </p:sp>
    </p:spTree>
    <p:extLst>
      <p:ext uri="{BB962C8B-B14F-4D97-AF65-F5344CB8AC3E}">
        <p14:creationId xmlns:p14="http://schemas.microsoft.com/office/powerpoint/2010/main" val="1923523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Guidepost 1: </a:t>
            </a:r>
            <a:r>
              <a:rPr lang="en-US" b="1" dirty="0" smtClean="0"/>
              <a:t>School-Based Preparatory </a:t>
            </a:r>
            <a:br>
              <a:rPr lang="en-US" b="1" dirty="0" smtClean="0"/>
            </a:br>
            <a:r>
              <a:rPr lang="en-US" b="1" dirty="0" smtClean="0"/>
              <a:t>                        Experiences</a:t>
            </a:r>
            <a:endParaRPr lang="en-US" dirty="0"/>
          </a:p>
        </p:txBody>
      </p:sp>
      <p:sp>
        <p:nvSpPr>
          <p:cNvPr id="3" name="Content Placeholder 2"/>
          <p:cNvSpPr>
            <a:spLocks noGrp="1"/>
          </p:cNvSpPr>
          <p:nvPr>
            <p:ph idx="1"/>
          </p:nvPr>
        </p:nvSpPr>
        <p:spPr>
          <a:xfrm>
            <a:off x="838200" y="1825625"/>
            <a:ext cx="4725318" cy="4351338"/>
          </a:xfrm>
        </p:spPr>
        <p:txBody>
          <a:bodyPr>
            <a:normAutofit/>
          </a:bodyPr>
          <a:lstStyle/>
          <a:p>
            <a:r>
              <a:rPr lang="en-US" dirty="0" smtClean="0"/>
              <a:t>Communication skills (Reading, writing, speaking)</a:t>
            </a:r>
          </a:p>
          <a:p>
            <a:r>
              <a:rPr lang="en-US" dirty="0" smtClean="0"/>
              <a:t>Coding, Keyboarding skills</a:t>
            </a:r>
          </a:p>
          <a:p>
            <a:r>
              <a:rPr lang="en-US" dirty="0" smtClean="0"/>
              <a:t>Soft-skill development</a:t>
            </a:r>
          </a:p>
          <a:p>
            <a:r>
              <a:rPr lang="en-US" dirty="0" smtClean="0"/>
              <a:t>Tutoring, study skills training</a:t>
            </a:r>
          </a:p>
          <a:p>
            <a:r>
              <a:rPr lang="en-US" dirty="0" smtClean="0"/>
              <a:t>Basic skills training including remedial reading and math</a:t>
            </a:r>
          </a:p>
          <a:p>
            <a:r>
              <a:rPr lang="en-US" dirty="0" smtClean="0"/>
              <a:t>Learning Style inventories</a:t>
            </a:r>
          </a:p>
          <a:p>
            <a:r>
              <a:rPr lang="en-US" dirty="0" smtClean="0"/>
              <a:t>Interest inventories</a:t>
            </a:r>
          </a:p>
        </p:txBody>
      </p:sp>
      <p:sp>
        <p:nvSpPr>
          <p:cNvPr id="4" name="Content Placeholder 2"/>
          <p:cNvSpPr txBox="1">
            <a:spLocks/>
          </p:cNvSpPr>
          <p:nvPr/>
        </p:nvSpPr>
        <p:spPr>
          <a:xfrm>
            <a:off x="6443950" y="1913760"/>
            <a:ext cx="472531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Practice job interviews</a:t>
            </a:r>
          </a:p>
          <a:p>
            <a:r>
              <a:rPr lang="en-US" dirty="0" smtClean="0"/>
              <a:t>Identify a program of study related to career interests</a:t>
            </a:r>
          </a:p>
          <a:p>
            <a:r>
              <a:rPr lang="en-US" dirty="0" smtClean="0"/>
              <a:t>CTE Programs</a:t>
            </a:r>
          </a:p>
          <a:p>
            <a:r>
              <a:rPr lang="en-US" dirty="0" smtClean="0"/>
              <a:t>Service Learning</a:t>
            </a:r>
          </a:p>
          <a:p>
            <a:r>
              <a:rPr lang="en-US" dirty="0" smtClean="0"/>
              <a:t>Pre-ETS</a:t>
            </a:r>
          </a:p>
          <a:p>
            <a:r>
              <a:rPr lang="en-US" dirty="0" smtClean="0"/>
              <a:t>IEP/504 Transition planning</a:t>
            </a:r>
          </a:p>
          <a:p>
            <a:r>
              <a:rPr lang="en-US" dirty="0" smtClean="0"/>
              <a:t>Practice disability disclosure</a:t>
            </a:r>
            <a:endParaRPr lang="en-US" dirty="0"/>
          </a:p>
        </p:txBody>
      </p:sp>
    </p:spTree>
    <p:extLst>
      <p:ext uri="{BB962C8B-B14F-4D97-AF65-F5344CB8AC3E}">
        <p14:creationId xmlns:p14="http://schemas.microsoft.com/office/powerpoint/2010/main" val="1511361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082" y="398175"/>
            <a:ext cx="10515600" cy="1325563"/>
          </a:xfrm>
        </p:spPr>
        <p:txBody>
          <a:bodyPr/>
          <a:lstStyle/>
          <a:p>
            <a:r>
              <a:rPr lang="en-US" dirty="0" smtClean="0"/>
              <a:t>Guidepost 2: </a:t>
            </a:r>
            <a:r>
              <a:rPr lang="en-US" b="1" dirty="0" smtClean="0"/>
              <a:t>Career Preparation and Work-</a:t>
            </a:r>
            <a:br>
              <a:rPr lang="en-US" b="1" dirty="0" smtClean="0"/>
            </a:br>
            <a:r>
              <a:rPr lang="en-US" b="1" dirty="0" smtClean="0"/>
              <a:t>                         Based Learning Experiences </a:t>
            </a:r>
            <a:endParaRPr lang="en-US" dirty="0"/>
          </a:p>
        </p:txBody>
      </p:sp>
      <p:sp>
        <p:nvSpPr>
          <p:cNvPr id="3" name="Content Placeholder 2"/>
          <p:cNvSpPr>
            <a:spLocks noGrp="1"/>
          </p:cNvSpPr>
          <p:nvPr>
            <p:ph idx="1"/>
          </p:nvPr>
        </p:nvSpPr>
        <p:spPr>
          <a:xfrm>
            <a:off x="573796" y="1825625"/>
            <a:ext cx="4725318" cy="4351338"/>
          </a:xfrm>
        </p:spPr>
        <p:txBody>
          <a:bodyPr>
            <a:normAutofit/>
          </a:bodyPr>
          <a:lstStyle/>
          <a:p>
            <a:r>
              <a:rPr lang="en-US" dirty="0" smtClean="0"/>
              <a:t>Career exploration activities such as Guest speakers</a:t>
            </a:r>
          </a:p>
          <a:p>
            <a:r>
              <a:rPr lang="en-US" dirty="0" smtClean="0"/>
              <a:t>Job Shadowing</a:t>
            </a:r>
          </a:p>
          <a:p>
            <a:r>
              <a:rPr lang="en-US" dirty="0" smtClean="0"/>
              <a:t>Field trips</a:t>
            </a:r>
          </a:p>
          <a:p>
            <a:r>
              <a:rPr lang="en-US" dirty="0" smtClean="0"/>
              <a:t>Informational interviews</a:t>
            </a:r>
          </a:p>
          <a:p>
            <a:r>
              <a:rPr lang="en-US" dirty="0" smtClean="0"/>
              <a:t>Labor market research</a:t>
            </a:r>
          </a:p>
          <a:p>
            <a:r>
              <a:rPr lang="en-US" dirty="0" smtClean="0"/>
              <a:t>Online Career assessments</a:t>
            </a:r>
          </a:p>
          <a:p>
            <a:r>
              <a:rPr lang="en-US" dirty="0" smtClean="0"/>
              <a:t>Develop a resume</a:t>
            </a:r>
          </a:p>
          <a:p>
            <a:endParaRPr lang="en-US" dirty="0"/>
          </a:p>
        </p:txBody>
      </p:sp>
      <p:sp>
        <p:nvSpPr>
          <p:cNvPr id="4" name="Content Placeholder 2"/>
          <p:cNvSpPr txBox="1">
            <a:spLocks/>
          </p:cNvSpPr>
          <p:nvPr/>
        </p:nvSpPr>
        <p:spPr>
          <a:xfrm>
            <a:off x="5728771" y="1825625"/>
            <a:ext cx="6147411" cy="456415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Identify career goals and a course of study</a:t>
            </a:r>
          </a:p>
          <a:p>
            <a:r>
              <a:rPr lang="en-US" dirty="0" smtClean="0"/>
              <a:t>Apply to career-related postsecondary program</a:t>
            </a:r>
          </a:p>
          <a:p>
            <a:r>
              <a:rPr lang="en-US" dirty="0" smtClean="0"/>
              <a:t>Visit postsecondary campuses and offices of disability services</a:t>
            </a:r>
          </a:p>
          <a:p>
            <a:r>
              <a:rPr lang="en-US" dirty="0" smtClean="0"/>
              <a:t>Internships and volunteering</a:t>
            </a:r>
          </a:p>
          <a:p>
            <a:r>
              <a:rPr lang="en-US" dirty="0" smtClean="0"/>
              <a:t>Subsidized work experience</a:t>
            </a:r>
          </a:p>
          <a:p>
            <a:r>
              <a:rPr lang="en-US" dirty="0" smtClean="0"/>
              <a:t>Identify effective job accommodations</a:t>
            </a:r>
          </a:p>
          <a:p>
            <a:r>
              <a:rPr lang="en-US" dirty="0" smtClean="0"/>
              <a:t>Apprenticeship programs</a:t>
            </a:r>
          </a:p>
          <a:p>
            <a:endParaRPr lang="en-US" dirty="0"/>
          </a:p>
        </p:txBody>
      </p:sp>
    </p:spTree>
    <p:extLst>
      <p:ext uri="{BB962C8B-B14F-4D97-AF65-F5344CB8AC3E}">
        <p14:creationId xmlns:p14="http://schemas.microsoft.com/office/powerpoint/2010/main" val="3938055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Guidepost 3: </a:t>
            </a:r>
            <a:r>
              <a:rPr lang="en-US" b="1" dirty="0" smtClean="0"/>
              <a:t>Youth Development and </a:t>
            </a:r>
            <a:br>
              <a:rPr lang="en-US" b="1" dirty="0" smtClean="0"/>
            </a:br>
            <a:r>
              <a:rPr lang="en-US" b="1" dirty="0" smtClean="0"/>
              <a:t>                         Leadership Experiences </a:t>
            </a:r>
            <a:endParaRPr lang="en-US" dirty="0"/>
          </a:p>
        </p:txBody>
      </p:sp>
      <p:sp>
        <p:nvSpPr>
          <p:cNvPr id="3" name="Content Placeholder 2"/>
          <p:cNvSpPr>
            <a:spLocks noGrp="1"/>
          </p:cNvSpPr>
          <p:nvPr>
            <p:ph idx="1"/>
          </p:nvPr>
        </p:nvSpPr>
        <p:spPr>
          <a:xfrm>
            <a:off x="838200" y="1825625"/>
            <a:ext cx="5011757" cy="4351338"/>
          </a:xfrm>
        </p:spPr>
        <p:txBody>
          <a:bodyPr>
            <a:normAutofit fontScale="92500" lnSpcReduction="10000"/>
          </a:bodyPr>
          <a:lstStyle/>
          <a:p>
            <a:r>
              <a:rPr lang="en-US" dirty="0" smtClean="0"/>
              <a:t>Extracurricular activities</a:t>
            </a:r>
          </a:p>
          <a:p>
            <a:r>
              <a:rPr lang="en-US" dirty="0" smtClean="0"/>
              <a:t>Hobbies and recreational activities</a:t>
            </a:r>
          </a:p>
          <a:p>
            <a:r>
              <a:rPr lang="en-US" dirty="0" smtClean="0"/>
              <a:t>Learning style inventories and interest assessments</a:t>
            </a:r>
          </a:p>
          <a:p>
            <a:r>
              <a:rPr lang="en-US" dirty="0" smtClean="0"/>
              <a:t>Mentoring programs</a:t>
            </a:r>
          </a:p>
          <a:p>
            <a:r>
              <a:rPr lang="en-US" dirty="0" smtClean="0"/>
              <a:t>Discuss career interests with family role models</a:t>
            </a:r>
          </a:p>
          <a:p>
            <a:r>
              <a:rPr lang="en-US" dirty="0" smtClean="0"/>
              <a:t>Training in decision-making skills</a:t>
            </a:r>
          </a:p>
          <a:p>
            <a:r>
              <a:rPr lang="en-US" dirty="0" smtClean="0"/>
              <a:t>Prepare youth to lead IEP and IRT meetings</a:t>
            </a:r>
          </a:p>
        </p:txBody>
      </p:sp>
      <p:sp>
        <p:nvSpPr>
          <p:cNvPr id="4" name="Content Placeholder 2"/>
          <p:cNvSpPr txBox="1">
            <a:spLocks/>
          </p:cNvSpPr>
          <p:nvPr/>
        </p:nvSpPr>
        <p:spPr>
          <a:xfrm>
            <a:off x="6342043" y="1825625"/>
            <a:ext cx="5457022"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Build disability self-awareness</a:t>
            </a:r>
          </a:p>
          <a:p>
            <a:r>
              <a:rPr lang="en-US" dirty="0" smtClean="0"/>
              <a:t>Practice disability disclosure and requesting accommodations</a:t>
            </a:r>
          </a:p>
          <a:p>
            <a:r>
              <a:rPr lang="en-US" dirty="0" smtClean="0"/>
              <a:t>Plan for transition to adult heath care</a:t>
            </a:r>
          </a:p>
          <a:p>
            <a:r>
              <a:rPr lang="en-US" dirty="0" smtClean="0"/>
              <a:t>Volunteering and service learning programs</a:t>
            </a:r>
          </a:p>
          <a:p>
            <a:r>
              <a:rPr lang="en-US" dirty="0" smtClean="0"/>
              <a:t>“Discovery” assessment activities</a:t>
            </a:r>
          </a:p>
          <a:p>
            <a:r>
              <a:rPr lang="en-US" dirty="0" smtClean="0"/>
              <a:t>Practice appropriate hygiene and self-care</a:t>
            </a:r>
            <a:endParaRPr lang="en-US" dirty="0"/>
          </a:p>
        </p:txBody>
      </p:sp>
    </p:spTree>
    <p:extLst>
      <p:ext uri="{BB962C8B-B14F-4D97-AF65-F5344CB8AC3E}">
        <p14:creationId xmlns:p14="http://schemas.microsoft.com/office/powerpoint/2010/main" val="3824503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Guidepost 4: </a:t>
            </a:r>
            <a:r>
              <a:rPr lang="en-US" b="1" dirty="0" smtClean="0"/>
              <a:t>Connecting Activities </a:t>
            </a:r>
            <a:endParaRPr lang="en-US" dirty="0"/>
          </a:p>
        </p:txBody>
      </p:sp>
      <p:sp>
        <p:nvSpPr>
          <p:cNvPr id="3" name="Content Placeholder 2"/>
          <p:cNvSpPr>
            <a:spLocks noGrp="1"/>
          </p:cNvSpPr>
          <p:nvPr>
            <p:ph idx="1"/>
          </p:nvPr>
        </p:nvSpPr>
        <p:spPr>
          <a:xfrm>
            <a:off x="319489" y="1825625"/>
            <a:ext cx="5960125" cy="4351338"/>
          </a:xfrm>
        </p:spPr>
        <p:txBody>
          <a:bodyPr>
            <a:normAutofit lnSpcReduction="10000"/>
          </a:bodyPr>
          <a:lstStyle/>
          <a:p>
            <a:r>
              <a:rPr lang="en-US" dirty="0" smtClean="0"/>
              <a:t>Driver’s License</a:t>
            </a:r>
          </a:p>
          <a:p>
            <a:r>
              <a:rPr lang="en-US" smtClean="0"/>
              <a:t>Transportation mobility </a:t>
            </a:r>
            <a:r>
              <a:rPr lang="en-US" dirty="0" smtClean="0"/>
              <a:t>training</a:t>
            </a:r>
          </a:p>
          <a:p>
            <a:r>
              <a:rPr lang="en-US" dirty="0" smtClean="0"/>
              <a:t>Housing</a:t>
            </a:r>
          </a:p>
          <a:p>
            <a:r>
              <a:rPr lang="en-US" dirty="0" smtClean="0"/>
              <a:t>Apply for financial aid</a:t>
            </a:r>
          </a:p>
          <a:p>
            <a:r>
              <a:rPr lang="en-US" dirty="0" smtClean="0"/>
              <a:t>Community ed or recreation programs</a:t>
            </a:r>
          </a:p>
          <a:p>
            <a:r>
              <a:rPr lang="en-US" dirty="0" smtClean="0"/>
              <a:t>Plan for transition to adult health care</a:t>
            </a:r>
          </a:p>
          <a:p>
            <a:r>
              <a:rPr lang="en-US" dirty="0" smtClean="0"/>
              <a:t>Help youth access health insurance coverage</a:t>
            </a:r>
          </a:p>
          <a:p>
            <a:r>
              <a:rPr lang="en-US" dirty="0" smtClean="0"/>
              <a:t>Financial literacy programming</a:t>
            </a:r>
          </a:p>
        </p:txBody>
      </p:sp>
      <p:sp>
        <p:nvSpPr>
          <p:cNvPr id="4" name="Content Placeholder 2"/>
          <p:cNvSpPr txBox="1">
            <a:spLocks/>
          </p:cNvSpPr>
          <p:nvPr/>
        </p:nvSpPr>
        <p:spPr>
          <a:xfrm>
            <a:off x="6675303" y="1825625"/>
            <a:ext cx="4218542"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Substance abuse counseling</a:t>
            </a:r>
          </a:p>
          <a:p>
            <a:r>
              <a:rPr lang="en-US" dirty="0" smtClean="0"/>
              <a:t>Mental health counseling</a:t>
            </a:r>
          </a:p>
          <a:p>
            <a:r>
              <a:rPr lang="en-US" dirty="0" smtClean="0"/>
              <a:t>Apply for Social Security</a:t>
            </a:r>
          </a:p>
          <a:p>
            <a:r>
              <a:rPr lang="en-US" dirty="0" smtClean="0"/>
              <a:t>Apply for Ticket to Work</a:t>
            </a:r>
          </a:p>
          <a:p>
            <a:r>
              <a:rPr lang="en-US" dirty="0" smtClean="0"/>
              <a:t>Meet with benefits planner</a:t>
            </a:r>
          </a:p>
          <a:p>
            <a:r>
              <a:rPr lang="en-US" dirty="0" smtClean="0"/>
              <a:t>Connect with Vocational Rehabilitation</a:t>
            </a:r>
          </a:p>
          <a:p>
            <a:r>
              <a:rPr lang="en-US" dirty="0" smtClean="0"/>
              <a:t>Connect with Center for Independent Living</a:t>
            </a:r>
            <a:endParaRPr lang="en-US" dirty="0"/>
          </a:p>
        </p:txBody>
      </p:sp>
    </p:spTree>
    <p:extLst>
      <p:ext uri="{BB962C8B-B14F-4D97-AF65-F5344CB8AC3E}">
        <p14:creationId xmlns:p14="http://schemas.microsoft.com/office/powerpoint/2010/main" val="4082855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398" y="1263791"/>
            <a:ext cx="8001000" cy="1143000"/>
          </a:xfrm>
        </p:spPr>
        <p:txBody>
          <a:bodyPr/>
          <a:lstStyle/>
          <a:p>
            <a:pPr lvl="1">
              <a:lnSpc>
                <a:spcPct val="120000"/>
              </a:lnSpc>
              <a:defRPr/>
            </a:pPr>
            <a:r>
              <a:rPr lang="en-US" sz="4000" dirty="0">
                <a:solidFill>
                  <a:schemeClr val="accent2">
                    <a:lumMod val="75000"/>
                  </a:schemeClr>
                </a:solidFill>
                <a:ea typeface="ＭＳ Ｐゴシック" charset="0"/>
                <a:hlinkClick r:id="rId2"/>
              </a:rPr>
              <a:t>www.facebook.com/npcte</a:t>
            </a:r>
            <a:endParaRPr lang="en-US" sz="4000" dirty="0">
              <a:solidFill>
                <a:schemeClr val="accent2">
                  <a:lumMod val="75000"/>
                </a:schemeClr>
              </a:solidFill>
              <a:ea typeface="ＭＳ Ｐゴシック" charset="0"/>
            </a:endParaRPr>
          </a:p>
        </p:txBody>
      </p:sp>
      <p:sp>
        <p:nvSpPr>
          <p:cNvPr id="10243" name="Slide Number Placeholder 3"/>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D9B8B096-F220-4654-A833-28D21C4D9E8A}" type="slidenum">
              <a:rPr lang="en-US" altLang="en-US" sz="2600">
                <a:solidFill>
                  <a:schemeClr val="bg1"/>
                </a:solidFill>
              </a:rPr>
              <a:pPr>
                <a:spcBef>
                  <a:spcPct val="0"/>
                </a:spcBef>
                <a:buClrTx/>
                <a:buSzTx/>
                <a:buFontTx/>
                <a:buNone/>
              </a:pPr>
              <a:t>2</a:t>
            </a:fld>
            <a:endParaRPr lang="en-US" altLang="en-US" sz="2600">
              <a:solidFill>
                <a:schemeClr val="bg1"/>
              </a:solidFill>
            </a:endParaRPr>
          </a:p>
        </p:txBody>
      </p:sp>
      <p:pic>
        <p:nvPicPr>
          <p:cNvPr id="7" name="Picture 6"/>
          <p:cNvPicPr>
            <a:picLocks noChangeAspect="1"/>
          </p:cNvPicPr>
          <p:nvPr/>
        </p:nvPicPr>
        <p:blipFill>
          <a:blip r:embed="rId3">
            <a:grayscl/>
          </a:blip>
          <a:stretch>
            <a:fillRect/>
          </a:stretch>
        </p:blipFill>
        <p:spPr>
          <a:xfrm>
            <a:off x="8610600" y="1594739"/>
            <a:ext cx="2286000" cy="2371333"/>
          </a:xfrm>
          <a:prstGeom prst="rect">
            <a:avLst/>
          </a:prstGeom>
          <a:effectLst>
            <a:glow rad="533400">
              <a:srgbClr val="FFFF00">
                <a:alpha val="21000"/>
              </a:srgbClr>
            </a:glow>
          </a:effectLst>
        </p:spPr>
      </p:pic>
      <p:sp>
        <p:nvSpPr>
          <p:cNvPr id="3" name="TextBox 2"/>
          <p:cNvSpPr txBox="1"/>
          <p:nvPr/>
        </p:nvSpPr>
        <p:spPr>
          <a:xfrm>
            <a:off x="2514600" y="3966072"/>
            <a:ext cx="6739569" cy="830997"/>
          </a:xfrm>
          <a:prstGeom prst="rect">
            <a:avLst/>
          </a:prstGeom>
          <a:noFill/>
        </p:spPr>
        <p:txBody>
          <a:bodyPr wrap="square" rtlCol="0">
            <a:spAutoFit/>
          </a:bodyPr>
          <a:lstStyle/>
          <a:p>
            <a:pPr algn="ctr"/>
            <a:r>
              <a:rPr lang="en-US" sz="4800" dirty="0" smtClean="0">
                <a:hlinkClick r:id="rId4"/>
              </a:rPr>
              <a:t>www.pacer.org</a:t>
            </a:r>
            <a:r>
              <a:rPr lang="en-US" sz="4800" dirty="0" smtClean="0"/>
              <a:t> </a:t>
            </a:r>
            <a:endParaRPr lang="en-US" dirty="0"/>
          </a:p>
        </p:txBody>
      </p:sp>
    </p:spTree>
    <p:extLst>
      <p:ext uri="{BB962C8B-B14F-4D97-AF65-F5344CB8AC3E}">
        <p14:creationId xmlns:p14="http://schemas.microsoft.com/office/powerpoint/2010/main" val="2437060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Guidepost 5: </a:t>
            </a:r>
            <a:r>
              <a:rPr lang="en-US" b="1" dirty="0" smtClean="0"/>
              <a:t>Family Involvement and Supports </a:t>
            </a:r>
            <a:endParaRPr lang="en-US" dirty="0"/>
          </a:p>
        </p:txBody>
      </p:sp>
      <p:sp>
        <p:nvSpPr>
          <p:cNvPr id="3" name="Content Placeholder 2"/>
          <p:cNvSpPr>
            <a:spLocks noGrp="1"/>
          </p:cNvSpPr>
          <p:nvPr>
            <p:ph idx="1"/>
          </p:nvPr>
        </p:nvSpPr>
        <p:spPr>
          <a:xfrm>
            <a:off x="661012" y="1825625"/>
            <a:ext cx="5695721" cy="4351338"/>
          </a:xfrm>
        </p:spPr>
        <p:txBody>
          <a:bodyPr>
            <a:normAutofit fontScale="92500"/>
          </a:bodyPr>
          <a:lstStyle/>
          <a:p>
            <a:r>
              <a:rPr lang="en-US" dirty="0"/>
              <a:t>Be sensitive to cultural values of family </a:t>
            </a:r>
          </a:p>
          <a:p>
            <a:r>
              <a:rPr lang="en-US" dirty="0" smtClean="0"/>
              <a:t>Engage parents in assessment process</a:t>
            </a:r>
          </a:p>
          <a:p>
            <a:r>
              <a:rPr lang="en-US" dirty="0" smtClean="0"/>
              <a:t>Communicate with families to review youth’s progress</a:t>
            </a:r>
          </a:p>
          <a:p>
            <a:r>
              <a:rPr lang="en-US" dirty="0" smtClean="0"/>
              <a:t>Invite families to Integrated Resource Team meetings and inform them how they can follow up at home</a:t>
            </a:r>
          </a:p>
          <a:p>
            <a:r>
              <a:rPr lang="en-US" dirty="0"/>
              <a:t>Share how to use personal and professional networks for career exploration purposes with families</a:t>
            </a:r>
          </a:p>
          <a:p>
            <a:endParaRPr lang="en-US" dirty="0" smtClean="0"/>
          </a:p>
          <a:p>
            <a:endParaRPr lang="en-US" dirty="0"/>
          </a:p>
        </p:txBody>
      </p:sp>
      <p:sp>
        <p:nvSpPr>
          <p:cNvPr id="6" name="Content Placeholder 2"/>
          <p:cNvSpPr txBox="1">
            <a:spLocks/>
          </p:cNvSpPr>
          <p:nvPr/>
        </p:nvSpPr>
        <p:spPr>
          <a:xfrm>
            <a:off x="6543102" y="1825625"/>
            <a:ext cx="518986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Connect families to information</a:t>
            </a:r>
          </a:p>
          <a:p>
            <a:r>
              <a:rPr lang="en-US" sz="2600" dirty="0" smtClean="0"/>
              <a:t>Connect families to opportunities that can help address education, mental health, transportation, housing, and advocacy needs of youth or families themselves</a:t>
            </a:r>
          </a:p>
          <a:p>
            <a:r>
              <a:rPr lang="en-US" sz="2600" dirty="0" smtClean="0"/>
              <a:t>Brainstorm </a:t>
            </a:r>
            <a:r>
              <a:rPr lang="en-US" sz="2600" dirty="0"/>
              <a:t>about natural supports to help meet transportation, housing or other needs</a:t>
            </a:r>
          </a:p>
          <a:p>
            <a:endParaRPr lang="en-US" sz="2400" dirty="0" smtClean="0"/>
          </a:p>
        </p:txBody>
      </p:sp>
    </p:spTree>
    <p:extLst>
      <p:ext uri="{BB962C8B-B14F-4D97-AF65-F5344CB8AC3E}">
        <p14:creationId xmlns:p14="http://schemas.microsoft.com/office/powerpoint/2010/main" val="712731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749408" y="818919"/>
            <a:ext cx="8001000" cy="1285301"/>
          </a:xfrm>
        </p:spPr>
        <p:txBody>
          <a:bodyPr>
            <a:normAutofit fontScale="90000"/>
          </a:bodyPr>
          <a:lstStyle/>
          <a:p>
            <a:pPr algn="ctr"/>
            <a:r>
              <a:rPr lang="en-US" altLang="en-US" sz="4000" dirty="0">
                <a:cs typeface="Arial" panose="020B0604020202020204" pitchFamily="34" charset="0"/>
              </a:rPr>
              <a:t/>
            </a:r>
            <a:br>
              <a:rPr lang="en-US" altLang="en-US" sz="4000" dirty="0">
                <a:cs typeface="Arial" panose="020B0604020202020204" pitchFamily="34" charset="0"/>
              </a:rPr>
            </a:br>
            <a:r>
              <a:rPr lang="en-US" altLang="en-US" sz="4000" dirty="0">
                <a:cs typeface="Arial" panose="020B0604020202020204" pitchFamily="34" charset="0"/>
              </a:rPr>
              <a:t/>
            </a:r>
            <a:br>
              <a:rPr lang="en-US" altLang="en-US" sz="4000" dirty="0">
                <a:cs typeface="Arial" panose="020B0604020202020204" pitchFamily="34" charset="0"/>
              </a:rPr>
            </a:br>
            <a:r>
              <a:rPr lang="en-US" altLang="en-US" dirty="0" smtClean="0">
                <a:cs typeface="Arial" panose="020B0604020202020204" pitchFamily="34" charset="0"/>
              </a:rPr>
              <a:t/>
            </a:r>
            <a:br>
              <a:rPr lang="en-US" altLang="en-US" dirty="0" smtClean="0">
                <a:cs typeface="Arial" panose="020B0604020202020204" pitchFamily="34" charset="0"/>
              </a:rPr>
            </a:br>
            <a:r>
              <a:rPr lang="en-US" altLang="en-US" dirty="0" smtClean="0">
                <a:cs typeface="Arial" panose="020B0604020202020204" pitchFamily="34" charset="0"/>
              </a:rPr>
              <a:t/>
            </a:r>
            <a:br>
              <a:rPr lang="en-US" altLang="en-US" dirty="0" smtClean="0">
                <a:cs typeface="Arial" panose="020B0604020202020204" pitchFamily="34" charset="0"/>
              </a:rPr>
            </a:br>
            <a:r>
              <a:rPr lang="en-US" altLang="en-US" sz="4000" i="1" dirty="0">
                <a:cs typeface="Arial" panose="020B0604020202020204" pitchFamily="34" charset="0"/>
              </a:rPr>
              <a:t/>
            </a:r>
            <a:br>
              <a:rPr lang="en-US" altLang="en-US" sz="4000" i="1" dirty="0">
                <a:cs typeface="Arial" panose="020B0604020202020204" pitchFamily="34" charset="0"/>
              </a:rPr>
            </a:br>
            <a:r>
              <a:rPr lang="en-US" altLang="en-US" dirty="0" smtClean="0">
                <a:cs typeface="Arial" panose="020B0604020202020204" pitchFamily="34" charset="0"/>
              </a:rPr>
              <a:t>                   The Guideposts for Success</a:t>
            </a:r>
          </a:p>
        </p:txBody>
      </p:sp>
      <p:sp>
        <p:nvSpPr>
          <p:cNvPr id="11267" name="Slide Number Placeholder 4"/>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0BF2A1FC-93E7-472B-8B63-0DC6AF9671CC}" type="slidenum">
              <a:rPr lang="en-US" altLang="en-US" sz="2600">
                <a:solidFill>
                  <a:schemeClr val="bg1"/>
                </a:solidFill>
              </a:rPr>
              <a:pPr>
                <a:spcBef>
                  <a:spcPct val="0"/>
                </a:spcBef>
                <a:buClrTx/>
                <a:buSzTx/>
                <a:buFontTx/>
                <a:buNone/>
              </a:pPr>
              <a:t>3</a:t>
            </a:fld>
            <a:endParaRPr lang="en-US" altLang="en-US" sz="2600">
              <a:solidFill>
                <a:schemeClr val="bg1"/>
              </a:solidFill>
            </a:endParaRPr>
          </a:p>
        </p:txBody>
      </p:sp>
      <p:sp>
        <p:nvSpPr>
          <p:cNvPr id="11268" name="Rectangle 3"/>
          <p:cNvSpPr>
            <a:spLocks noGrp="1" noChangeArrowheads="1"/>
          </p:cNvSpPr>
          <p:nvPr>
            <p:ph sz="quarter" idx="1"/>
          </p:nvPr>
        </p:nvSpPr>
        <p:spPr>
          <a:xfrm>
            <a:off x="6019800" y="3429000"/>
            <a:ext cx="4478338" cy="2971800"/>
          </a:xfrm>
        </p:spPr>
        <p:txBody>
          <a:bodyPr/>
          <a:lstStyle/>
          <a:p>
            <a:pPr algn="ctr">
              <a:buFont typeface="Wingdings" panose="05000000000000000000" pitchFamily="2" charset="2"/>
              <a:buNone/>
            </a:pPr>
            <a:r>
              <a:rPr lang="en-US" altLang="en-US" dirty="0" smtClean="0">
                <a:cs typeface="Arial" panose="020B0604020202020204" pitchFamily="34" charset="0"/>
              </a:rPr>
              <a:t>What </a:t>
            </a:r>
            <a:r>
              <a:rPr lang="en-US" altLang="en-US" u="sng" dirty="0" smtClean="0">
                <a:cs typeface="Arial" panose="020B0604020202020204" pitchFamily="34" charset="0"/>
              </a:rPr>
              <a:t>ALL </a:t>
            </a:r>
            <a:r>
              <a:rPr lang="en-US" altLang="en-US" dirty="0" smtClean="0">
                <a:cs typeface="Arial" panose="020B0604020202020204" pitchFamily="34" charset="0"/>
              </a:rPr>
              <a:t>Youth Need </a:t>
            </a:r>
          </a:p>
          <a:p>
            <a:pPr algn="ctr">
              <a:buFont typeface="Wingdings" panose="05000000000000000000" pitchFamily="2" charset="2"/>
              <a:buNone/>
            </a:pPr>
            <a:r>
              <a:rPr lang="en-US" altLang="en-US" dirty="0" smtClean="0">
                <a:cs typeface="Arial" panose="020B0604020202020204" pitchFamily="34" charset="0"/>
              </a:rPr>
              <a:t>to Successfully </a:t>
            </a:r>
          </a:p>
          <a:p>
            <a:pPr algn="ctr">
              <a:buFont typeface="Wingdings" panose="05000000000000000000" pitchFamily="2" charset="2"/>
              <a:buNone/>
            </a:pPr>
            <a:r>
              <a:rPr lang="en-US" altLang="en-US" dirty="0" smtClean="0">
                <a:cs typeface="Arial" panose="020B0604020202020204" pitchFamily="34" charset="0"/>
              </a:rPr>
              <a:t>Transition to Adulthood</a:t>
            </a:r>
          </a:p>
          <a:p>
            <a:pPr>
              <a:buFont typeface="Wingdings" panose="05000000000000000000" pitchFamily="2" charset="2"/>
              <a:buNone/>
            </a:pPr>
            <a:endParaRPr lang="en-US" altLang="en-US" dirty="0" smtClean="0"/>
          </a:p>
        </p:txBody>
      </p:sp>
      <p:pic>
        <p:nvPicPr>
          <p:cNvPr id="11269" name="Picture 5" descr="Guideposts for Success cover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02" y="316734"/>
            <a:ext cx="4382324" cy="5577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1"/>
          <p:cNvSpPr txBox="1">
            <a:spLocks noChangeArrowheads="1"/>
          </p:cNvSpPr>
          <p:nvPr/>
        </p:nvSpPr>
        <p:spPr bwMode="auto">
          <a:xfrm>
            <a:off x="4727154" y="1181100"/>
            <a:ext cx="739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 typeface="Wingdings" panose="05000000000000000000" pitchFamily="2" charset="2"/>
              <a:buNone/>
            </a:pPr>
            <a:r>
              <a:rPr lang="en-US" altLang="en-US" sz="3200" dirty="0">
                <a:latin typeface="Times New Roman" panose="02020603050405020304" pitchFamily="18" charset="0"/>
                <a:cs typeface="Arial" panose="020B0604020202020204" pitchFamily="34" charset="0"/>
                <a:hlinkClick r:id="rId4" tooltip="http://www.ncwd-youth.info/guideposts"/>
              </a:rPr>
              <a:t>http://www.ncwd-youth.info/guideposts</a:t>
            </a:r>
            <a:r>
              <a:rPr lang="en-US" altLang="en-US" sz="3200" dirty="0">
                <a:latin typeface="Times New Roman" panose="02020603050405020304" pitchFamily="18" charset="0"/>
              </a:rPr>
              <a:t> </a:t>
            </a:r>
          </a:p>
        </p:txBody>
      </p:sp>
    </p:spTree>
    <p:extLst>
      <p:ext uri="{BB962C8B-B14F-4D97-AF65-F5344CB8AC3E}">
        <p14:creationId xmlns:p14="http://schemas.microsoft.com/office/powerpoint/2010/main" val="153754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altLang="en-US" sz="4800" dirty="0" smtClean="0"/>
              <a:t>Core Principle </a:t>
            </a:r>
          </a:p>
        </p:txBody>
      </p:sp>
      <p:sp>
        <p:nvSpPr>
          <p:cNvPr id="13316" name="Rectangle 3"/>
          <p:cNvSpPr>
            <a:spLocks noGrp="1" noChangeArrowheads="1"/>
          </p:cNvSpPr>
          <p:nvPr>
            <p:ph idx="1"/>
          </p:nvPr>
        </p:nvSpPr>
        <p:spPr>
          <a:xfrm>
            <a:off x="2384234" y="1812274"/>
            <a:ext cx="7924800" cy="3810000"/>
          </a:xfrm>
        </p:spPr>
        <p:txBody>
          <a:bodyPr>
            <a:normAutofit lnSpcReduction="10000"/>
          </a:bodyPr>
          <a:lstStyle/>
          <a:p>
            <a:pPr algn="ctr" eaLnBrk="1" hangingPunct="1">
              <a:lnSpc>
                <a:spcPct val="90000"/>
              </a:lnSpc>
              <a:buFont typeface="Wingdings" panose="05000000000000000000" pitchFamily="2" charset="2"/>
              <a:buNone/>
            </a:pPr>
            <a:endParaRPr lang="en-US" altLang="en-US" sz="2000" dirty="0"/>
          </a:p>
          <a:p>
            <a:pPr algn="ctr" eaLnBrk="1" hangingPunct="1">
              <a:lnSpc>
                <a:spcPct val="90000"/>
              </a:lnSpc>
              <a:buFont typeface="Wingdings" panose="05000000000000000000" pitchFamily="2" charset="2"/>
              <a:buNone/>
            </a:pPr>
            <a:r>
              <a:rPr lang="en-US" altLang="en-US" sz="3600" dirty="0" smtClean="0"/>
              <a:t>A person with a disability is a person first, </a:t>
            </a:r>
            <a:br>
              <a:rPr lang="en-US" altLang="en-US" sz="3600" dirty="0" smtClean="0"/>
            </a:br>
            <a:r>
              <a:rPr lang="en-US" altLang="en-US" sz="3600" dirty="0" smtClean="0"/>
              <a:t>and a person with a disability second. </a:t>
            </a:r>
          </a:p>
          <a:p>
            <a:pPr algn="ctr" eaLnBrk="1" hangingPunct="1">
              <a:lnSpc>
                <a:spcPct val="90000"/>
              </a:lnSpc>
              <a:buFont typeface="Wingdings" panose="05000000000000000000" pitchFamily="2" charset="2"/>
              <a:buNone/>
            </a:pPr>
            <a:endParaRPr lang="en-US" altLang="en-US" sz="3600" dirty="0" smtClean="0"/>
          </a:p>
          <a:p>
            <a:pPr algn="ctr" eaLnBrk="1" hangingPunct="1">
              <a:lnSpc>
                <a:spcPct val="90000"/>
              </a:lnSpc>
              <a:buFont typeface="Wingdings" panose="05000000000000000000" pitchFamily="2" charset="2"/>
              <a:buNone/>
            </a:pPr>
            <a:r>
              <a:rPr lang="en-US" altLang="en-US" sz="3600" dirty="0" smtClean="0"/>
              <a:t>They will likely need all the same things to succeed as a person without a disability, but may also require additional supports.  </a:t>
            </a:r>
          </a:p>
        </p:txBody>
      </p:sp>
      <p:sp>
        <p:nvSpPr>
          <p:cNvPr id="13315" name="Slide Number Placeholder 5"/>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8309AC71-0D20-433C-B0EE-DCB80B86EDB3}" type="slidenum">
              <a:rPr lang="en-US" altLang="en-US" sz="2600">
                <a:solidFill>
                  <a:schemeClr val="bg1"/>
                </a:solidFill>
              </a:rPr>
              <a:pPr>
                <a:spcBef>
                  <a:spcPct val="0"/>
                </a:spcBef>
                <a:buClrTx/>
                <a:buSzTx/>
                <a:buFontTx/>
                <a:buNone/>
              </a:pPr>
              <a:t>4</a:t>
            </a:fld>
            <a:endParaRPr lang="en-US" altLang="en-US" sz="2600">
              <a:solidFill>
                <a:schemeClr val="bg1"/>
              </a:solidFill>
            </a:endParaRPr>
          </a:p>
        </p:txBody>
      </p:sp>
    </p:spTree>
    <p:extLst>
      <p:ext uri="{BB962C8B-B14F-4D97-AF65-F5344CB8AC3E}">
        <p14:creationId xmlns:p14="http://schemas.microsoft.com/office/powerpoint/2010/main" val="4251447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524000" y="0"/>
            <a:ext cx="9144000" cy="1295400"/>
          </a:xfrm>
          <a:solidFill>
            <a:schemeClr val="bg1"/>
          </a:solidFill>
          <a:ln w="76200">
            <a:solidFill>
              <a:srgbClr val="0000FF"/>
            </a:solidFill>
            <a:miter lim="800000"/>
            <a:headEnd/>
            <a:tailEnd/>
          </a:ln>
        </p:spPr>
        <p:txBody>
          <a:bodyPr>
            <a:normAutofit fontScale="90000"/>
          </a:bodyPr>
          <a:lstStyle/>
          <a:p>
            <a:pPr algn="ctr" eaLnBrk="1" hangingPunct="1">
              <a:lnSpc>
                <a:spcPct val="250000"/>
              </a:lnSpc>
            </a:pPr>
            <a:r>
              <a:rPr lang="en-US" altLang="en-US" dirty="0" smtClean="0"/>
              <a:t>Guideposts basic values</a:t>
            </a:r>
            <a:br>
              <a:rPr lang="en-US" altLang="en-US" dirty="0" smtClean="0"/>
            </a:br>
            <a:endParaRPr lang="en-US" altLang="en-US" sz="800" dirty="0"/>
          </a:p>
        </p:txBody>
      </p:sp>
      <p:sp>
        <p:nvSpPr>
          <p:cNvPr id="15364" name="Rectangle 3"/>
          <p:cNvSpPr>
            <a:spLocks noGrp="1" noChangeArrowheads="1"/>
          </p:cNvSpPr>
          <p:nvPr>
            <p:ph idx="1"/>
          </p:nvPr>
        </p:nvSpPr>
        <p:spPr>
          <a:xfrm>
            <a:off x="1524000" y="1295400"/>
            <a:ext cx="9139238" cy="5562600"/>
          </a:xfrm>
          <a:solidFill>
            <a:srgbClr val="FFFFFF"/>
          </a:solidFill>
          <a:ln w="76200">
            <a:solidFill>
              <a:srgbClr val="0000FF"/>
            </a:solidFill>
            <a:miter lim="800000"/>
            <a:headEnd/>
            <a:tailEnd/>
          </a:ln>
        </p:spPr>
        <p:txBody>
          <a:bodyPr/>
          <a:lstStyle/>
          <a:p>
            <a:pPr eaLnBrk="1" hangingPunct="1">
              <a:lnSpc>
                <a:spcPct val="200000"/>
              </a:lnSpc>
            </a:pPr>
            <a:r>
              <a:rPr lang="en-US" altLang="en-US" sz="2500" b="1"/>
              <a:t>High expectations </a:t>
            </a:r>
            <a:r>
              <a:rPr lang="en-US" altLang="en-US" sz="2500"/>
              <a:t>for all youth</a:t>
            </a:r>
          </a:p>
          <a:p>
            <a:pPr eaLnBrk="1" hangingPunct="1">
              <a:lnSpc>
                <a:spcPct val="120000"/>
              </a:lnSpc>
            </a:pPr>
            <a:r>
              <a:rPr lang="en-US" altLang="en-US" sz="2500" b="1"/>
              <a:t>Equality opportunity </a:t>
            </a:r>
            <a:r>
              <a:rPr lang="en-US" altLang="en-US" sz="2500"/>
              <a:t>and </a:t>
            </a:r>
            <a:r>
              <a:rPr lang="en-US" altLang="en-US" sz="2500" b="1"/>
              <a:t>inclusion</a:t>
            </a:r>
            <a:r>
              <a:rPr lang="en-US" altLang="en-US" sz="2500"/>
              <a:t>; </a:t>
            </a:r>
          </a:p>
          <a:p>
            <a:pPr eaLnBrk="1" hangingPunct="1">
              <a:lnSpc>
                <a:spcPct val="120000"/>
              </a:lnSpc>
            </a:pPr>
            <a:r>
              <a:rPr lang="en-US" altLang="en-US" sz="2500"/>
              <a:t>Self-determination, </a:t>
            </a:r>
            <a:r>
              <a:rPr lang="en-US" altLang="en-US" sz="2500" b="1"/>
              <a:t>informed choice</a:t>
            </a:r>
            <a:r>
              <a:rPr lang="en-US" altLang="en-US" sz="2500"/>
              <a:t>, and participation in decision-making</a:t>
            </a:r>
          </a:p>
          <a:p>
            <a:pPr eaLnBrk="1" hangingPunct="1">
              <a:lnSpc>
                <a:spcPct val="120000"/>
              </a:lnSpc>
            </a:pPr>
            <a:r>
              <a:rPr lang="en-US" altLang="en-US" sz="2500" b="1"/>
              <a:t>Independent living </a:t>
            </a:r>
            <a:r>
              <a:rPr lang="en-US" altLang="en-US" sz="2500"/>
              <a:t>with or without supports</a:t>
            </a:r>
          </a:p>
          <a:p>
            <a:pPr eaLnBrk="1" hangingPunct="1">
              <a:lnSpc>
                <a:spcPct val="120000"/>
              </a:lnSpc>
            </a:pPr>
            <a:r>
              <a:rPr lang="en-US" altLang="en-US" sz="2500" b="1"/>
              <a:t>Competitive employment </a:t>
            </a:r>
            <a:r>
              <a:rPr lang="en-US" altLang="en-US" sz="2500"/>
              <a:t>and </a:t>
            </a:r>
            <a:r>
              <a:rPr lang="en-US" altLang="en-US" sz="2500" b="1"/>
              <a:t>economic self-sufficiency</a:t>
            </a:r>
            <a:r>
              <a:rPr lang="en-US" altLang="en-US" sz="2500"/>
              <a:t>, with or without supports</a:t>
            </a:r>
          </a:p>
          <a:p>
            <a:pPr eaLnBrk="1" hangingPunct="1">
              <a:lnSpc>
                <a:spcPct val="120000"/>
              </a:lnSpc>
            </a:pPr>
            <a:r>
              <a:rPr lang="en-US" altLang="en-US" sz="2500" b="1"/>
              <a:t>Individualized transition planning </a:t>
            </a:r>
            <a:r>
              <a:rPr lang="en-US" altLang="en-US" sz="2500"/>
              <a:t>that is person-driven</a:t>
            </a:r>
            <a:br>
              <a:rPr lang="en-US" altLang="en-US" sz="2500"/>
            </a:br>
            <a:r>
              <a:rPr lang="en-US" altLang="en-US" sz="2500"/>
              <a:t>and culturally and linguistically appropriate. </a:t>
            </a:r>
          </a:p>
          <a:p>
            <a:pPr eaLnBrk="1" hangingPunct="1">
              <a:lnSpc>
                <a:spcPct val="90000"/>
              </a:lnSpc>
              <a:buFont typeface="Wingdings" panose="05000000000000000000" pitchFamily="2" charset="2"/>
              <a:buNone/>
            </a:pPr>
            <a:endParaRPr lang="en-US" altLang="en-US" sz="2000"/>
          </a:p>
        </p:txBody>
      </p:sp>
      <p:sp>
        <p:nvSpPr>
          <p:cNvPr id="15362" name="Slide Number Placeholder 5"/>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8752B02A-C6E9-48F1-A978-3F7514B7FE38}" type="slidenum">
              <a:rPr lang="en-US" altLang="en-US" sz="2600">
                <a:solidFill>
                  <a:schemeClr val="bg1"/>
                </a:solidFill>
              </a:rPr>
              <a:pPr>
                <a:spcBef>
                  <a:spcPct val="0"/>
                </a:spcBef>
                <a:buClrTx/>
                <a:buSzTx/>
                <a:buFontTx/>
                <a:buNone/>
              </a:pPr>
              <a:t>5</a:t>
            </a:fld>
            <a:endParaRPr lang="en-US" altLang="en-US" sz="2600">
              <a:solidFill>
                <a:schemeClr val="bg1"/>
              </a:solidFill>
            </a:endParaRPr>
          </a:p>
        </p:txBody>
      </p:sp>
    </p:spTree>
    <p:extLst>
      <p:ext uri="{BB962C8B-B14F-4D97-AF65-F5344CB8AC3E}">
        <p14:creationId xmlns:p14="http://schemas.microsoft.com/office/powerpoint/2010/main" val="949614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2544897" y="457200"/>
            <a:ext cx="6544019" cy="1325563"/>
          </a:xfrm>
        </p:spPr>
        <p:txBody>
          <a:bodyPr>
            <a:normAutofit/>
          </a:bodyPr>
          <a:lstStyle/>
          <a:p>
            <a:pPr eaLnBrk="1" hangingPunct="1">
              <a:lnSpc>
                <a:spcPct val="100000"/>
              </a:lnSpc>
            </a:pPr>
            <a:r>
              <a:rPr lang="en-US" altLang="en-US" sz="4000" b="1" dirty="0"/>
              <a:t>Meeting the Needs of Youth: </a:t>
            </a:r>
            <a:r>
              <a:rPr lang="en-US" altLang="en-US" sz="4000" b="1" dirty="0" smtClean="0"/>
              <a:t/>
            </a:r>
            <a:br>
              <a:rPr lang="en-US" altLang="en-US" sz="4000" b="1" dirty="0" smtClean="0"/>
            </a:br>
            <a:r>
              <a:rPr lang="en-US" altLang="en-US" sz="4000" b="1" dirty="0" smtClean="0"/>
              <a:t>The </a:t>
            </a:r>
            <a:r>
              <a:rPr lang="en-US" altLang="en-US" sz="4000" b="1" dirty="0"/>
              <a:t>Guideposts for Success</a:t>
            </a:r>
          </a:p>
        </p:txBody>
      </p:sp>
      <p:sp>
        <p:nvSpPr>
          <p:cNvPr id="17412" name="Rectangle 3"/>
          <p:cNvSpPr>
            <a:spLocks noGrp="1" noChangeArrowheads="1"/>
          </p:cNvSpPr>
          <p:nvPr>
            <p:ph idx="1"/>
          </p:nvPr>
        </p:nvSpPr>
        <p:spPr>
          <a:xfrm>
            <a:off x="1930706" y="2359981"/>
            <a:ext cx="8051494" cy="3644211"/>
          </a:xfrm>
        </p:spPr>
        <p:txBody>
          <a:bodyPr/>
          <a:lstStyle/>
          <a:p>
            <a:pPr marL="514350" indent="-514350" eaLnBrk="1" hangingPunct="1">
              <a:buFont typeface="+mj-lt"/>
              <a:buAutoNum type="arabicPeriod"/>
            </a:pPr>
            <a:r>
              <a:rPr lang="en-US" altLang="en-US" sz="3200" dirty="0"/>
              <a:t>School-Based Preparatory Experiences</a:t>
            </a:r>
          </a:p>
          <a:p>
            <a:pPr marL="514350" indent="-514350" eaLnBrk="1" hangingPunct="1">
              <a:buFont typeface="+mj-lt"/>
              <a:buAutoNum type="arabicPeriod"/>
            </a:pPr>
            <a:r>
              <a:rPr lang="en-US" altLang="en-US" sz="3200" dirty="0"/>
              <a:t>Career Preparation &amp; Work-Based Learning Experiences</a:t>
            </a:r>
          </a:p>
          <a:p>
            <a:pPr marL="514350" indent="-514350" eaLnBrk="1" hangingPunct="1">
              <a:buFont typeface="+mj-lt"/>
              <a:buAutoNum type="arabicPeriod"/>
            </a:pPr>
            <a:r>
              <a:rPr lang="en-US" altLang="en-US" sz="3200" dirty="0"/>
              <a:t>Youth Development &amp; Leadership</a:t>
            </a:r>
          </a:p>
          <a:p>
            <a:pPr marL="514350" indent="-514350" eaLnBrk="1" hangingPunct="1">
              <a:buFont typeface="+mj-lt"/>
              <a:buAutoNum type="arabicPeriod"/>
            </a:pPr>
            <a:r>
              <a:rPr lang="en-US" altLang="en-US" sz="3200" dirty="0"/>
              <a:t>Connecting Activities</a:t>
            </a:r>
          </a:p>
          <a:p>
            <a:pPr marL="514350" indent="-514350" eaLnBrk="1" hangingPunct="1">
              <a:buFont typeface="+mj-lt"/>
              <a:buAutoNum type="arabicPeriod"/>
            </a:pPr>
            <a:r>
              <a:rPr lang="en-US" altLang="en-US" sz="3200" dirty="0"/>
              <a:t>Family Involvement &amp; Supports </a:t>
            </a:r>
          </a:p>
        </p:txBody>
      </p:sp>
      <p:sp>
        <p:nvSpPr>
          <p:cNvPr id="17410" name="Slide Number Placeholder 5"/>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C80F5075-EDF9-41DB-82F9-722E2BB99B59}" type="slidenum">
              <a:rPr lang="en-US" altLang="en-US" sz="2600">
                <a:solidFill>
                  <a:schemeClr val="bg1"/>
                </a:solidFill>
              </a:rPr>
              <a:pPr>
                <a:spcBef>
                  <a:spcPct val="0"/>
                </a:spcBef>
                <a:buClrTx/>
                <a:buSzTx/>
                <a:buFontTx/>
                <a:buNone/>
              </a:pPr>
              <a:t>6</a:t>
            </a:fld>
            <a:endParaRPr lang="en-US" altLang="en-US" sz="2600">
              <a:solidFill>
                <a:schemeClr val="bg1"/>
              </a:solidFill>
            </a:endParaRPr>
          </a:p>
        </p:txBody>
      </p:sp>
    </p:spTree>
    <p:extLst>
      <p:ext uri="{BB962C8B-B14F-4D97-AF65-F5344CB8AC3E}">
        <p14:creationId xmlns:p14="http://schemas.microsoft.com/office/powerpoint/2010/main" val="3970966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38200" y="164782"/>
            <a:ext cx="10515600" cy="1325563"/>
          </a:xfrm>
        </p:spPr>
        <p:txBody>
          <a:bodyPr/>
          <a:lstStyle/>
          <a:p>
            <a:r>
              <a:rPr lang="en-US" altLang="en-US" dirty="0" smtClean="0"/>
              <a:t>Implications for Your Work</a:t>
            </a:r>
          </a:p>
        </p:txBody>
      </p:sp>
      <p:sp>
        <p:nvSpPr>
          <p:cNvPr id="19459" name="Content Placeholder 2"/>
          <p:cNvSpPr>
            <a:spLocks noGrp="1"/>
          </p:cNvSpPr>
          <p:nvPr>
            <p:ph idx="1"/>
          </p:nvPr>
        </p:nvSpPr>
        <p:spPr>
          <a:xfrm>
            <a:off x="838200" y="1490344"/>
            <a:ext cx="10698480" cy="4866005"/>
          </a:xfrm>
        </p:spPr>
        <p:txBody>
          <a:bodyPr>
            <a:noAutofit/>
          </a:bodyPr>
          <a:lstStyle/>
          <a:p>
            <a:pPr>
              <a:lnSpc>
                <a:spcPct val="120000"/>
              </a:lnSpc>
              <a:spcBef>
                <a:spcPts val="0"/>
              </a:spcBef>
            </a:pPr>
            <a:r>
              <a:rPr lang="en-US" altLang="en-US" sz="4000" dirty="0" smtClean="0"/>
              <a:t>Research-based and rooted in promising practices</a:t>
            </a:r>
          </a:p>
          <a:p>
            <a:pPr>
              <a:lnSpc>
                <a:spcPct val="120000"/>
              </a:lnSpc>
              <a:spcBef>
                <a:spcPts val="0"/>
              </a:spcBef>
            </a:pPr>
            <a:r>
              <a:rPr lang="en-US" altLang="en-US" sz="4000" dirty="0" smtClean="0"/>
              <a:t>Helpful approach to youth assessment and service coordination </a:t>
            </a:r>
            <a:r>
              <a:rPr lang="en-US" altLang="en-US" sz="4000" b="1" i="1" dirty="0" smtClean="0"/>
              <a:t>– integrated resource </a:t>
            </a:r>
            <a:r>
              <a:rPr lang="en-US" altLang="en-US" sz="4000" b="1" i="1" dirty="0" smtClean="0"/>
              <a:t>teams</a:t>
            </a:r>
            <a:endParaRPr lang="en-US" altLang="en-US" sz="4000" dirty="0" smtClean="0"/>
          </a:p>
          <a:p>
            <a:pPr>
              <a:lnSpc>
                <a:spcPct val="120000"/>
              </a:lnSpc>
              <a:spcBef>
                <a:spcPts val="0"/>
              </a:spcBef>
            </a:pPr>
            <a:r>
              <a:rPr lang="en-US" altLang="en-US" sz="4000" dirty="0" smtClean="0"/>
              <a:t>Great launching point for resource mapping </a:t>
            </a:r>
          </a:p>
          <a:p>
            <a:pPr>
              <a:lnSpc>
                <a:spcPct val="120000"/>
              </a:lnSpc>
              <a:spcBef>
                <a:spcPts val="0"/>
              </a:spcBef>
            </a:pPr>
            <a:r>
              <a:rPr lang="en-US" altLang="en-US" sz="4000" dirty="0" smtClean="0"/>
              <a:t>Helps </a:t>
            </a:r>
            <a:r>
              <a:rPr lang="en-US" altLang="en-US" sz="4000" dirty="0" smtClean="0"/>
              <a:t>programs </a:t>
            </a:r>
            <a:r>
              <a:rPr lang="en-US" altLang="en-US" sz="4000" dirty="0" smtClean="0"/>
              <a:t>to think broader</a:t>
            </a:r>
          </a:p>
          <a:p>
            <a:pPr>
              <a:lnSpc>
                <a:spcPct val="120000"/>
              </a:lnSpc>
              <a:spcBef>
                <a:spcPts val="0"/>
              </a:spcBef>
            </a:pPr>
            <a:r>
              <a:rPr lang="en-US" altLang="en-US" sz="4000" dirty="0" smtClean="0"/>
              <a:t>Helpful in program planning</a:t>
            </a:r>
          </a:p>
        </p:txBody>
      </p:sp>
      <p:sp>
        <p:nvSpPr>
          <p:cNvPr id="19460" name="Slide Number Placeholder 3"/>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08792EEC-93D7-42DD-AE2E-FDA184994F4B}" type="slidenum">
              <a:rPr lang="en-US" altLang="en-US" sz="2600">
                <a:solidFill>
                  <a:schemeClr val="bg1"/>
                </a:solidFill>
              </a:rPr>
              <a:pPr>
                <a:spcBef>
                  <a:spcPct val="0"/>
                </a:spcBef>
                <a:buClrTx/>
                <a:buSzTx/>
                <a:buFontTx/>
                <a:buNone/>
              </a:pPr>
              <a:t>7</a:t>
            </a:fld>
            <a:endParaRPr lang="en-US" altLang="en-US" sz="2600">
              <a:solidFill>
                <a:schemeClr val="bg1"/>
              </a:solidFill>
            </a:endParaRPr>
          </a:p>
        </p:txBody>
      </p:sp>
    </p:spTree>
    <p:extLst>
      <p:ext uri="{BB962C8B-B14F-4D97-AF65-F5344CB8AC3E}">
        <p14:creationId xmlns:p14="http://schemas.microsoft.com/office/powerpoint/2010/main" val="823039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593" y="365125"/>
            <a:ext cx="2566012" cy="4702634"/>
          </a:xfrm>
        </p:spPr>
        <p:txBody>
          <a:bodyPr>
            <a:normAutofit/>
          </a:bodyPr>
          <a:lstStyle/>
          <a:p>
            <a:r>
              <a:rPr lang="en-US" dirty="0" smtClean="0"/>
              <a:t>14 WIOA Youth Program Elements</a:t>
            </a:r>
            <a:endParaRPr lang="en-US" dirty="0"/>
          </a:p>
        </p:txBody>
      </p:sp>
      <p:pic>
        <p:nvPicPr>
          <p:cNvPr id="4" name="Content Placeholder 3"/>
          <p:cNvPicPr>
            <a:picLocks noGrp="1" noChangeAspect="1"/>
          </p:cNvPicPr>
          <p:nvPr>
            <p:ph idx="1"/>
          </p:nvPr>
        </p:nvPicPr>
        <p:blipFill>
          <a:blip r:embed="rId2"/>
          <a:stretch>
            <a:fillRect/>
          </a:stretch>
        </p:blipFill>
        <p:spPr>
          <a:xfrm>
            <a:off x="3114264" y="254649"/>
            <a:ext cx="8794969" cy="6322421"/>
          </a:xfrm>
          <a:prstGeom prst="rect">
            <a:avLst/>
          </a:prstGeom>
        </p:spPr>
      </p:pic>
    </p:spTree>
    <p:extLst>
      <p:ext uri="{BB962C8B-B14F-4D97-AF65-F5344CB8AC3E}">
        <p14:creationId xmlns:p14="http://schemas.microsoft.com/office/powerpoint/2010/main" val="4149181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332"/>
          <a:stretch/>
        </p:blipFill>
        <p:spPr>
          <a:xfrm>
            <a:off x="2235261" y="7275"/>
            <a:ext cx="7721477" cy="6766565"/>
          </a:xfrm>
          <a:prstGeom prst="rect">
            <a:avLst/>
          </a:prstGeom>
        </p:spPr>
      </p:pic>
    </p:spTree>
    <p:extLst>
      <p:ext uri="{BB962C8B-B14F-4D97-AF65-F5344CB8AC3E}">
        <p14:creationId xmlns:p14="http://schemas.microsoft.com/office/powerpoint/2010/main" val="4174797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845FE8-9E48-4F2E-8571-D8D96A4B669F}"/>
</file>

<file path=customXml/itemProps2.xml><?xml version="1.0" encoding="utf-8"?>
<ds:datastoreItem xmlns:ds="http://schemas.openxmlformats.org/officeDocument/2006/customXml" ds:itemID="{54C7C029-0069-4918-A9D4-A3A9F23410DE}"/>
</file>

<file path=customXml/itemProps3.xml><?xml version="1.0" encoding="utf-8"?>
<ds:datastoreItem xmlns:ds="http://schemas.openxmlformats.org/officeDocument/2006/customXml" ds:itemID="{2A10A472-FCB4-494F-BC97-B229F7FA48D8}"/>
</file>

<file path=docProps/app.xml><?xml version="1.0" encoding="utf-8"?>
<Properties xmlns="http://schemas.openxmlformats.org/officeDocument/2006/extended-properties" xmlns:vt="http://schemas.openxmlformats.org/officeDocument/2006/docPropsVTypes">
  <Template>Wisp</Template>
  <TotalTime>456</TotalTime>
  <Words>1936</Words>
  <Application>Microsoft Office PowerPoint</Application>
  <PresentationFormat>Widescreen</PresentationFormat>
  <Paragraphs>183</Paragraphs>
  <Slides>20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MS PGothic</vt:lpstr>
      <vt:lpstr>MS PGothic</vt:lpstr>
      <vt:lpstr>Arial</vt:lpstr>
      <vt:lpstr>Calibri</vt:lpstr>
      <vt:lpstr>Calibri Light</vt:lpstr>
      <vt:lpstr>Times New Roman</vt:lpstr>
      <vt:lpstr>Wingdings</vt:lpstr>
      <vt:lpstr>Office Theme</vt:lpstr>
      <vt:lpstr>PowerPoint Presentation</vt:lpstr>
      <vt:lpstr>www.facebook.com/npcte</vt:lpstr>
      <vt:lpstr>                        The Guideposts for Success</vt:lpstr>
      <vt:lpstr>Core Principle </vt:lpstr>
      <vt:lpstr>Guideposts basic values </vt:lpstr>
      <vt:lpstr>Meeting the Needs of Youth:  The Guideposts for Success</vt:lpstr>
      <vt:lpstr>Implications for Your Work</vt:lpstr>
      <vt:lpstr>14 WIOA Youth Program Elements</vt:lpstr>
      <vt:lpstr>PowerPoint Presentation</vt:lpstr>
      <vt:lpstr>Individualized Learning Plans –  A National Movement</vt:lpstr>
      <vt:lpstr>Benefits for youth</vt:lpstr>
      <vt:lpstr>Minnesota’s Personal Learning Plans (PLPs)</vt:lpstr>
      <vt:lpstr>PLPs and Students with Disabilities</vt:lpstr>
      <vt:lpstr>Aligning IEP Transition Plans with the nine PLP requirements </vt:lpstr>
      <vt:lpstr>Minnesota Career Information System (MCIS)</vt:lpstr>
      <vt:lpstr>Guidepost 1: School-Based Preparatory                          Experiences</vt:lpstr>
      <vt:lpstr>Guidepost 2: Career Preparation and Work-                          Based Learning Experiences </vt:lpstr>
      <vt:lpstr>Guidepost 3: Youth Development and                           Leadership Experiences </vt:lpstr>
      <vt:lpstr>Guidepost 4: Connecting Activities </vt:lpstr>
      <vt:lpstr>Guidepost 5: Family Involvement and Supports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Leuchovius</dc:creator>
  <cp:lastModifiedBy>Deborah Leuchovius</cp:lastModifiedBy>
  <cp:revision>52</cp:revision>
  <dcterms:created xsi:type="dcterms:W3CDTF">2019-07-31T18:27:41Z</dcterms:created>
  <dcterms:modified xsi:type="dcterms:W3CDTF">2019-10-09T18:32:39Z</dcterms:modified>
</cp:coreProperties>
</file>