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321" r:id="rId5"/>
    <p:sldId id="322" r:id="rId6"/>
    <p:sldId id="541" r:id="rId7"/>
    <p:sldId id="539" r:id="rId8"/>
    <p:sldId id="553" r:id="rId9"/>
    <p:sldId id="445" r:id="rId10"/>
    <p:sldId id="446" r:id="rId11"/>
    <p:sldId id="540" r:id="rId12"/>
    <p:sldId id="549" r:id="rId13"/>
    <p:sldId id="393" r:id="rId14"/>
    <p:sldId id="395" r:id="rId15"/>
    <p:sldId id="420" r:id="rId16"/>
    <p:sldId id="509" r:id="rId17"/>
    <p:sldId id="404" r:id="rId18"/>
    <p:sldId id="550" r:id="rId19"/>
    <p:sldId id="405" r:id="rId20"/>
    <p:sldId id="406" r:id="rId21"/>
    <p:sldId id="450" r:id="rId22"/>
    <p:sldId id="408" r:id="rId23"/>
    <p:sldId id="551" r:id="rId24"/>
    <p:sldId id="455" r:id="rId25"/>
    <p:sldId id="543" r:id="rId26"/>
    <p:sldId id="456" r:id="rId27"/>
    <p:sldId id="552" r:id="rId28"/>
    <p:sldId id="548" r:id="rId29"/>
    <p:sldId id="409" r:id="rId30"/>
    <p:sldId id="411" r:id="rId31"/>
    <p:sldId id="504" r:id="rId32"/>
    <p:sldId id="510" r:id="rId33"/>
    <p:sldId id="421" r:id="rId34"/>
    <p:sldId id="422" r:id="rId35"/>
    <p:sldId id="423" r:id="rId36"/>
    <p:sldId id="424" r:id="rId37"/>
    <p:sldId id="425" r:id="rId38"/>
    <p:sldId id="430" r:id="rId39"/>
    <p:sldId id="431" r:id="rId40"/>
    <p:sldId id="432" r:id="rId41"/>
    <p:sldId id="433" r:id="rId42"/>
    <p:sldId id="434" r:id="rId43"/>
    <p:sldId id="435" r:id="rId44"/>
    <p:sldId id="436" r:id="rId45"/>
    <p:sldId id="38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Backlund" initials="KB" lastIdx="30" clrIdx="0">
    <p:extLst>
      <p:ext uri="{19B8F6BF-5375-455C-9EA6-DF929625EA0E}">
        <p15:presenceInfo xmlns:p15="http://schemas.microsoft.com/office/powerpoint/2012/main" userId="S-1-5-21-548176450-911158474-2148038326-353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337DD2-9032-491B-AE80-BDB8E229AB60}" type="datetimeFigureOut">
              <a:rPr lang="en-US" smtClean="0"/>
              <a:t>7/27/2023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4A1C66-BCB7-457A-A770-F212CB65EC9C}" type="slidenum">
              <a:rPr lang="en-US" smtClean="0"/>
              <a:t>‹#›</a:t>
            </a:fld>
            <a:endParaRPr lang="en-US"/>
          </a:p>
        </p:txBody>
      </p:sp>
    </p:spTree>
    <p:extLst>
      <p:ext uri="{BB962C8B-B14F-4D97-AF65-F5344CB8AC3E}">
        <p14:creationId xmlns:p14="http://schemas.microsoft.com/office/powerpoint/2010/main" val="287808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73981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67219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478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545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7243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85244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5212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6548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75618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1747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52860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66857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5869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30594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06457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6927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75541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21664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30493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110209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42501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405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00765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00013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04558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77083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650895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765068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98320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87309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307308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6383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5038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25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58036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7273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68532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31624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457200" y="3276600"/>
            <a:ext cx="8077200" cy="800100"/>
          </a:xfrm>
        </p:spPr>
        <p:txBody>
          <a:bodyPr>
            <a:normAutofit/>
          </a:bodyPr>
          <a:lstStyle>
            <a:lvl1pPr algn="ctr">
              <a:defRPr sz="3600" b="1">
                <a:solidFill>
                  <a:srgbClr val="003865"/>
                </a:solidFill>
              </a:defRPr>
            </a:lvl1pPr>
          </a:lstStyle>
          <a:p>
            <a:r>
              <a:rPr lang="en-US" dirty="0"/>
              <a:t>Click to edit Master title style</a:t>
            </a:r>
          </a:p>
        </p:txBody>
      </p:sp>
      <p:sp>
        <p:nvSpPr>
          <p:cNvPr id="3" name="Subtitle 2"/>
          <p:cNvSpPr>
            <a:spLocks noGrp="1"/>
          </p:cNvSpPr>
          <p:nvPr>
            <p:ph type="subTitle" idx="1"/>
          </p:nvPr>
        </p:nvSpPr>
        <p:spPr>
          <a:xfrm>
            <a:off x="457200" y="4319868"/>
            <a:ext cx="8077200" cy="762000"/>
          </a:xfrm>
        </p:spPr>
        <p:txBody>
          <a:bodyPr>
            <a:normAutofit/>
          </a:bodyPr>
          <a:lstStyle>
            <a:lvl1pPr marL="0" indent="0" algn="ctr">
              <a:buNone/>
              <a:defRPr sz="2400">
                <a:solidFill>
                  <a:srgbClr val="00386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9229FA2C-8D2E-4B33-A0D5-9F137ABBEEE6}"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801111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29FA2C-8D2E-4B33-A0D5-9F137ABBEEE6}"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22046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29FA2C-8D2E-4B33-A0D5-9F137ABBEEE6}"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109338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609600"/>
            <a:ext cx="8229600" cy="990600"/>
          </a:xfrm>
        </p:spPr>
        <p:txBody>
          <a:bodyPr>
            <a:normAutofit/>
          </a:bodyPr>
          <a:lstStyle>
            <a:lvl1pPr algn="l">
              <a:defRPr sz="38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2057400"/>
            <a:ext cx="8229600" cy="4826267"/>
          </a:xfrm>
        </p:spPr>
        <p:txBody>
          <a:bodyPr/>
          <a:lstStyle>
            <a:lvl1pPr>
              <a:buClr>
                <a:schemeClr val="accent3"/>
              </a:buClr>
              <a:defRPr>
                <a:solidFill>
                  <a:srgbClr val="003865"/>
                </a:solidFill>
              </a:defRPr>
            </a:lvl1pPr>
            <a:lvl2pPr>
              <a:buClr>
                <a:schemeClr val="accent3"/>
              </a:buClr>
              <a:defRPr>
                <a:solidFill>
                  <a:srgbClr val="003865"/>
                </a:solidFill>
              </a:defRPr>
            </a:lvl2pPr>
            <a:lvl3pPr>
              <a:buClr>
                <a:schemeClr val="accent3"/>
              </a:buClr>
              <a:defRPr>
                <a:solidFill>
                  <a:srgbClr val="003865"/>
                </a:solidFill>
              </a:defRPr>
            </a:lvl3pPr>
            <a:lvl4pPr>
              <a:buClr>
                <a:schemeClr val="accent3"/>
              </a:buClr>
              <a:defRPr>
                <a:solidFill>
                  <a:srgbClr val="003865"/>
                </a:solidFill>
              </a:defRPr>
            </a:lvl4pPr>
            <a:lvl5pPr>
              <a:buClr>
                <a:schemeClr val="accent3"/>
              </a:buClr>
              <a:defRPr>
                <a:solidFill>
                  <a:srgbClr val="0038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76200" y="6492875"/>
            <a:ext cx="2667000" cy="365125"/>
          </a:xfrm>
        </p:spPr>
        <p:txBody>
          <a:bodyPr/>
          <a:lstStyle>
            <a:lvl1pPr algn="l">
              <a:defRPr/>
            </a:lvl1pPr>
          </a:lstStyle>
          <a:p>
            <a:fld id="{EBFF2294-7853-4F86-BD16-9D9D7D857176}" type="slidenum">
              <a:rPr lang="en-US" smtClean="0"/>
              <a:pPr/>
              <a:t>‹#›</a:t>
            </a:fld>
            <a:endParaRPr lang="en-US" dirty="0"/>
          </a:p>
        </p:txBody>
      </p:sp>
    </p:spTree>
    <p:extLst>
      <p:ext uri="{BB962C8B-B14F-4D97-AF65-F5344CB8AC3E}">
        <p14:creationId xmlns:p14="http://schemas.microsoft.com/office/powerpoint/2010/main" val="266313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29FA2C-8D2E-4B33-A0D5-9F137ABBEEE6}" type="datetimeFigureOut">
              <a:rPr lang="en-US" smtClean="0"/>
              <a:t>7/27/2023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1481769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29FA2C-8D2E-4B33-A0D5-9F137ABBEEE6}"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749622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29FA2C-8D2E-4B33-A0D5-9F137ABBEEE6}" type="datetimeFigureOut">
              <a:rPr lang="en-US" smtClean="0"/>
              <a:t>7/27/2023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301339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29FA2C-8D2E-4B33-A0D5-9F137ABBEEE6}" type="datetimeFigureOut">
              <a:rPr lang="en-US" smtClean="0"/>
              <a:t>7/27/2023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136572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9FA2C-8D2E-4B33-A0D5-9F137ABBEEE6}" type="datetimeFigureOut">
              <a:rPr lang="en-US" smtClean="0"/>
              <a:t>7/27/2023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315768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29FA2C-8D2E-4B33-A0D5-9F137ABBEEE6}"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105626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29FA2C-8D2E-4B33-A0D5-9F137ABBEEE6}" type="datetimeFigureOut">
              <a:rPr lang="en-US" smtClean="0"/>
              <a:t>7/27/2023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F2294-7853-4F86-BD16-9D9D7D857176}" type="slidenum">
              <a:rPr lang="en-US" smtClean="0"/>
              <a:t>‹#›</a:t>
            </a:fld>
            <a:endParaRPr lang="en-US"/>
          </a:p>
        </p:txBody>
      </p:sp>
    </p:spTree>
    <p:extLst>
      <p:ext uri="{BB962C8B-B14F-4D97-AF65-F5344CB8AC3E}">
        <p14:creationId xmlns:p14="http://schemas.microsoft.com/office/powerpoint/2010/main" val="105116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9FA2C-8D2E-4B33-A0D5-9F137ABBEEE6}" type="datetimeFigureOut">
              <a:rPr lang="en-US" smtClean="0"/>
              <a:t>7/27/2023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F2294-7853-4F86-BD16-9D9D7D857176}" type="slidenum">
              <a:rPr lang="en-US" smtClean="0"/>
              <a:t>‹#›</a:t>
            </a:fld>
            <a:endParaRPr lang="en-US"/>
          </a:p>
        </p:txBody>
      </p:sp>
    </p:spTree>
    <p:extLst>
      <p:ext uri="{BB962C8B-B14F-4D97-AF65-F5344CB8AC3E}">
        <p14:creationId xmlns:p14="http://schemas.microsoft.com/office/powerpoint/2010/main" val="211977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y.carlson@state.mn.u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amy.carlson@state.mn.us"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743200"/>
            <a:ext cx="8991600" cy="1524000"/>
          </a:xfrm>
        </p:spPr>
        <p:txBody>
          <a:bodyPr>
            <a:noAutofit/>
          </a:bodyPr>
          <a:lstStyle/>
          <a:p>
            <a:r>
              <a:rPr lang="en-US" sz="6600" dirty="0">
                <a:solidFill>
                  <a:schemeClr val="tx2">
                    <a:lumMod val="50000"/>
                  </a:schemeClr>
                </a:solidFill>
              </a:rPr>
              <a:t>WORKFORCE ONE (WF1)</a:t>
            </a:r>
          </a:p>
        </p:txBody>
      </p:sp>
      <p:sp>
        <p:nvSpPr>
          <p:cNvPr id="3" name="Subtitle 2"/>
          <p:cNvSpPr>
            <a:spLocks noGrp="1"/>
          </p:cNvSpPr>
          <p:nvPr>
            <p:ph type="subTitle" idx="1"/>
          </p:nvPr>
        </p:nvSpPr>
        <p:spPr>
          <a:xfrm>
            <a:off x="571500" y="4013200"/>
            <a:ext cx="8001000" cy="2819400"/>
          </a:xfrm>
        </p:spPr>
        <p:txBody>
          <a:bodyPr anchor="ctr">
            <a:normAutofit fontScale="92500" lnSpcReduction="10000"/>
          </a:bodyPr>
          <a:lstStyle/>
          <a:p>
            <a:r>
              <a:rPr lang="en-US" sz="3900" b="1" u="sng" dirty="0">
                <a:solidFill>
                  <a:schemeClr val="tx2">
                    <a:lumMod val="50000"/>
                  </a:schemeClr>
                </a:solidFill>
              </a:rPr>
              <a:t>Performance Walk-through</a:t>
            </a:r>
          </a:p>
          <a:p>
            <a:r>
              <a:rPr lang="en-US" sz="3900" dirty="0">
                <a:solidFill>
                  <a:schemeClr val="tx2">
                    <a:lumMod val="50000"/>
                  </a:schemeClr>
                </a:solidFill>
              </a:rPr>
              <a:t>WIOA Adult, WIOA Dislocated Worker, and State Dislocated Worker</a:t>
            </a:r>
          </a:p>
          <a:p>
            <a:endParaRPr lang="en-US" b="1" dirty="0">
              <a:solidFill>
                <a:schemeClr val="tx2">
                  <a:lumMod val="50000"/>
                </a:schemeClr>
              </a:solidFill>
            </a:endParaRPr>
          </a:p>
          <a:p>
            <a:r>
              <a:rPr lang="en-US" dirty="0">
                <a:solidFill>
                  <a:schemeClr val="tx2">
                    <a:lumMod val="50000"/>
                  </a:schemeClr>
                </a:solidFill>
                <a:hlinkClick r:id="rId3"/>
              </a:rPr>
              <a:t>amy.carlson@state.mn.us</a:t>
            </a:r>
            <a:r>
              <a:rPr lang="en-US" dirty="0">
                <a:solidFill>
                  <a:schemeClr val="tx2">
                    <a:lumMod val="50000"/>
                  </a:schemeClr>
                </a:solidFill>
              </a:rPr>
              <a:t> </a:t>
            </a:r>
          </a:p>
          <a:p>
            <a:r>
              <a:rPr lang="en-US" b="1" dirty="0">
                <a:solidFill>
                  <a:schemeClr val="tx2">
                    <a:lumMod val="50000"/>
                  </a:schemeClr>
                </a:solidFill>
              </a:rPr>
              <a:t>State Program Administrator Coordinator</a:t>
            </a:r>
          </a:p>
        </p:txBody>
      </p:sp>
      <p:sp>
        <p:nvSpPr>
          <p:cNvPr id="4" name="Slide Number Placeholder 3"/>
          <p:cNvSpPr>
            <a:spLocks noGrp="1"/>
          </p:cNvSpPr>
          <p:nvPr>
            <p:ph type="sldNum" sz="quarter" idx="12"/>
          </p:nvPr>
        </p:nvSpPr>
        <p:spPr/>
        <p:txBody>
          <a:bodyPr/>
          <a:lstStyle/>
          <a:p>
            <a:fld id="{EBFF2294-7853-4F86-BD16-9D9D7D857176}" type="slidenum">
              <a:rPr lang="en-US" smtClean="0"/>
              <a:t>1</a:t>
            </a:fld>
            <a:endParaRPr lang="en-US" dirty="0"/>
          </a:p>
        </p:txBody>
      </p:sp>
    </p:spTree>
    <p:extLst>
      <p:ext uri="{BB962C8B-B14F-4D97-AF65-F5344CB8AC3E}">
        <p14:creationId xmlns:p14="http://schemas.microsoft.com/office/powerpoint/2010/main" val="1451588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1524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 Training Activities need a</a:t>
            </a:r>
          </a:p>
          <a:p>
            <a:pPr algn="ctr"/>
            <a:r>
              <a:rPr lang="en-US" sz="3400" dirty="0">
                <a:solidFill>
                  <a:schemeClr val="bg1"/>
                </a:solidFill>
              </a:rPr>
              <a:t>Measurable Skills Gain Captured?</a:t>
            </a:r>
            <a:endParaRPr lang="en-US" sz="8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89456065"/>
              </p:ext>
            </p:extLst>
          </p:nvPr>
        </p:nvGraphicFramePr>
        <p:xfrm>
          <a:off x="806450" y="2286000"/>
          <a:ext cx="7531100" cy="3657759"/>
        </p:xfrm>
        <a:graphic>
          <a:graphicData uri="http://schemas.openxmlformats.org/drawingml/2006/table">
            <a:tbl>
              <a:tblPr/>
              <a:tblGrid>
                <a:gridCol w="3765550">
                  <a:extLst>
                    <a:ext uri="{9D8B030D-6E8A-4147-A177-3AD203B41FA5}">
                      <a16:colId xmlns:a16="http://schemas.microsoft.com/office/drawing/2014/main" val="20000"/>
                    </a:ext>
                  </a:extLst>
                </a:gridCol>
                <a:gridCol w="3765550">
                  <a:extLst>
                    <a:ext uri="{9D8B030D-6E8A-4147-A177-3AD203B41FA5}">
                      <a16:colId xmlns:a16="http://schemas.microsoft.com/office/drawing/2014/main" val="20001"/>
                    </a:ext>
                  </a:extLst>
                </a:gridCol>
              </a:tblGrid>
              <a:tr h="522537">
                <a:tc>
                  <a:txBody>
                    <a:bodyPr/>
                    <a:lstStyle/>
                    <a:p>
                      <a:pPr algn="ctr" fontAlgn="ctr"/>
                      <a:r>
                        <a:rPr lang="en-US" sz="1500" b="1" i="0" u="none" strike="noStrike" dirty="0">
                          <a:solidFill>
                            <a:schemeClr val="tx2">
                              <a:lumMod val="50000"/>
                            </a:schemeClr>
                          </a:solidFill>
                          <a:effectLst/>
                          <a:latin typeface="Calibri" panose="020F0502020204030204" pitchFamily="34" charset="0"/>
                        </a:rPr>
                        <a:t>Apprenticeship</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a:solidFill>
                            <a:schemeClr val="tx2">
                              <a:lumMod val="50000"/>
                            </a:schemeClr>
                          </a:solidFill>
                          <a:effectLst/>
                          <a:latin typeface="Calibri" panose="020F0502020204030204" pitchFamily="34" charset="0"/>
                        </a:rPr>
                        <a:t>Classroom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2537">
                <a:tc>
                  <a:txBody>
                    <a:bodyPr/>
                    <a:lstStyle/>
                    <a:p>
                      <a:pPr algn="ctr" fontAlgn="ctr"/>
                      <a:r>
                        <a:rPr lang="en-US" sz="1500" b="1" i="0" u="none" strike="noStrike">
                          <a:solidFill>
                            <a:schemeClr val="tx2">
                              <a:lumMod val="50000"/>
                            </a:schemeClr>
                          </a:solidFill>
                          <a:effectLst/>
                          <a:latin typeface="Calibri" panose="020F0502020204030204" pitchFamily="34" charset="0"/>
                        </a:rPr>
                        <a:t>Credential Attained without Training</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a:solidFill>
                            <a:schemeClr val="tx2">
                              <a:lumMod val="50000"/>
                            </a:schemeClr>
                          </a:solidFill>
                          <a:effectLst/>
                          <a:latin typeface="Calibri" panose="020F0502020204030204" pitchFamily="34" charset="0"/>
                        </a:rPr>
                        <a:t>Customized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2537">
                <a:tc>
                  <a:txBody>
                    <a:bodyPr/>
                    <a:lstStyle/>
                    <a:p>
                      <a:pPr algn="ctr" fontAlgn="ctr"/>
                      <a:r>
                        <a:rPr lang="en-US" sz="1500" b="1" i="0" u="none" strike="noStrike" dirty="0">
                          <a:solidFill>
                            <a:schemeClr val="tx2">
                              <a:lumMod val="50000"/>
                            </a:schemeClr>
                          </a:solidFill>
                          <a:effectLst/>
                          <a:latin typeface="Calibri" panose="020F0502020204030204" pitchFamily="34" charset="0"/>
                        </a:rPr>
                        <a:t>Entrepreneurial Training</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a:solidFill>
                            <a:schemeClr val="tx2">
                              <a:lumMod val="50000"/>
                            </a:schemeClr>
                          </a:solidFill>
                          <a:effectLst/>
                          <a:latin typeface="Calibri" panose="020F0502020204030204" pitchFamily="34" charset="0"/>
                        </a:rPr>
                        <a:t>GED Training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2537">
                <a:tc>
                  <a:txBody>
                    <a:bodyPr/>
                    <a:lstStyle/>
                    <a:p>
                      <a:pPr algn="ctr" fontAlgn="ctr"/>
                      <a:r>
                        <a:rPr lang="en-US" sz="1500" b="1" i="0" u="none" strike="noStrike" dirty="0">
                          <a:solidFill>
                            <a:schemeClr val="tx2">
                              <a:lumMod val="50000"/>
                            </a:schemeClr>
                          </a:solidFill>
                          <a:effectLst/>
                          <a:latin typeface="Calibri" panose="020F0502020204030204" pitchFamily="34" charset="0"/>
                        </a:rPr>
                        <a:t>OJT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chemeClr val="tx2">
                              <a:lumMod val="50000"/>
                            </a:schemeClr>
                          </a:solidFill>
                          <a:effectLst/>
                          <a:latin typeface="Calibri" panose="020F0502020204030204" pitchFamily="34" charset="0"/>
                        </a:rPr>
                        <a:t>Occupational Skills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2537">
                <a:tc>
                  <a:txBody>
                    <a:bodyPr/>
                    <a:lstStyle/>
                    <a:p>
                      <a:pPr algn="ctr" fontAlgn="ctr"/>
                      <a:r>
                        <a:rPr lang="en-US" sz="1500" b="1" i="0" u="none" strike="noStrike" dirty="0">
                          <a:solidFill>
                            <a:schemeClr val="tx2">
                              <a:lumMod val="50000"/>
                            </a:schemeClr>
                          </a:solidFill>
                          <a:effectLst/>
                          <a:latin typeface="Calibri" panose="020F0502020204030204" pitchFamily="34" charset="0"/>
                        </a:rPr>
                        <a:t>Prerequisite</a:t>
                      </a:r>
                      <a:r>
                        <a:rPr lang="en-US" sz="1500" b="1" i="0" u="none" strike="noStrike" baseline="0" dirty="0">
                          <a:solidFill>
                            <a:schemeClr val="tx2">
                              <a:lumMod val="50000"/>
                            </a:schemeClr>
                          </a:solidFill>
                          <a:effectLst/>
                          <a:latin typeface="Calibri" panose="020F0502020204030204" pitchFamily="34" charset="0"/>
                        </a:rPr>
                        <a:t> Training</a:t>
                      </a:r>
                      <a:endParaRPr lang="en-US" sz="1500" b="1" i="0" u="none" strike="noStrike" dirty="0">
                        <a:solidFill>
                          <a:schemeClr val="tx2">
                            <a:lumMod val="50000"/>
                          </a:schemeClr>
                        </a:solidFill>
                        <a:effectLst/>
                        <a:latin typeface="Calibri" panose="020F0502020204030204" pitchFamily="34" charset="0"/>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a:solidFill>
                            <a:schemeClr val="tx2">
                              <a:lumMod val="50000"/>
                            </a:schemeClr>
                          </a:solidFill>
                          <a:effectLst/>
                          <a:latin typeface="Calibri" panose="020F0502020204030204" pitchFamily="34" charset="0"/>
                        </a:rPr>
                        <a:t>OJT - Public or Private</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2537">
                <a:tc>
                  <a:txBody>
                    <a:bodyPr/>
                    <a:lstStyle/>
                    <a:p>
                      <a:pPr algn="ctr" fontAlgn="ctr"/>
                      <a:r>
                        <a:rPr lang="en-US" sz="1500" b="1" i="0" u="none" strike="noStrike" dirty="0">
                          <a:solidFill>
                            <a:schemeClr val="tx2">
                              <a:lumMod val="50000"/>
                            </a:schemeClr>
                          </a:solidFill>
                          <a:effectLst/>
                          <a:latin typeface="Calibri" panose="020F0502020204030204" pitchFamily="34" charset="0"/>
                        </a:rPr>
                        <a:t>TAA</a:t>
                      </a:r>
                      <a:r>
                        <a:rPr lang="en-US" sz="1500" b="1" i="0" u="none" strike="noStrike" baseline="0" dirty="0">
                          <a:solidFill>
                            <a:schemeClr val="tx2">
                              <a:lumMod val="50000"/>
                            </a:schemeClr>
                          </a:solidFill>
                          <a:effectLst/>
                          <a:latin typeface="Calibri" panose="020F0502020204030204" pitchFamily="34" charset="0"/>
                        </a:rPr>
                        <a:t> Apprenticeship</a:t>
                      </a:r>
                      <a:endParaRPr lang="en-US" sz="1500" b="1" i="0" u="none" strike="noStrike" dirty="0">
                        <a:solidFill>
                          <a:schemeClr val="tx2">
                            <a:lumMod val="50000"/>
                          </a:schemeClr>
                        </a:solidFill>
                        <a:effectLst/>
                        <a:latin typeface="Calibri" panose="020F0502020204030204" pitchFamily="34" charset="0"/>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chemeClr val="tx2">
                              <a:lumMod val="50000"/>
                            </a:schemeClr>
                          </a:solidFill>
                          <a:effectLst/>
                          <a:latin typeface="Calibri" panose="020F0502020204030204" pitchFamily="34" charset="0"/>
                        </a:rPr>
                        <a:t>Remedial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22537">
                <a:tc gridSpan="2">
                  <a:txBody>
                    <a:bodyPr/>
                    <a:lstStyle/>
                    <a:p>
                      <a:pPr algn="ctr" fontAlgn="ctr"/>
                      <a:endParaRPr lang="en-US" sz="1500" b="1" i="0" u="none" strike="noStrike" dirty="0">
                        <a:solidFill>
                          <a:schemeClr val="tx2">
                            <a:lumMod val="50000"/>
                          </a:schemeClr>
                        </a:solidFill>
                        <a:effectLst/>
                        <a:latin typeface="Calibri" panose="020F050202020403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22586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2286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 Training Activities need a </a:t>
            </a:r>
          </a:p>
          <a:p>
            <a:pPr algn="ctr"/>
            <a:r>
              <a:rPr lang="en-US" sz="3400" dirty="0">
                <a:solidFill>
                  <a:schemeClr val="bg1"/>
                </a:solidFill>
              </a:rPr>
              <a:t>Credential Captured?</a:t>
            </a:r>
            <a:endParaRPr lang="en-US" sz="800" dirty="0">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47857838"/>
              </p:ext>
            </p:extLst>
          </p:nvPr>
        </p:nvGraphicFramePr>
        <p:xfrm>
          <a:off x="631825" y="2362200"/>
          <a:ext cx="7880350" cy="3413920"/>
        </p:xfrm>
        <a:graphic>
          <a:graphicData uri="http://schemas.openxmlformats.org/drawingml/2006/table">
            <a:tbl>
              <a:tblPr/>
              <a:tblGrid>
                <a:gridCol w="3940175">
                  <a:extLst>
                    <a:ext uri="{9D8B030D-6E8A-4147-A177-3AD203B41FA5}">
                      <a16:colId xmlns:a16="http://schemas.microsoft.com/office/drawing/2014/main" val="20000"/>
                    </a:ext>
                  </a:extLst>
                </a:gridCol>
                <a:gridCol w="3940175">
                  <a:extLst>
                    <a:ext uri="{9D8B030D-6E8A-4147-A177-3AD203B41FA5}">
                      <a16:colId xmlns:a16="http://schemas.microsoft.com/office/drawing/2014/main" val="20001"/>
                    </a:ext>
                  </a:extLst>
                </a:gridCol>
              </a:tblGrid>
              <a:tr h="682784">
                <a:tc>
                  <a:txBody>
                    <a:bodyPr/>
                    <a:lstStyle/>
                    <a:p>
                      <a:pPr algn="ctr" fontAlgn="ctr"/>
                      <a:r>
                        <a:rPr lang="en-US" sz="1500" b="1" i="0" u="none" strike="noStrike" dirty="0">
                          <a:solidFill>
                            <a:schemeClr val="tx2">
                              <a:lumMod val="50000"/>
                            </a:schemeClr>
                          </a:solidFill>
                          <a:effectLst/>
                          <a:latin typeface="Calibri" panose="020F0502020204030204" pitchFamily="34" charset="0"/>
                        </a:rPr>
                        <a:t>Apprenticeship</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a:solidFill>
                            <a:schemeClr val="tx2">
                              <a:lumMod val="50000"/>
                            </a:schemeClr>
                          </a:solidFill>
                          <a:effectLst/>
                          <a:latin typeface="Calibri" panose="020F0502020204030204" pitchFamily="34" charset="0"/>
                        </a:rPr>
                        <a:t>Classroom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2784">
                <a:tc>
                  <a:txBody>
                    <a:bodyPr/>
                    <a:lstStyle/>
                    <a:p>
                      <a:pPr algn="ctr" fontAlgn="ctr"/>
                      <a:r>
                        <a:rPr lang="en-US" sz="1500" b="1" i="0" u="none" strike="noStrike" dirty="0">
                          <a:solidFill>
                            <a:schemeClr val="tx2">
                              <a:lumMod val="50000"/>
                            </a:schemeClr>
                          </a:solidFill>
                          <a:effectLst/>
                          <a:latin typeface="Calibri" panose="020F0502020204030204" pitchFamily="34" charset="0"/>
                        </a:rPr>
                        <a:t>Credential Attained without Training</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chemeClr val="tx2">
                              <a:lumMod val="50000"/>
                            </a:schemeClr>
                          </a:solidFill>
                          <a:effectLst/>
                          <a:latin typeface="Calibri" panose="020F0502020204030204" pitchFamily="34" charset="0"/>
                        </a:rPr>
                        <a:t>Entrepreneurial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82784">
                <a:tc>
                  <a:txBody>
                    <a:bodyPr/>
                    <a:lstStyle/>
                    <a:p>
                      <a:pPr algn="ctr" fontAlgn="ctr"/>
                      <a:r>
                        <a:rPr lang="en-US" sz="1500" b="1" i="0" u="none" strike="noStrike" dirty="0">
                          <a:solidFill>
                            <a:schemeClr val="tx2">
                              <a:lumMod val="50000"/>
                            </a:schemeClr>
                          </a:solidFill>
                          <a:effectLst/>
                          <a:latin typeface="Calibri" panose="020F0502020204030204" pitchFamily="34" charset="0"/>
                        </a:rPr>
                        <a:t>GED Training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chemeClr val="tx2">
                              <a:lumMod val="50000"/>
                            </a:schemeClr>
                          </a:solidFill>
                          <a:effectLst/>
                          <a:latin typeface="Calibri" panose="020F0502020204030204" pitchFamily="34" charset="0"/>
                        </a:rPr>
                        <a:t>Occupational Skills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2784">
                <a:tc>
                  <a:txBody>
                    <a:bodyPr/>
                    <a:lstStyle/>
                    <a:p>
                      <a:pPr algn="ctr" fontAlgn="ctr"/>
                      <a:r>
                        <a:rPr lang="en-US" sz="1500" b="1" i="0" u="none" strike="noStrike" dirty="0">
                          <a:solidFill>
                            <a:schemeClr val="tx2">
                              <a:lumMod val="50000"/>
                            </a:schemeClr>
                          </a:solidFill>
                          <a:effectLst/>
                          <a:latin typeface="Calibri" panose="020F0502020204030204" pitchFamily="34" charset="0"/>
                        </a:rPr>
                        <a:t>Prerequisite Training</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chemeClr val="tx2">
                              <a:lumMod val="50000"/>
                            </a:schemeClr>
                          </a:solidFill>
                          <a:effectLst/>
                          <a:latin typeface="Calibri" panose="020F0502020204030204" pitchFamily="34" charset="0"/>
                        </a:rPr>
                        <a:t>Remedial Training</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82784">
                <a:tc gridSpan="2">
                  <a:txBody>
                    <a:bodyPr/>
                    <a:lstStyle/>
                    <a:p>
                      <a:pPr algn="ctr" fontAlgn="ctr"/>
                      <a:r>
                        <a:rPr lang="en-US" sz="1500" b="1" i="0" u="none" strike="noStrike" dirty="0">
                          <a:solidFill>
                            <a:schemeClr val="tx2">
                              <a:lumMod val="50000"/>
                            </a:schemeClr>
                          </a:solidFill>
                          <a:effectLst/>
                          <a:latin typeface="Calibri" panose="020F0502020204030204" pitchFamily="34" charset="0"/>
                        </a:rPr>
                        <a:t>TAA Apprentice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58169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Important Information</a:t>
            </a:r>
          </a:p>
        </p:txBody>
      </p:sp>
      <p:sp>
        <p:nvSpPr>
          <p:cNvPr id="17" name="Title 3"/>
          <p:cNvSpPr txBox="1">
            <a:spLocks/>
          </p:cNvSpPr>
          <p:nvPr/>
        </p:nvSpPr>
        <p:spPr>
          <a:xfrm>
            <a:off x="457200" y="16002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spcAft>
                <a:spcPts val="2400"/>
              </a:spcAft>
            </a:pPr>
            <a:r>
              <a:rPr lang="en-US" sz="2500" dirty="0">
                <a:solidFill>
                  <a:schemeClr val="tx2">
                    <a:lumMod val="50000"/>
                  </a:schemeClr>
                </a:solidFill>
              </a:rPr>
              <a:t>If a participant was scheduled to begin training but before any training costs were applied the participant decided not to attended training</a:t>
            </a:r>
          </a:p>
          <a:p>
            <a:pPr>
              <a:spcAft>
                <a:spcPts val="2400"/>
              </a:spcAft>
            </a:pPr>
            <a:r>
              <a:rPr lang="en-US" sz="2500" i="1" u="sng" dirty="0">
                <a:solidFill>
                  <a:schemeClr val="accent2">
                    <a:lumMod val="75000"/>
                  </a:schemeClr>
                </a:solidFill>
              </a:rPr>
              <a:t>DO NOT SIMPLY CLOSE THE TRAINING ACTIVITY, DELETE IT!</a:t>
            </a:r>
          </a:p>
          <a:p>
            <a:pPr marL="1198563" lvl="1" indent="-342900">
              <a:spcAft>
                <a:spcPts val="600"/>
              </a:spcAft>
              <a:buFont typeface="Wingdings" panose="05000000000000000000" pitchFamily="2" charset="2"/>
              <a:buChar char="v"/>
            </a:pPr>
            <a:r>
              <a:rPr lang="en-US" sz="2500" dirty="0">
                <a:solidFill>
                  <a:schemeClr val="tx2">
                    <a:lumMod val="50000"/>
                  </a:schemeClr>
                </a:solidFill>
              </a:rPr>
              <a:t>If there is a training activity on record, reports will look for a captured credential</a:t>
            </a:r>
          </a:p>
          <a:p>
            <a:pPr marL="1198563" lvl="1" indent="-342900">
              <a:spcAft>
                <a:spcPts val="600"/>
              </a:spcAft>
              <a:buFont typeface="Wingdings" panose="05000000000000000000" pitchFamily="2" charset="2"/>
              <a:buChar char="v"/>
            </a:pPr>
            <a:r>
              <a:rPr lang="en-US" sz="2500" dirty="0">
                <a:solidFill>
                  <a:schemeClr val="tx2">
                    <a:lumMod val="50000"/>
                  </a:schemeClr>
                </a:solidFill>
              </a:rPr>
              <a:t>If there is not a credential captured, it will result in a a negative in the Credential Attainment Rate</a:t>
            </a:r>
          </a:p>
        </p:txBody>
      </p:sp>
    </p:spTree>
    <p:extLst>
      <p:ext uri="{BB962C8B-B14F-4D97-AF65-F5344CB8AC3E}">
        <p14:creationId xmlns:p14="http://schemas.microsoft.com/office/powerpoint/2010/main" val="275744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u="sng" dirty="0">
                <a:solidFill>
                  <a:schemeClr val="bg1"/>
                </a:solidFill>
              </a:rPr>
              <a:t>Measurable Skill Gains Data Entry Timeliness</a:t>
            </a:r>
          </a:p>
        </p:txBody>
      </p:sp>
      <p:sp>
        <p:nvSpPr>
          <p:cNvPr id="5" name="Title 3"/>
          <p:cNvSpPr txBox="1">
            <a:spLocks/>
          </p:cNvSpPr>
          <p:nvPr/>
        </p:nvSpPr>
        <p:spPr>
          <a:xfrm>
            <a:off x="228600" y="1600200"/>
            <a:ext cx="86868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3600"/>
              </a:spcAft>
            </a:pPr>
            <a:r>
              <a:rPr lang="en-US" sz="3200" b="0" dirty="0">
                <a:solidFill>
                  <a:schemeClr val="tx2">
                    <a:lumMod val="50000"/>
                  </a:schemeClr>
                </a:solidFill>
              </a:rPr>
              <a:t>MSGs must be entered into WF1 no later than</a:t>
            </a:r>
          </a:p>
          <a:p>
            <a:pPr algn="ctr">
              <a:spcAft>
                <a:spcPts val="3600"/>
              </a:spcAft>
            </a:pPr>
            <a:r>
              <a:rPr lang="en-US" sz="3200" i="1" dirty="0">
                <a:solidFill>
                  <a:schemeClr val="tx2">
                    <a:lumMod val="50000"/>
                  </a:schemeClr>
                </a:solidFill>
              </a:rPr>
              <a:t>15 business days after receiving proof of a gain or within 365 days after the start of the fiscal year</a:t>
            </a:r>
          </a:p>
          <a:p>
            <a:pPr algn="ctr">
              <a:spcAft>
                <a:spcPts val="3600"/>
              </a:spcAft>
            </a:pPr>
            <a:r>
              <a:rPr lang="en-US" sz="3200" b="0" u="sng" dirty="0">
                <a:solidFill>
                  <a:schemeClr val="accent2">
                    <a:lumMod val="75000"/>
                  </a:schemeClr>
                </a:solidFill>
              </a:rPr>
              <a:t>Whichever is earlier</a:t>
            </a:r>
          </a:p>
        </p:txBody>
      </p:sp>
    </p:spTree>
    <p:extLst>
      <p:ext uri="{BB962C8B-B14F-4D97-AF65-F5344CB8AC3E}">
        <p14:creationId xmlns:p14="http://schemas.microsoft.com/office/powerpoint/2010/main" val="47389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u="sng" dirty="0">
                <a:solidFill>
                  <a:schemeClr val="bg1"/>
                </a:solidFill>
              </a:rPr>
              <a:t>Credentials Attained Data Entry Timeliness</a:t>
            </a:r>
          </a:p>
        </p:txBody>
      </p:sp>
      <p:sp>
        <p:nvSpPr>
          <p:cNvPr id="5" name="Title 3"/>
          <p:cNvSpPr txBox="1">
            <a:spLocks/>
          </p:cNvSpPr>
          <p:nvPr/>
        </p:nvSpPr>
        <p:spPr>
          <a:xfrm>
            <a:off x="228600" y="1600200"/>
            <a:ext cx="86868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3600"/>
              </a:spcAft>
            </a:pPr>
            <a:r>
              <a:rPr lang="en-US" sz="3200" b="0" dirty="0">
                <a:solidFill>
                  <a:schemeClr val="tx2">
                    <a:lumMod val="50000"/>
                  </a:schemeClr>
                </a:solidFill>
              </a:rPr>
              <a:t>Credentials must be entered into WF1 no later than</a:t>
            </a:r>
          </a:p>
          <a:p>
            <a:pPr algn="ctr">
              <a:spcAft>
                <a:spcPts val="3600"/>
              </a:spcAft>
            </a:pPr>
            <a:r>
              <a:rPr lang="en-US" sz="3200" i="1" dirty="0">
                <a:solidFill>
                  <a:schemeClr val="tx2">
                    <a:lumMod val="50000"/>
                  </a:schemeClr>
                </a:solidFill>
              </a:rPr>
              <a:t>10 business days after receiving a copy of the credential or within 365 days from the participant’s exit date</a:t>
            </a:r>
          </a:p>
          <a:p>
            <a:pPr algn="ctr">
              <a:spcAft>
                <a:spcPts val="3600"/>
              </a:spcAft>
            </a:pPr>
            <a:r>
              <a:rPr lang="en-US" sz="3200" b="0" u="sng" dirty="0">
                <a:solidFill>
                  <a:schemeClr val="accent2">
                    <a:lumMod val="75000"/>
                  </a:schemeClr>
                </a:solidFill>
              </a:rPr>
              <a:t>Whichever is earlier</a:t>
            </a:r>
          </a:p>
        </p:txBody>
      </p:sp>
    </p:spTree>
    <p:extLst>
      <p:ext uri="{BB962C8B-B14F-4D97-AF65-F5344CB8AC3E}">
        <p14:creationId xmlns:p14="http://schemas.microsoft.com/office/powerpoint/2010/main" val="2428646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endParaRPr lang="en-US" sz="3400" dirty="0">
              <a:solidFill>
                <a:schemeClr val="bg1"/>
              </a:solidFill>
            </a:endParaRPr>
          </a:p>
        </p:txBody>
      </p:sp>
      <p:sp>
        <p:nvSpPr>
          <p:cNvPr id="5" name="Title 3"/>
          <p:cNvSpPr txBox="1">
            <a:spLocks/>
          </p:cNvSpPr>
          <p:nvPr/>
        </p:nvSpPr>
        <p:spPr>
          <a:xfrm>
            <a:off x="457200" y="1676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1800"/>
              </a:spcAft>
            </a:pPr>
            <a:r>
              <a:rPr lang="en-US" sz="5000" dirty="0">
                <a:solidFill>
                  <a:schemeClr val="tx2">
                    <a:lumMod val="50000"/>
                  </a:schemeClr>
                </a:solidFill>
              </a:rPr>
              <a:t>WORKFORCE ONE EXITS</a:t>
            </a:r>
          </a:p>
          <a:p>
            <a:pPr algn="ctr">
              <a:spcAft>
                <a:spcPts val="1800"/>
              </a:spcAft>
            </a:pPr>
            <a:r>
              <a:rPr lang="en-US" sz="5000" dirty="0">
                <a:solidFill>
                  <a:schemeClr val="tx2">
                    <a:lumMod val="50000"/>
                  </a:schemeClr>
                </a:solidFill>
              </a:rPr>
              <a:t>THAT IMPACT</a:t>
            </a:r>
          </a:p>
          <a:p>
            <a:pPr algn="ctr">
              <a:spcAft>
                <a:spcPts val="1800"/>
              </a:spcAft>
            </a:pPr>
            <a:r>
              <a:rPr lang="en-US" sz="5000" dirty="0">
                <a:solidFill>
                  <a:schemeClr val="tx2">
                    <a:lumMod val="50000"/>
                  </a:schemeClr>
                </a:solidFill>
              </a:rPr>
              <a:t>PERFORMANCE</a:t>
            </a:r>
            <a:endParaRPr lang="en-US" sz="5000" dirty="0">
              <a:solidFill>
                <a:schemeClr val="tx2">
                  <a:lumMod val="50000"/>
                </a:schemeClr>
              </a:solidFill>
              <a:latin typeface="+mn-lt"/>
            </a:endParaRPr>
          </a:p>
        </p:txBody>
      </p:sp>
    </p:spTree>
    <p:extLst>
      <p:ext uri="{BB962C8B-B14F-4D97-AF65-F5344CB8AC3E}">
        <p14:creationId xmlns:p14="http://schemas.microsoft.com/office/powerpoint/2010/main" val="3993586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u="sng" dirty="0">
                <a:solidFill>
                  <a:schemeClr val="bg1"/>
                </a:solidFill>
              </a:rPr>
              <a:t>Program Exit Data Entry Timeliness</a:t>
            </a:r>
          </a:p>
        </p:txBody>
      </p:sp>
      <p:sp>
        <p:nvSpPr>
          <p:cNvPr id="5" name="Title 3"/>
          <p:cNvSpPr txBox="1">
            <a:spLocks/>
          </p:cNvSpPr>
          <p:nvPr/>
        </p:nvSpPr>
        <p:spPr>
          <a:xfrm>
            <a:off x="228600" y="1600200"/>
            <a:ext cx="86868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3600"/>
              </a:spcAft>
            </a:pPr>
            <a:r>
              <a:rPr lang="en-US" sz="3200" b="0" dirty="0">
                <a:solidFill>
                  <a:schemeClr val="tx2">
                    <a:lumMod val="50000"/>
                  </a:schemeClr>
                </a:solidFill>
              </a:rPr>
              <a:t>All participants must be exited from the program after 90 days has lapsed since last date of service</a:t>
            </a:r>
          </a:p>
          <a:p>
            <a:pPr algn="ctr">
              <a:spcAft>
                <a:spcPts val="3600"/>
              </a:spcAft>
            </a:pPr>
            <a:r>
              <a:rPr lang="en-US" sz="3200" i="1" dirty="0">
                <a:solidFill>
                  <a:schemeClr val="tx2">
                    <a:lumMod val="50000"/>
                  </a:schemeClr>
                </a:solidFill>
              </a:rPr>
              <a:t>All participant exits must be entered into WF1 no later than 100 days after the last date of servi</a:t>
            </a:r>
            <a:r>
              <a:rPr lang="en-US" sz="3200" dirty="0">
                <a:solidFill>
                  <a:schemeClr val="tx2">
                    <a:lumMod val="50000"/>
                  </a:schemeClr>
                </a:solidFill>
              </a:rPr>
              <a:t>ce</a:t>
            </a:r>
            <a:endParaRPr lang="en-US" sz="3200" b="0" dirty="0">
              <a:solidFill>
                <a:schemeClr val="tx2">
                  <a:lumMod val="50000"/>
                </a:schemeClr>
              </a:solidFill>
            </a:endParaRPr>
          </a:p>
          <a:p>
            <a:pPr algn="ctr"/>
            <a:r>
              <a:rPr lang="en-US" sz="3200" b="0" dirty="0">
                <a:solidFill>
                  <a:schemeClr val="tx2">
                    <a:lumMod val="50000"/>
                  </a:schemeClr>
                </a:solidFill>
              </a:rPr>
              <a:t>The exit date in WF1 is</a:t>
            </a:r>
          </a:p>
          <a:p>
            <a:pPr algn="ctr">
              <a:spcAft>
                <a:spcPts val="3600"/>
              </a:spcAft>
            </a:pPr>
            <a:r>
              <a:rPr lang="en-US" sz="3200" b="0" dirty="0">
                <a:solidFill>
                  <a:schemeClr val="tx2">
                    <a:lumMod val="50000"/>
                  </a:schemeClr>
                </a:solidFill>
              </a:rPr>
              <a:t>retroactive back to the last date of service</a:t>
            </a:r>
          </a:p>
        </p:txBody>
      </p:sp>
    </p:spTree>
    <p:extLst>
      <p:ext uri="{BB962C8B-B14F-4D97-AF65-F5344CB8AC3E}">
        <p14:creationId xmlns:p14="http://schemas.microsoft.com/office/powerpoint/2010/main" val="1617063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447800"/>
            <a:ext cx="8382000" cy="1565542"/>
          </a:xfrm>
        </p:spPr>
        <p:txBody>
          <a:bodyPr>
            <a:normAutofit/>
          </a:bodyPr>
          <a:lstStyle/>
          <a:p>
            <a:pPr algn="ctr"/>
            <a:r>
              <a:rPr lang="en-US" sz="2000" b="0" dirty="0">
                <a:solidFill>
                  <a:schemeClr val="tx2">
                    <a:lumMod val="50000"/>
                  </a:schemeClr>
                </a:solidFill>
              </a:rPr>
              <a:t>If the participant exits with any of these exit reasons that participant will not be counted in performance outcomes</a:t>
            </a:r>
          </a:p>
        </p:txBody>
      </p:sp>
      <p:sp>
        <p:nvSpPr>
          <p:cNvPr id="7" name="Title 3"/>
          <p:cNvSpPr txBox="1">
            <a:spLocks/>
          </p:cNvSpPr>
          <p:nvPr/>
        </p:nvSpPr>
        <p:spPr>
          <a:xfrm>
            <a:off x="76200" y="419054"/>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 does Exited with Exclusion Mean?</a:t>
            </a:r>
          </a:p>
        </p:txBody>
      </p:sp>
      <p:graphicFrame>
        <p:nvGraphicFramePr>
          <p:cNvPr id="8" name="Table 7"/>
          <p:cNvGraphicFramePr>
            <a:graphicFrameLocks noGrp="1"/>
          </p:cNvGraphicFramePr>
          <p:nvPr/>
        </p:nvGraphicFramePr>
        <p:xfrm>
          <a:off x="533400" y="2819400"/>
          <a:ext cx="8001000" cy="3352801"/>
        </p:xfrm>
        <a:graphic>
          <a:graphicData uri="http://schemas.openxmlformats.org/drawingml/2006/table">
            <a:tbl>
              <a:tblPr/>
              <a:tblGrid>
                <a:gridCol w="5067300">
                  <a:extLst>
                    <a:ext uri="{9D8B030D-6E8A-4147-A177-3AD203B41FA5}">
                      <a16:colId xmlns:a16="http://schemas.microsoft.com/office/drawing/2014/main" val="20000"/>
                    </a:ext>
                  </a:extLst>
                </a:gridCol>
                <a:gridCol w="426720">
                  <a:extLst>
                    <a:ext uri="{9D8B030D-6E8A-4147-A177-3AD203B41FA5}">
                      <a16:colId xmlns:a16="http://schemas.microsoft.com/office/drawing/2014/main" val="20001"/>
                    </a:ext>
                  </a:extLst>
                </a:gridCol>
                <a:gridCol w="2506980">
                  <a:extLst>
                    <a:ext uri="{9D8B030D-6E8A-4147-A177-3AD203B41FA5}">
                      <a16:colId xmlns:a16="http://schemas.microsoft.com/office/drawing/2014/main" val="20002"/>
                    </a:ext>
                  </a:extLst>
                </a:gridCol>
              </a:tblGrid>
              <a:tr h="738669">
                <a:tc>
                  <a:txBody>
                    <a:bodyPr/>
                    <a:lstStyle/>
                    <a:p>
                      <a:pPr algn="ctr" fontAlgn="b"/>
                      <a:r>
                        <a:rPr lang="en-US" sz="1600" b="1" i="0" u="none" strike="noStrike" dirty="0">
                          <a:solidFill>
                            <a:schemeClr val="tx2">
                              <a:lumMod val="50000"/>
                            </a:schemeClr>
                          </a:solidFill>
                          <a:effectLst/>
                          <a:latin typeface="Calibri" panose="020F0502020204030204" pitchFamily="34" charset="0"/>
                        </a:rPr>
                        <a:t>DOL Definition of Authorized Exclusion</a:t>
                      </a:r>
                      <a:br>
                        <a:rPr lang="en-US" sz="1600" b="1" i="0" u="none" strike="noStrike" dirty="0">
                          <a:solidFill>
                            <a:schemeClr val="tx2">
                              <a:lumMod val="50000"/>
                            </a:schemeClr>
                          </a:solidFill>
                          <a:effectLst/>
                          <a:latin typeface="Calibri" panose="020F0502020204030204" pitchFamily="34" charset="0"/>
                        </a:rPr>
                      </a:br>
                      <a:r>
                        <a:rPr lang="en-US" sz="1600" b="1" i="0" u="none" strike="noStrike" dirty="0">
                          <a:solidFill>
                            <a:schemeClr val="tx2">
                              <a:lumMod val="50000"/>
                            </a:schemeClr>
                          </a:solidFill>
                          <a:effectLst/>
                          <a:latin typeface="Calibri" panose="020F0502020204030204" pitchFamily="34" charset="0"/>
                        </a:rPr>
                        <a:t>Based on TEGL 10-16 Attachment 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dirty="0">
                        <a:solidFill>
                          <a:schemeClr val="tx2">
                            <a:lumMod val="50000"/>
                          </a:schemeClr>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600" b="1" i="0" u="none" strike="noStrike" dirty="0">
                          <a:solidFill>
                            <a:schemeClr val="tx2">
                              <a:lumMod val="50000"/>
                            </a:schemeClr>
                          </a:solidFill>
                          <a:effectLst/>
                          <a:latin typeface="Calibri" panose="020F0502020204030204" pitchFamily="34" charset="0"/>
                        </a:rPr>
                        <a:t>WF1 Exit Reason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8054">
                <a:tc>
                  <a:txBody>
                    <a:bodyPr/>
                    <a:lstStyle/>
                    <a:p>
                      <a:pPr algn="ctr" fontAlgn="ctr"/>
                      <a:r>
                        <a:rPr lang="en-US" sz="1100" b="0" i="0" u="none" strike="noStrike" dirty="0">
                          <a:solidFill>
                            <a:schemeClr val="tx2">
                              <a:lumMod val="50000"/>
                            </a:schemeClr>
                          </a:solidFill>
                          <a:effectLst/>
                          <a:latin typeface="Calibri" panose="020F0502020204030204" pitchFamily="34" charset="0"/>
                        </a:rPr>
                        <a:t>Exits while receiving services due to incarceration in correctional facility or becomes resident of institution providing 24 hour support such as hospital or treatment center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a:solidFill>
                            <a:schemeClr val="tx2">
                              <a:lumMod val="50000"/>
                            </a:schemeClr>
                          </a:solidFill>
                          <a:effectLst/>
                          <a:latin typeface="Calibri" panose="020F0502020204030204" pitchFamily="34" charset="0"/>
                        </a:rPr>
                        <a:t>Institutionalized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42026">
                <a:tc>
                  <a:txBody>
                    <a:bodyPr/>
                    <a:lstStyle/>
                    <a:p>
                      <a:pPr algn="ctr" fontAlgn="ctr"/>
                      <a:r>
                        <a:rPr lang="en-US" sz="1100" b="0" i="0" u="none" strike="noStrike" dirty="0">
                          <a:solidFill>
                            <a:schemeClr val="tx2">
                              <a:lumMod val="50000"/>
                            </a:schemeClr>
                          </a:solidFill>
                          <a:effectLst/>
                          <a:latin typeface="Calibri" panose="020F0502020204030204" pitchFamily="34" charset="0"/>
                        </a:rPr>
                        <a:t>Exits after being called up to active duty for at least 90 days as member of National Guard or other reserve military unit.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a:solidFill>
                            <a:schemeClr val="tx2">
                              <a:lumMod val="50000"/>
                            </a:schemeClr>
                          </a:solidFill>
                          <a:effectLst/>
                          <a:latin typeface="Calibri" panose="020F0502020204030204" pitchFamily="34" charset="0"/>
                        </a:rPr>
                        <a:t>Reservist Called to Active Duty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42026">
                <a:tc>
                  <a:txBody>
                    <a:bodyPr/>
                    <a:lstStyle/>
                    <a:p>
                      <a:pPr algn="ctr" fontAlgn="ctr"/>
                      <a:r>
                        <a:rPr lang="en-US" sz="1100" b="0" i="0" u="none" strike="noStrike" dirty="0">
                          <a:solidFill>
                            <a:schemeClr val="tx2">
                              <a:lumMod val="50000"/>
                            </a:schemeClr>
                          </a:solidFill>
                          <a:effectLst/>
                          <a:latin typeface="Calibri" panose="020F0502020204030204" pitchFamily="34" charset="0"/>
                        </a:rPr>
                        <a:t>Participant is deceased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a:solidFill>
                            <a:schemeClr val="tx2">
                              <a:lumMod val="50000"/>
                            </a:schemeClr>
                          </a:solidFill>
                          <a:effectLst/>
                          <a:latin typeface="Calibri" panose="020F0502020204030204" pitchFamily="34" charset="0"/>
                        </a:rPr>
                        <a:t>Death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2026">
                <a:tc>
                  <a:txBody>
                    <a:bodyPr/>
                    <a:lstStyle/>
                    <a:p>
                      <a:pPr algn="ctr" fontAlgn="ctr"/>
                      <a:r>
                        <a:rPr lang="en-US" sz="1100" b="0" i="0" u="none" strike="noStrike" dirty="0">
                          <a:solidFill>
                            <a:schemeClr val="tx2">
                              <a:lumMod val="50000"/>
                            </a:schemeClr>
                          </a:solidFill>
                          <a:effectLst/>
                          <a:latin typeface="Calibri" panose="020F0502020204030204" pitchFamily="34" charset="0"/>
                        </a:rPr>
                        <a:t>Exits due to medical treatment expected to last longer than 90 days which would preclude employment or continued participation.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a:solidFill>
                            <a:schemeClr val="tx2">
                              <a:lumMod val="50000"/>
                            </a:schemeClr>
                          </a:solidFill>
                          <a:effectLst/>
                          <a:latin typeface="Calibri" panose="020F0502020204030204" pitchFamily="34" charset="0"/>
                        </a:rPr>
                        <a:t>Medical Treatment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pic>
        <p:nvPicPr>
          <p:cNvPr id="9" name="Picture 8"/>
          <p:cNvPicPr>
            <a:picLocks noChangeAspect="1"/>
          </p:cNvPicPr>
          <p:nvPr/>
        </p:nvPicPr>
        <p:blipFill>
          <a:blip r:embed="rId3"/>
          <a:stretch>
            <a:fillRect/>
          </a:stretch>
        </p:blipFill>
        <p:spPr>
          <a:xfrm flipV="1">
            <a:off x="5638800" y="3857978"/>
            <a:ext cx="323129" cy="47641"/>
          </a:xfrm>
          <a:prstGeom prst="rect">
            <a:avLst/>
          </a:prstGeom>
        </p:spPr>
      </p:pic>
      <p:pic>
        <p:nvPicPr>
          <p:cNvPr id="10" name="Picture 9"/>
          <p:cNvPicPr>
            <a:picLocks noChangeAspect="1"/>
          </p:cNvPicPr>
          <p:nvPr/>
        </p:nvPicPr>
        <p:blipFill>
          <a:blip r:embed="rId3"/>
          <a:stretch>
            <a:fillRect/>
          </a:stretch>
        </p:blipFill>
        <p:spPr>
          <a:xfrm flipV="1">
            <a:off x="5638800" y="4570825"/>
            <a:ext cx="323129" cy="47641"/>
          </a:xfrm>
          <a:prstGeom prst="rect">
            <a:avLst/>
          </a:prstGeom>
        </p:spPr>
      </p:pic>
      <p:pic>
        <p:nvPicPr>
          <p:cNvPr id="11" name="Picture 10"/>
          <p:cNvPicPr>
            <a:picLocks noChangeAspect="1"/>
          </p:cNvPicPr>
          <p:nvPr/>
        </p:nvPicPr>
        <p:blipFill>
          <a:blip r:embed="rId3"/>
          <a:stretch>
            <a:fillRect/>
          </a:stretch>
        </p:blipFill>
        <p:spPr>
          <a:xfrm flipV="1">
            <a:off x="5638800" y="5184057"/>
            <a:ext cx="323129" cy="47641"/>
          </a:xfrm>
          <a:prstGeom prst="rect">
            <a:avLst/>
          </a:prstGeom>
        </p:spPr>
      </p:pic>
      <p:pic>
        <p:nvPicPr>
          <p:cNvPr id="12" name="Picture 11"/>
          <p:cNvPicPr>
            <a:picLocks noChangeAspect="1"/>
          </p:cNvPicPr>
          <p:nvPr/>
        </p:nvPicPr>
        <p:blipFill>
          <a:blip r:embed="rId3"/>
          <a:stretch>
            <a:fillRect/>
          </a:stretch>
        </p:blipFill>
        <p:spPr>
          <a:xfrm flipV="1">
            <a:off x="5638800" y="5844932"/>
            <a:ext cx="323129" cy="47641"/>
          </a:xfrm>
          <a:prstGeom prst="rect">
            <a:avLst/>
          </a:prstGeom>
        </p:spPr>
      </p:pic>
    </p:spTree>
    <p:extLst>
      <p:ext uri="{BB962C8B-B14F-4D97-AF65-F5344CB8AC3E}">
        <p14:creationId xmlns:p14="http://schemas.microsoft.com/office/powerpoint/2010/main" val="361306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0" y="353336"/>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 WF1 Exit Reasons will be counted in </a:t>
            </a:r>
          </a:p>
          <a:p>
            <a:pPr algn="ctr"/>
            <a:r>
              <a:rPr lang="en-US" sz="3400" dirty="0">
                <a:solidFill>
                  <a:schemeClr val="bg1"/>
                </a:solidFill>
              </a:rPr>
              <a:t>Performance Measures</a:t>
            </a:r>
          </a:p>
        </p:txBody>
      </p:sp>
      <p:graphicFrame>
        <p:nvGraphicFramePr>
          <p:cNvPr id="2" name="Table 1"/>
          <p:cNvGraphicFramePr>
            <a:graphicFrameLocks noGrp="1"/>
          </p:cNvGraphicFramePr>
          <p:nvPr>
            <p:extLst>
              <p:ext uri="{D42A27DB-BD31-4B8C-83A1-F6EECF244321}">
                <p14:modId xmlns:p14="http://schemas.microsoft.com/office/powerpoint/2010/main" val="970034383"/>
              </p:ext>
            </p:extLst>
          </p:nvPr>
        </p:nvGraphicFramePr>
        <p:xfrm>
          <a:off x="685800" y="1981200"/>
          <a:ext cx="7620000" cy="4149458"/>
        </p:xfrm>
        <a:graphic>
          <a:graphicData uri="http://schemas.openxmlformats.org/drawingml/2006/table">
            <a:tbl>
              <a:tblPr/>
              <a:tblGrid>
                <a:gridCol w="4826000">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2387600">
                  <a:extLst>
                    <a:ext uri="{9D8B030D-6E8A-4147-A177-3AD203B41FA5}">
                      <a16:colId xmlns:a16="http://schemas.microsoft.com/office/drawing/2014/main" val="20002"/>
                    </a:ext>
                  </a:extLst>
                </a:gridCol>
              </a:tblGrid>
              <a:tr h="706291">
                <a:tc>
                  <a:txBody>
                    <a:bodyPr/>
                    <a:lstStyle/>
                    <a:p>
                      <a:pPr algn="ctr" fontAlgn="b"/>
                      <a:r>
                        <a:rPr lang="en-US" sz="1100" b="1" i="0" u="none" strike="noStrike" dirty="0">
                          <a:solidFill>
                            <a:schemeClr val="accent2">
                              <a:lumMod val="75000"/>
                            </a:schemeClr>
                          </a:solidFill>
                          <a:effectLst/>
                          <a:latin typeface="Calibri" panose="020F0502020204030204" pitchFamily="34" charset="0"/>
                        </a:rPr>
                        <a:t>DEED will check wage detail/Supplemental Wage Information and other performance indicator data for</a:t>
                      </a:r>
                      <a:r>
                        <a:rPr lang="en-US" sz="1100" b="1" i="0" u="none" strike="noStrike" baseline="0" dirty="0">
                          <a:solidFill>
                            <a:schemeClr val="accent2">
                              <a:lumMod val="75000"/>
                            </a:schemeClr>
                          </a:solidFill>
                          <a:effectLst/>
                          <a:latin typeface="Calibri" panose="020F0502020204030204" pitchFamily="34" charset="0"/>
                        </a:rPr>
                        <a:t> participants exiting with</a:t>
                      </a:r>
                      <a:r>
                        <a:rPr lang="en-US" sz="1100" b="1" i="0" u="none" strike="noStrike" dirty="0">
                          <a:solidFill>
                            <a:schemeClr val="accent2">
                              <a:lumMod val="75000"/>
                            </a:schemeClr>
                          </a:solidFill>
                          <a:effectLst/>
                          <a:latin typeface="Calibri" panose="020F0502020204030204" pitchFamily="34" charset="0"/>
                        </a:rPr>
                        <a:t> these final Exit Reasons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accent2">
                            <a:lumMod val="75000"/>
                          </a:schemeClr>
                        </a:solidFill>
                        <a:effectLst/>
                        <a:latin typeface="Calibri" panose="020F0502020204030204" pitchFamily="34"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dirty="0">
                          <a:solidFill>
                            <a:schemeClr val="accent2">
                              <a:lumMod val="75000"/>
                            </a:schemeClr>
                          </a:solidFill>
                          <a:effectLst/>
                          <a:latin typeface="Calibri" panose="020F0502020204030204" pitchFamily="34" charset="0"/>
                        </a:rPr>
                        <a:t>Programs Using</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859">
                <a:tc>
                  <a:txBody>
                    <a:bodyPr/>
                    <a:lstStyle/>
                    <a:p>
                      <a:pPr algn="ctr" fontAlgn="ctr"/>
                      <a:r>
                        <a:rPr lang="en-US" sz="1100" b="0" i="0" u="none" strike="noStrike" dirty="0">
                          <a:solidFill>
                            <a:schemeClr val="tx2">
                              <a:lumMod val="50000"/>
                            </a:schemeClr>
                          </a:solidFill>
                          <a:effectLst/>
                          <a:latin typeface="Calibri" panose="020F0502020204030204" pitchFamily="34" charset="0"/>
                        </a:rPr>
                        <a:t>Called Back</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4859">
                <a:tc>
                  <a:txBody>
                    <a:bodyPr/>
                    <a:lstStyle/>
                    <a:p>
                      <a:pPr algn="ctr" fontAlgn="ctr"/>
                      <a:r>
                        <a:rPr lang="en-US" sz="1100" b="0" i="0" u="none" strike="noStrike" dirty="0">
                          <a:solidFill>
                            <a:schemeClr val="tx2">
                              <a:lumMod val="50000"/>
                            </a:schemeClr>
                          </a:solidFill>
                          <a:effectLst/>
                          <a:latin typeface="Calibri" panose="020F0502020204030204" pitchFamily="34" charset="0"/>
                        </a:rPr>
                        <a:t>Cannot Locate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4859">
                <a:tc>
                  <a:txBody>
                    <a:bodyPr/>
                    <a:lstStyle/>
                    <a:p>
                      <a:pPr algn="ctr" fontAlgn="ctr"/>
                      <a:r>
                        <a:rPr lang="en-US" sz="1100" b="0" i="0" u="none" strike="noStrike">
                          <a:solidFill>
                            <a:schemeClr val="tx2">
                              <a:lumMod val="50000"/>
                            </a:schemeClr>
                          </a:solidFill>
                          <a:effectLst/>
                          <a:latin typeface="Calibri" panose="020F0502020204030204" pitchFamily="34" charset="0"/>
                        </a:rPr>
                        <a:t>Entered Armed Forces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4859">
                <a:tc>
                  <a:txBody>
                    <a:bodyPr/>
                    <a:lstStyle/>
                    <a:p>
                      <a:pPr algn="ctr" fontAlgn="ctr"/>
                      <a:r>
                        <a:rPr lang="en-US" sz="1100" b="0" i="0" u="none" strike="noStrike">
                          <a:solidFill>
                            <a:schemeClr val="tx2">
                              <a:lumMod val="50000"/>
                            </a:schemeClr>
                          </a:solidFill>
                          <a:effectLst/>
                          <a:latin typeface="Calibri" panose="020F0502020204030204" pitchFamily="34" charset="0"/>
                        </a:rPr>
                        <a:t>Entered Registered Apprentice Training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dirty="0">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Entered Unsubsidized Employment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4859">
                <a:tc>
                  <a:txBody>
                    <a:bodyPr/>
                    <a:lstStyle/>
                    <a:p>
                      <a:pPr algn="ctr" fontAlgn="b"/>
                      <a:r>
                        <a:rPr lang="en-US" sz="1100" b="0" i="0" u="none" strike="noStrike" dirty="0">
                          <a:solidFill>
                            <a:schemeClr val="tx2">
                              <a:lumMod val="50000"/>
                            </a:schemeClr>
                          </a:solidFill>
                          <a:effectLst/>
                          <a:latin typeface="Calibri" panose="020F0502020204030204" pitchFamily="34" charset="0"/>
                        </a:rPr>
                        <a:t>Family Care Problems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dirty="0">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Found Ineligible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Moved from Area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Program/Type Transfer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Refused to Continue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Remained Employed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Retirement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64859">
                <a:tc>
                  <a:txBody>
                    <a:bodyPr/>
                    <a:lstStyle/>
                    <a:p>
                      <a:pPr algn="ctr" fontAlgn="b"/>
                      <a:r>
                        <a:rPr lang="en-US" sz="1100" b="0" i="0" u="none" strike="noStrike">
                          <a:solidFill>
                            <a:schemeClr val="tx2">
                              <a:lumMod val="50000"/>
                            </a:schemeClr>
                          </a:solidFill>
                          <a:effectLst/>
                          <a:latin typeface="Calibri" panose="020F0502020204030204" pitchFamily="34" charset="0"/>
                        </a:rPr>
                        <a:t>Started Business/Self-Employed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chemeClr val="tx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dirty="0">
                          <a:solidFill>
                            <a:schemeClr val="tx2">
                              <a:lumMod val="50000"/>
                            </a:schemeClr>
                          </a:solidFill>
                          <a:effectLst/>
                          <a:latin typeface="Calibri" panose="020F0502020204030204" pitchFamily="34" charset="0"/>
                        </a:rPr>
                        <a:t>Dislocated Worker and Adult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pic>
        <p:nvPicPr>
          <p:cNvPr id="3" name="Picture 2"/>
          <p:cNvPicPr>
            <a:picLocks noChangeAspect="1"/>
          </p:cNvPicPr>
          <p:nvPr/>
        </p:nvPicPr>
        <p:blipFill>
          <a:blip r:embed="rId3"/>
          <a:stretch>
            <a:fillRect/>
          </a:stretch>
        </p:blipFill>
        <p:spPr>
          <a:xfrm flipV="1">
            <a:off x="5562600" y="2819400"/>
            <a:ext cx="323129" cy="47641"/>
          </a:xfrm>
          <a:prstGeom prst="rect">
            <a:avLst/>
          </a:prstGeom>
        </p:spPr>
      </p:pic>
      <p:pic>
        <p:nvPicPr>
          <p:cNvPr id="9" name="Picture 8"/>
          <p:cNvPicPr>
            <a:picLocks noChangeAspect="1"/>
          </p:cNvPicPr>
          <p:nvPr/>
        </p:nvPicPr>
        <p:blipFill>
          <a:blip r:embed="rId3"/>
          <a:stretch>
            <a:fillRect/>
          </a:stretch>
        </p:blipFill>
        <p:spPr>
          <a:xfrm flipV="1">
            <a:off x="5562587" y="3352800"/>
            <a:ext cx="323129" cy="47641"/>
          </a:xfrm>
          <a:prstGeom prst="rect">
            <a:avLst/>
          </a:prstGeom>
        </p:spPr>
      </p:pic>
      <p:pic>
        <p:nvPicPr>
          <p:cNvPr id="10" name="Picture 9"/>
          <p:cNvPicPr>
            <a:picLocks noChangeAspect="1"/>
          </p:cNvPicPr>
          <p:nvPr/>
        </p:nvPicPr>
        <p:blipFill>
          <a:blip r:embed="rId3"/>
          <a:stretch>
            <a:fillRect/>
          </a:stretch>
        </p:blipFill>
        <p:spPr>
          <a:xfrm flipV="1">
            <a:off x="5562587" y="3614924"/>
            <a:ext cx="323129" cy="47641"/>
          </a:xfrm>
          <a:prstGeom prst="rect">
            <a:avLst/>
          </a:prstGeom>
        </p:spPr>
      </p:pic>
      <p:pic>
        <p:nvPicPr>
          <p:cNvPr id="11" name="Picture 10"/>
          <p:cNvPicPr>
            <a:picLocks noChangeAspect="1"/>
          </p:cNvPicPr>
          <p:nvPr/>
        </p:nvPicPr>
        <p:blipFill>
          <a:blip r:embed="rId3"/>
          <a:stretch>
            <a:fillRect/>
          </a:stretch>
        </p:blipFill>
        <p:spPr>
          <a:xfrm flipV="1">
            <a:off x="5562587" y="3886200"/>
            <a:ext cx="323129" cy="47641"/>
          </a:xfrm>
          <a:prstGeom prst="rect">
            <a:avLst/>
          </a:prstGeom>
        </p:spPr>
      </p:pic>
      <p:pic>
        <p:nvPicPr>
          <p:cNvPr id="12" name="Picture 11"/>
          <p:cNvPicPr>
            <a:picLocks noChangeAspect="1"/>
          </p:cNvPicPr>
          <p:nvPr/>
        </p:nvPicPr>
        <p:blipFill>
          <a:blip r:embed="rId3"/>
          <a:stretch>
            <a:fillRect/>
          </a:stretch>
        </p:blipFill>
        <p:spPr>
          <a:xfrm flipV="1">
            <a:off x="5562587" y="4133655"/>
            <a:ext cx="323129" cy="47641"/>
          </a:xfrm>
          <a:prstGeom prst="rect">
            <a:avLst/>
          </a:prstGeom>
        </p:spPr>
      </p:pic>
      <p:pic>
        <p:nvPicPr>
          <p:cNvPr id="13" name="Picture 12"/>
          <p:cNvPicPr>
            <a:picLocks noChangeAspect="1"/>
          </p:cNvPicPr>
          <p:nvPr/>
        </p:nvPicPr>
        <p:blipFill>
          <a:blip r:embed="rId3"/>
          <a:stretch>
            <a:fillRect/>
          </a:stretch>
        </p:blipFill>
        <p:spPr>
          <a:xfrm flipV="1">
            <a:off x="5562585" y="4396475"/>
            <a:ext cx="323129" cy="47641"/>
          </a:xfrm>
          <a:prstGeom prst="rect">
            <a:avLst/>
          </a:prstGeom>
        </p:spPr>
      </p:pic>
      <p:pic>
        <p:nvPicPr>
          <p:cNvPr id="14" name="Picture 13"/>
          <p:cNvPicPr>
            <a:picLocks noChangeAspect="1"/>
          </p:cNvPicPr>
          <p:nvPr/>
        </p:nvPicPr>
        <p:blipFill>
          <a:blip r:embed="rId3"/>
          <a:stretch>
            <a:fillRect/>
          </a:stretch>
        </p:blipFill>
        <p:spPr>
          <a:xfrm flipV="1">
            <a:off x="5562587" y="4654299"/>
            <a:ext cx="323129" cy="47641"/>
          </a:xfrm>
          <a:prstGeom prst="rect">
            <a:avLst/>
          </a:prstGeom>
        </p:spPr>
      </p:pic>
      <p:pic>
        <p:nvPicPr>
          <p:cNvPr id="15" name="Picture 14"/>
          <p:cNvPicPr>
            <a:picLocks noChangeAspect="1"/>
          </p:cNvPicPr>
          <p:nvPr/>
        </p:nvPicPr>
        <p:blipFill>
          <a:blip r:embed="rId3"/>
          <a:stretch>
            <a:fillRect/>
          </a:stretch>
        </p:blipFill>
        <p:spPr>
          <a:xfrm flipV="1">
            <a:off x="5562586" y="3081524"/>
            <a:ext cx="323129" cy="47641"/>
          </a:xfrm>
          <a:prstGeom prst="rect">
            <a:avLst/>
          </a:prstGeom>
        </p:spPr>
      </p:pic>
      <p:pic>
        <p:nvPicPr>
          <p:cNvPr id="16" name="Picture 15"/>
          <p:cNvPicPr>
            <a:picLocks noChangeAspect="1"/>
          </p:cNvPicPr>
          <p:nvPr/>
        </p:nvPicPr>
        <p:blipFill>
          <a:blip r:embed="rId3"/>
          <a:stretch>
            <a:fillRect/>
          </a:stretch>
        </p:blipFill>
        <p:spPr>
          <a:xfrm flipV="1">
            <a:off x="5562586" y="4898763"/>
            <a:ext cx="323129" cy="47641"/>
          </a:xfrm>
          <a:prstGeom prst="rect">
            <a:avLst/>
          </a:prstGeom>
        </p:spPr>
      </p:pic>
      <p:pic>
        <p:nvPicPr>
          <p:cNvPr id="18" name="Picture 17"/>
          <p:cNvPicPr>
            <a:picLocks noChangeAspect="1"/>
          </p:cNvPicPr>
          <p:nvPr/>
        </p:nvPicPr>
        <p:blipFill>
          <a:blip r:embed="rId3"/>
          <a:stretch>
            <a:fillRect/>
          </a:stretch>
        </p:blipFill>
        <p:spPr>
          <a:xfrm flipV="1">
            <a:off x="5562584" y="5448606"/>
            <a:ext cx="323129" cy="47641"/>
          </a:xfrm>
          <a:prstGeom prst="rect">
            <a:avLst/>
          </a:prstGeom>
        </p:spPr>
      </p:pic>
      <p:pic>
        <p:nvPicPr>
          <p:cNvPr id="19" name="Picture 18"/>
          <p:cNvPicPr>
            <a:picLocks noChangeAspect="1"/>
          </p:cNvPicPr>
          <p:nvPr/>
        </p:nvPicPr>
        <p:blipFill>
          <a:blip r:embed="rId3"/>
          <a:stretch>
            <a:fillRect/>
          </a:stretch>
        </p:blipFill>
        <p:spPr>
          <a:xfrm flipV="1">
            <a:off x="5562584" y="5710325"/>
            <a:ext cx="323129" cy="47641"/>
          </a:xfrm>
          <a:prstGeom prst="rect">
            <a:avLst/>
          </a:prstGeom>
        </p:spPr>
      </p:pic>
      <p:pic>
        <p:nvPicPr>
          <p:cNvPr id="20" name="Picture 19"/>
          <p:cNvPicPr>
            <a:picLocks noChangeAspect="1"/>
          </p:cNvPicPr>
          <p:nvPr/>
        </p:nvPicPr>
        <p:blipFill>
          <a:blip r:embed="rId3"/>
          <a:stretch>
            <a:fillRect/>
          </a:stretch>
        </p:blipFill>
        <p:spPr>
          <a:xfrm flipV="1">
            <a:off x="5562583" y="5967337"/>
            <a:ext cx="323129" cy="47641"/>
          </a:xfrm>
          <a:prstGeom prst="rect">
            <a:avLst/>
          </a:prstGeom>
        </p:spPr>
      </p:pic>
      <p:pic>
        <p:nvPicPr>
          <p:cNvPr id="21" name="Picture 20"/>
          <p:cNvPicPr>
            <a:picLocks noChangeAspect="1"/>
          </p:cNvPicPr>
          <p:nvPr/>
        </p:nvPicPr>
        <p:blipFill>
          <a:blip r:embed="rId3"/>
          <a:stretch>
            <a:fillRect/>
          </a:stretch>
        </p:blipFill>
        <p:spPr>
          <a:xfrm flipV="1">
            <a:off x="5562583" y="5181906"/>
            <a:ext cx="323129" cy="47641"/>
          </a:xfrm>
          <a:prstGeom prst="rect">
            <a:avLst/>
          </a:prstGeom>
        </p:spPr>
      </p:pic>
    </p:spTree>
    <p:extLst>
      <p:ext uri="{BB962C8B-B14F-4D97-AF65-F5344CB8AC3E}">
        <p14:creationId xmlns:p14="http://schemas.microsoft.com/office/powerpoint/2010/main" val="4216163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048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 are examples of Follow-up Services?</a:t>
            </a:r>
          </a:p>
          <a:p>
            <a:pPr algn="ctr"/>
            <a:r>
              <a:rPr lang="en-US" sz="2000" dirty="0">
                <a:solidFill>
                  <a:schemeClr val="bg1"/>
                </a:solidFill>
              </a:rPr>
              <a:t>(Available to all participants exited to employment for 12 months after exiting)</a:t>
            </a:r>
          </a:p>
        </p:txBody>
      </p:sp>
      <p:graphicFrame>
        <p:nvGraphicFramePr>
          <p:cNvPr id="3" name="Table 2"/>
          <p:cNvGraphicFramePr>
            <a:graphicFrameLocks noGrp="1"/>
          </p:cNvGraphicFramePr>
          <p:nvPr>
            <p:extLst>
              <p:ext uri="{D42A27DB-BD31-4B8C-83A1-F6EECF244321}">
                <p14:modId xmlns:p14="http://schemas.microsoft.com/office/powerpoint/2010/main" val="2978407219"/>
              </p:ext>
            </p:extLst>
          </p:nvPr>
        </p:nvGraphicFramePr>
        <p:xfrm>
          <a:off x="838200" y="2286000"/>
          <a:ext cx="7467600" cy="3432970"/>
        </p:xfrm>
        <a:graphic>
          <a:graphicData uri="http://schemas.openxmlformats.org/drawingml/2006/table">
            <a:tbl>
              <a:tblPr/>
              <a:tblGrid>
                <a:gridCol w="7467600">
                  <a:extLst>
                    <a:ext uri="{9D8B030D-6E8A-4147-A177-3AD203B41FA5}">
                      <a16:colId xmlns:a16="http://schemas.microsoft.com/office/drawing/2014/main" val="20000"/>
                    </a:ext>
                  </a:extLst>
                </a:gridCol>
              </a:tblGrid>
              <a:tr h="686594">
                <a:tc>
                  <a:txBody>
                    <a:bodyPr/>
                    <a:lstStyle/>
                    <a:p>
                      <a:pPr algn="ctr" rtl="0" fontAlgn="ctr"/>
                      <a:r>
                        <a:rPr lang="en-US" sz="1500" b="1" i="0" u="none" strike="noStrike" dirty="0">
                          <a:solidFill>
                            <a:schemeClr val="tx2">
                              <a:lumMod val="50000"/>
                            </a:schemeClr>
                          </a:solidFill>
                          <a:effectLst/>
                          <a:latin typeface="+mn-lt"/>
                        </a:rPr>
                        <a:t>Counseling regarding the workplace</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6594">
                <a:tc>
                  <a:txBody>
                    <a:bodyPr/>
                    <a:lstStyle/>
                    <a:p>
                      <a:pPr algn="ctr" rtl="0" fontAlgn="ctr"/>
                      <a:r>
                        <a:rPr lang="en-US" sz="1500" b="1" i="0" u="none" strike="noStrike" dirty="0">
                          <a:solidFill>
                            <a:schemeClr val="tx2">
                              <a:lumMod val="50000"/>
                            </a:schemeClr>
                          </a:solidFill>
                          <a:effectLst/>
                          <a:latin typeface="+mn-lt"/>
                        </a:rPr>
                        <a:t>Peer support groups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86594">
                <a:tc>
                  <a:txBody>
                    <a:bodyPr/>
                    <a:lstStyle/>
                    <a:p>
                      <a:pPr algn="ctr" rtl="0" fontAlgn="ctr"/>
                      <a:r>
                        <a:rPr lang="en-US" sz="1500" b="1" i="0" u="none" strike="noStrike" dirty="0">
                          <a:solidFill>
                            <a:schemeClr val="tx2">
                              <a:lumMod val="50000"/>
                            </a:schemeClr>
                          </a:solidFill>
                          <a:effectLst/>
                          <a:latin typeface="+mn-lt"/>
                        </a:rPr>
                        <a:t>Referral to support services in the community</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6594">
                <a:tc>
                  <a:txBody>
                    <a:bodyPr/>
                    <a:lstStyle/>
                    <a:p>
                      <a:pPr algn="ctr" rtl="0" fontAlgn="ctr"/>
                      <a:r>
                        <a:rPr lang="en-US" sz="1500" b="1" i="0" u="none" strike="noStrike" dirty="0">
                          <a:solidFill>
                            <a:schemeClr val="tx2">
                              <a:lumMod val="50000"/>
                            </a:schemeClr>
                          </a:solidFill>
                          <a:effectLst/>
                          <a:latin typeface="+mn-lt"/>
                        </a:rPr>
                        <a:t>Provision of performance and program cost information for providers of training</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86594">
                <a:tc>
                  <a:txBody>
                    <a:bodyPr/>
                    <a:lstStyle/>
                    <a:p>
                      <a:pPr algn="ctr" rtl="0" fontAlgn="ctr"/>
                      <a:r>
                        <a:rPr lang="en-US" sz="1500" b="1" i="0" u="none" strike="noStrike" dirty="0">
                          <a:solidFill>
                            <a:schemeClr val="tx2">
                              <a:lumMod val="50000"/>
                            </a:schemeClr>
                          </a:solidFill>
                          <a:effectLst/>
                          <a:latin typeface="+mn-lt"/>
                        </a:rPr>
                        <a:t>Provision of information on opportunities for job advancement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3147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19074" y="2209800"/>
            <a:ext cx="8924925" cy="3456331"/>
          </a:xfrm>
          <a:prstGeom prst="rect">
            <a:avLst/>
          </a:prstGeom>
          <a:noFill/>
        </p:spPr>
        <p:txBody>
          <a:bodyPr wrap="square" rtlCol="0">
            <a:spAutoFit/>
          </a:bodyPr>
          <a:lstStyle/>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Entering the Participant’s Social Security Number (SSN): Slides 2 – 4  </a:t>
            </a:r>
          </a:p>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Risks of Using a Pseudo-SSN and Procedure to Create One: Slides 5 – 8  </a:t>
            </a:r>
          </a:p>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Workforce One Activities that Impact Performance: Slides 9 – 14 </a:t>
            </a:r>
          </a:p>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Workforce One Exits that Impact Performance: Slides 15 – 19 </a:t>
            </a:r>
          </a:p>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Workforce One Post-Exit that Impact Performance: Slides 20 – 23 </a:t>
            </a:r>
          </a:p>
          <a:p>
            <a:pPr marL="342900" lvl="0" indent="-342900">
              <a:spcBef>
                <a:spcPct val="20000"/>
              </a:spcBef>
              <a:spcAft>
                <a:spcPts val="600"/>
              </a:spcAft>
              <a:buFont typeface="Arial" panose="020B0604020202020204" pitchFamily="34" charset="0"/>
              <a:buChar char="•"/>
            </a:pPr>
            <a:r>
              <a:rPr lang="en-US" sz="2300" dirty="0">
                <a:solidFill>
                  <a:schemeClr val="tx2">
                    <a:lumMod val="50000"/>
                  </a:schemeClr>
                </a:solidFill>
              </a:rPr>
              <a:t>Performance Counts: Slides 24 – 41</a:t>
            </a:r>
          </a:p>
          <a:p>
            <a:pPr marL="342900" indent="-342900">
              <a:spcBef>
                <a:spcPct val="20000"/>
              </a:spcBef>
              <a:spcAft>
                <a:spcPts val="600"/>
              </a:spcAft>
              <a:buFont typeface="Arial" panose="020B0604020202020204" pitchFamily="34" charset="0"/>
              <a:buChar char="•"/>
            </a:pPr>
            <a:r>
              <a:rPr lang="en-US" sz="2300" dirty="0">
                <a:solidFill>
                  <a:schemeClr val="tx2">
                    <a:lumMod val="50000"/>
                  </a:schemeClr>
                </a:solidFill>
              </a:rPr>
              <a:t>Performance Contact Information: Slide 42</a:t>
            </a:r>
          </a:p>
        </p:txBody>
      </p:sp>
      <p:sp>
        <p:nvSpPr>
          <p:cNvPr id="9" name="Title 3"/>
          <p:cNvSpPr>
            <a:spLocks noGrp="1"/>
          </p:cNvSpPr>
          <p:nvPr>
            <p:ph type="title"/>
          </p:nvPr>
        </p:nvSpPr>
        <p:spPr>
          <a:xfrm>
            <a:off x="219075" y="304800"/>
            <a:ext cx="8686800" cy="1565542"/>
          </a:xfrm>
        </p:spPr>
        <p:txBody>
          <a:bodyPr>
            <a:normAutofit/>
          </a:bodyPr>
          <a:lstStyle/>
          <a:p>
            <a:pPr algn="ctr"/>
            <a:r>
              <a:rPr lang="en-US" sz="3400" dirty="0"/>
              <a:t>What's in this Workforce One Guide?</a:t>
            </a:r>
          </a:p>
        </p:txBody>
      </p:sp>
      <p:sp>
        <p:nvSpPr>
          <p:cNvPr id="2" name="Slide Number Placeholder 1"/>
          <p:cNvSpPr>
            <a:spLocks noGrp="1"/>
          </p:cNvSpPr>
          <p:nvPr>
            <p:ph type="sldNum" sz="quarter" idx="12"/>
          </p:nvPr>
        </p:nvSpPr>
        <p:spPr/>
        <p:txBody>
          <a:bodyPr/>
          <a:lstStyle/>
          <a:p>
            <a:fld id="{EBFF2294-7853-4F86-BD16-9D9D7D857176}" type="slidenum">
              <a:rPr lang="en-US" smtClean="0"/>
              <a:t>2</a:t>
            </a:fld>
            <a:endParaRPr lang="en-US"/>
          </a:p>
        </p:txBody>
      </p:sp>
    </p:spTree>
    <p:extLst>
      <p:ext uri="{BB962C8B-B14F-4D97-AF65-F5344CB8AC3E}">
        <p14:creationId xmlns:p14="http://schemas.microsoft.com/office/powerpoint/2010/main" val="2833148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endParaRPr lang="en-US" sz="3400" dirty="0">
              <a:solidFill>
                <a:schemeClr val="bg1"/>
              </a:solidFill>
            </a:endParaRPr>
          </a:p>
        </p:txBody>
      </p:sp>
      <p:sp>
        <p:nvSpPr>
          <p:cNvPr id="5" name="Title 3"/>
          <p:cNvSpPr txBox="1">
            <a:spLocks/>
          </p:cNvSpPr>
          <p:nvPr/>
        </p:nvSpPr>
        <p:spPr>
          <a:xfrm>
            <a:off x="457200" y="1676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1800"/>
              </a:spcAft>
            </a:pPr>
            <a:r>
              <a:rPr lang="en-US" sz="5000" dirty="0">
                <a:solidFill>
                  <a:schemeClr val="tx2">
                    <a:lumMod val="50000"/>
                  </a:schemeClr>
                </a:solidFill>
              </a:rPr>
              <a:t>WORKFORCE ONE POST-EXIT</a:t>
            </a:r>
          </a:p>
          <a:p>
            <a:pPr algn="ctr">
              <a:spcAft>
                <a:spcPts val="1800"/>
              </a:spcAft>
            </a:pPr>
            <a:r>
              <a:rPr lang="en-US" sz="5000" dirty="0">
                <a:solidFill>
                  <a:schemeClr val="tx2">
                    <a:lumMod val="50000"/>
                  </a:schemeClr>
                </a:solidFill>
              </a:rPr>
              <a:t> DATA THAT IMPACT</a:t>
            </a:r>
          </a:p>
          <a:p>
            <a:pPr algn="ctr">
              <a:spcAft>
                <a:spcPts val="1800"/>
              </a:spcAft>
            </a:pPr>
            <a:r>
              <a:rPr lang="en-US" sz="5000" dirty="0">
                <a:solidFill>
                  <a:schemeClr val="tx2">
                    <a:lumMod val="50000"/>
                  </a:schemeClr>
                </a:solidFill>
              </a:rPr>
              <a:t>PERFORMANCE</a:t>
            </a:r>
            <a:endParaRPr lang="en-US" sz="5000" dirty="0">
              <a:solidFill>
                <a:schemeClr val="tx2">
                  <a:lumMod val="50000"/>
                </a:schemeClr>
              </a:solidFill>
              <a:latin typeface="+mn-lt"/>
            </a:endParaRPr>
          </a:p>
        </p:txBody>
      </p:sp>
    </p:spTree>
    <p:extLst>
      <p:ext uri="{BB962C8B-B14F-4D97-AF65-F5344CB8AC3E}">
        <p14:creationId xmlns:p14="http://schemas.microsoft.com/office/powerpoint/2010/main" val="201375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295400"/>
          </a:xfrm>
        </p:spPr>
        <p:txBody>
          <a:bodyPr>
            <a:noAutofit/>
          </a:bodyPr>
          <a:lstStyle/>
          <a:p>
            <a:pPr algn="ctr"/>
            <a:r>
              <a:rPr lang="en-US" sz="4500" dirty="0"/>
              <a:t>REQUIRED POST EXIT DATA ENTRY </a:t>
            </a:r>
            <a:br>
              <a:rPr lang="en-US" sz="3000" dirty="0"/>
            </a:br>
            <a:endParaRPr lang="en-US" sz="3000" dirty="0"/>
          </a:p>
        </p:txBody>
      </p:sp>
      <p:sp>
        <p:nvSpPr>
          <p:cNvPr id="3" name="Content Placeholder 2"/>
          <p:cNvSpPr>
            <a:spLocks noGrp="1"/>
          </p:cNvSpPr>
          <p:nvPr>
            <p:ph idx="1"/>
          </p:nvPr>
        </p:nvSpPr>
        <p:spPr>
          <a:xfrm>
            <a:off x="9236" y="1881909"/>
            <a:ext cx="9144000" cy="4724400"/>
          </a:xfrm>
        </p:spPr>
        <p:txBody>
          <a:bodyPr>
            <a:normAutofit fontScale="70000" lnSpcReduction="20000"/>
          </a:bodyPr>
          <a:lstStyle/>
          <a:p>
            <a:pPr marL="0" indent="0" algn="ctr">
              <a:spcBef>
                <a:spcPts val="3000"/>
              </a:spcBef>
              <a:buNone/>
            </a:pPr>
            <a:r>
              <a:rPr lang="en-US" sz="3500" b="1" i="1" dirty="0">
                <a:solidFill>
                  <a:schemeClr val="tx2">
                    <a:lumMod val="50000"/>
                  </a:schemeClr>
                </a:solidFill>
              </a:rPr>
              <a:t>If you use the Exit Reason: </a:t>
            </a:r>
            <a:r>
              <a:rPr lang="en-US" sz="3500" i="1" dirty="0">
                <a:solidFill>
                  <a:schemeClr val="tx2">
                    <a:lumMod val="50000"/>
                  </a:schemeClr>
                </a:solidFill>
              </a:rPr>
              <a:t>“Started Business/Self-Employed” </a:t>
            </a:r>
            <a:r>
              <a:rPr lang="en-US" sz="3500" i="1" u="sng" dirty="0">
                <a:solidFill>
                  <a:schemeClr val="tx2">
                    <a:lumMod val="50000"/>
                  </a:schemeClr>
                </a:solidFill>
              </a:rPr>
              <a:t>OR</a:t>
            </a:r>
          </a:p>
          <a:p>
            <a:pPr marL="0" indent="0" algn="ctr">
              <a:spcBef>
                <a:spcPts val="0"/>
              </a:spcBef>
              <a:buNone/>
            </a:pPr>
            <a:r>
              <a:rPr lang="en-US" sz="3500" i="1" dirty="0">
                <a:solidFill>
                  <a:schemeClr val="tx2">
                    <a:lumMod val="50000"/>
                  </a:schemeClr>
                </a:solidFill>
              </a:rPr>
              <a:t>the participant is working for an employer not required to report wages (Railroad, Federal jobs, Non-profits, etc.), </a:t>
            </a:r>
          </a:p>
          <a:p>
            <a:pPr marL="0" indent="0" algn="ctr">
              <a:spcBef>
                <a:spcPts val="0"/>
              </a:spcBef>
              <a:buNone/>
            </a:pPr>
            <a:r>
              <a:rPr lang="en-US" sz="3500" i="1" u="sng" dirty="0">
                <a:solidFill>
                  <a:schemeClr val="tx2">
                    <a:lumMod val="50000"/>
                  </a:schemeClr>
                </a:solidFill>
              </a:rPr>
              <a:t>OR</a:t>
            </a:r>
            <a:r>
              <a:rPr lang="en-US" sz="3500" i="1" dirty="0">
                <a:solidFill>
                  <a:schemeClr val="tx2">
                    <a:lumMod val="50000"/>
                  </a:schemeClr>
                </a:solidFill>
              </a:rPr>
              <a:t> all cases using a pseudo-SSN</a:t>
            </a:r>
          </a:p>
          <a:p>
            <a:pPr marL="0" indent="0" algn="ctr">
              <a:buNone/>
            </a:pPr>
            <a:endParaRPr lang="en-US" sz="2800" dirty="0">
              <a:solidFill>
                <a:schemeClr val="accent2">
                  <a:lumMod val="50000"/>
                </a:schemeClr>
              </a:solidFill>
            </a:endParaRPr>
          </a:p>
          <a:p>
            <a:pPr marL="0" indent="0" algn="ctr">
              <a:spcAft>
                <a:spcPts val="1800"/>
              </a:spcAft>
              <a:buNone/>
            </a:pPr>
            <a:r>
              <a:rPr lang="en-US" sz="3400" b="1" u="sng" dirty="0">
                <a:solidFill>
                  <a:schemeClr val="tx2">
                    <a:lumMod val="50000"/>
                  </a:schemeClr>
                </a:solidFill>
              </a:rPr>
              <a:t>YOU MUST</a:t>
            </a:r>
            <a:r>
              <a:rPr lang="en-US" sz="3400" b="1" dirty="0">
                <a:solidFill>
                  <a:schemeClr val="tx2">
                    <a:lumMod val="50000"/>
                  </a:schemeClr>
                </a:solidFill>
              </a:rPr>
              <a:t> </a:t>
            </a:r>
          </a:p>
          <a:p>
            <a:pPr marL="0" indent="0" algn="ctr">
              <a:buNone/>
            </a:pPr>
            <a:r>
              <a:rPr lang="en-US" sz="2800" dirty="0">
                <a:solidFill>
                  <a:schemeClr val="tx2">
                    <a:lumMod val="50000"/>
                  </a:schemeClr>
                </a:solidFill>
              </a:rPr>
              <a:t>Enter Supplemental Wage information into the participant’s WF1 record</a:t>
            </a:r>
          </a:p>
          <a:p>
            <a:pPr marL="0" indent="0" algn="ctr">
              <a:spcAft>
                <a:spcPts val="1800"/>
              </a:spcAft>
              <a:buNone/>
            </a:pPr>
            <a:r>
              <a:rPr lang="en-US" sz="2800" b="1" dirty="0">
                <a:solidFill>
                  <a:schemeClr val="tx2">
                    <a:lumMod val="50000"/>
                  </a:schemeClr>
                </a:solidFill>
              </a:rPr>
              <a:t> </a:t>
            </a:r>
            <a:r>
              <a:rPr lang="en-US" sz="2800" dirty="0">
                <a:solidFill>
                  <a:schemeClr val="tx2">
                    <a:lumMod val="50000"/>
                  </a:schemeClr>
                </a:solidFill>
              </a:rPr>
              <a:t>during each of the following quarters</a:t>
            </a:r>
          </a:p>
          <a:p>
            <a:pPr marL="0" indent="0" algn="ctr">
              <a:spcAft>
                <a:spcPts val="1200"/>
              </a:spcAft>
              <a:buNone/>
            </a:pPr>
            <a:r>
              <a:rPr lang="en-US" sz="2800" b="1" dirty="0">
                <a:solidFill>
                  <a:schemeClr val="tx2">
                    <a:lumMod val="50000"/>
                  </a:schemeClr>
                </a:solidFill>
              </a:rPr>
              <a:t>1</a:t>
            </a:r>
            <a:r>
              <a:rPr lang="en-US" sz="2800" b="1" baseline="30000" dirty="0">
                <a:solidFill>
                  <a:schemeClr val="tx2">
                    <a:lumMod val="50000"/>
                  </a:schemeClr>
                </a:solidFill>
              </a:rPr>
              <a:t>st</a:t>
            </a:r>
            <a:r>
              <a:rPr lang="en-US" sz="2800" b="1" dirty="0">
                <a:solidFill>
                  <a:schemeClr val="tx2">
                    <a:lumMod val="50000"/>
                  </a:schemeClr>
                </a:solidFill>
              </a:rPr>
              <a:t> Quarter After Exit, 2</a:t>
            </a:r>
            <a:r>
              <a:rPr lang="en-US" sz="2800" b="1" baseline="30000" dirty="0">
                <a:solidFill>
                  <a:schemeClr val="tx2">
                    <a:lumMod val="50000"/>
                  </a:schemeClr>
                </a:solidFill>
              </a:rPr>
              <a:t>nd</a:t>
            </a:r>
            <a:r>
              <a:rPr lang="en-US" sz="2800" b="1" dirty="0">
                <a:solidFill>
                  <a:schemeClr val="tx2">
                    <a:lumMod val="50000"/>
                  </a:schemeClr>
                </a:solidFill>
              </a:rPr>
              <a:t> Quarter After Exit, 3</a:t>
            </a:r>
            <a:r>
              <a:rPr lang="en-US" sz="2800" b="1" baseline="30000" dirty="0">
                <a:solidFill>
                  <a:schemeClr val="tx2">
                    <a:lumMod val="50000"/>
                  </a:schemeClr>
                </a:solidFill>
              </a:rPr>
              <a:t>rd</a:t>
            </a:r>
            <a:r>
              <a:rPr lang="en-US" sz="2800" b="1" dirty="0">
                <a:solidFill>
                  <a:schemeClr val="tx2">
                    <a:lumMod val="50000"/>
                  </a:schemeClr>
                </a:solidFill>
              </a:rPr>
              <a:t> Quarter After Exit, and the 4</a:t>
            </a:r>
            <a:r>
              <a:rPr lang="en-US" sz="2800" b="1" baseline="30000" dirty="0">
                <a:solidFill>
                  <a:schemeClr val="tx2">
                    <a:lumMod val="50000"/>
                  </a:schemeClr>
                </a:solidFill>
              </a:rPr>
              <a:t>th</a:t>
            </a:r>
            <a:r>
              <a:rPr lang="en-US" sz="2800" b="1" dirty="0">
                <a:solidFill>
                  <a:schemeClr val="tx2">
                    <a:lumMod val="50000"/>
                  </a:schemeClr>
                </a:solidFill>
              </a:rPr>
              <a:t> Quarter After Exit</a:t>
            </a:r>
          </a:p>
          <a:p>
            <a:pPr marL="0" indent="0" algn="ctr">
              <a:buNone/>
            </a:pPr>
            <a:endParaRPr lang="en-US" sz="1400" b="1" dirty="0">
              <a:solidFill>
                <a:srgbClr val="C00000"/>
              </a:solidFill>
            </a:endParaRPr>
          </a:p>
          <a:p>
            <a:pPr marL="0" indent="0" algn="ctr">
              <a:buNone/>
            </a:pPr>
            <a:r>
              <a:rPr lang="en-US" b="1" dirty="0">
                <a:solidFill>
                  <a:schemeClr val="accent2">
                    <a:lumMod val="50000"/>
                  </a:schemeClr>
                </a:solidFill>
              </a:rPr>
              <a:t>If wages are not entered, the case will be a </a:t>
            </a:r>
            <a:r>
              <a:rPr lang="en-US" b="1" i="1" u="sng" dirty="0">
                <a:solidFill>
                  <a:schemeClr val="accent2">
                    <a:lumMod val="50000"/>
                  </a:schemeClr>
                </a:solidFill>
              </a:rPr>
              <a:t>negative</a:t>
            </a:r>
            <a:r>
              <a:rPr lang="en-US" b="1" dirty="0">
                <a:solidFill>
                  <a:schemeClr val="accent2">
                    <a:lumMod val="50000"/>
                  </a:schemeClr>
                </a:solidFill>
              </a:rPr>
              <a:t> </a:t>
            </a:r>
          </a:p>
          <a:p>
            <a:pPr marL="0" indent="0" algn="ctr">
              <a:spcAft>
                <a:spcPts val="1200"/>
              </a:spcAft>
              <a:buNone/>
            </a:pPr>
            <a:r>
              <a:rPr lang="en-US" b="1" dirty="0">
                <a:solidFill>
                  <a:schemeClr val="accent2">
                    <a:lumMod val="50000"/>
                  </a:schemeClr>
                </a:solidFill>
              </a:rPr>
              <a:t>in your 2</a:t>
            </a:r>
            <a:r>
              <a:rPr lang="en-US" b="1" baseline="30000" dirty="0">
                <a:solidFill>
                  <a:schemeClr val="accent2">
                    <a:lumMod val="50000"/>
                  </a:schemeClr>
                </a:solidFill>
              </a:rPr>
              <a:t>nd</a:t>
            </a:r>
            <a:r>
              <a:rPr lang="en-US" b="1" dirty="0">
                <a:solidFill>
                  <a:schemeClr val="accent2">
                    <a:lumMod val="50000"/>
                  </a:schemeClr>
                </a:solidFill>
              </a:rPr>
              <a:t> and 4</a:t>
            </a:r>
            <a:r>
              <a:rPr lang="en-US" b="1" baseline="30000" dirty="0">
                <a:solidFill>
                  <a:schemeClr val="accent2">
                    <a:lumMod val="50000"/>
                  </a:schemeClr>
                </a:solidFill>
              </a:rPr>
              <a:t>th</a:t>
            </a:r>
            <a:r>
              <a:rPr lang="en-US" b="1" dirty="0">
                <a:solidFill>
                  <a:schemeClr val="accent2">
                    <a:lumMod val="50000"/>
                  </a:schemeClr>
                </a:solidFill>
              </a:rPr>
              <a:t> Quarter Employment Measures</a:t>
            </a:r>
          </a:p>
          <a:p>
            <a:pPr marL="0" indent="0" algn="ctr">
              <a:spcAft>
                <a:spcPts val="1200"/>
              </a:spcAft>
              <a:buNone/>
            </a:pPr>
            <a:endParaRPr lang="en-US" b="1" dirty="0">
              <a:solidFill>
                <a:schemeClr val="accent2">
                  <a:lumMod val="50000"/>
                </a:schemeClr>
              </a:solidFill>
            </a:endParaRPr>
          </a:p>
          <a:p>
            <a:pPr marL="0" indent="0" algn="ctr">
              <a:spcAft>
                <a:spcPts val="1200"/>
              </a:spcAft>
              <a:buNone/>
            </a:pPr>
            <a:endParaRPr lang="en-US" b="1" dirty="0">
              <a:solidFill>
                <a:schemeClr val="accent2">
                  <a:lumMod val="50000"/>
                </a:schemeClr>
              </a:solidFill>
            </a:endParaRPr>
          </a:p>
        </p:txBody>
      </p:sp>
    </p:spTree>
    <p:extLst>
      <p:ext uri="{BB962C8B-B14F-4D97-AF65-F5344CB8AC3E}">
        <p14:creationId xmlns:p14="http://schemas.microsoft.com/office/powerpoint/2010/main" val="2787855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1295400"/>
          </a:xfrm>
        </p:spPr>
        <p:txBody>
          <a:bodyPr>
            <a:noAutofit/>
          </a:bodyPr>
          <a:lstStyle/>
          <a:p>
            <a:pPr algn="ctr"/>
            <a:r>
              <a:rPr lang="en-US" sz="3400" dirty="0"/>
              <a:t>Acceptable File Documentation for </a:t>
            </a:r>
            <a:br>
              <a:rPr lang="en-US" sz="3400" dirty="0"/>
            </a:br>
            <a:r>
              <a:rPr lang="en-US" sz="3400" dirty="0"/>
              <a:t>Entered Supplemental Wage Data</a:t>
            </a:r>
          </a:p>
        </p:txBody>
      </p:sp>
      <p:sp>
        <p:nvSpPr>
          <p:cNvPr id="3" name="Content Placeholder 2"/>
          <p:cNvSpPr>
            <a:spLocks noGrp="1"/>
          </p:cNvSpPr>
          <p:nvPr>
            <p:ph idx="1"/>
          </p:nvPr>
        </p:nvSpPr>
        <p:spPr>
          <a:xfrm>
            <a:off x="381000" y="2057401"/>
            <a:ext cx="8458200" cy="4267200"/>
          </a:xfrm>
        </p:spPr>
        <p:txBody>
          <a:bodyPr>
            <a:noAutofit/>
          </a:bodyPr>
          <a:lstStyle/>
          <a:p>
            <a:pPr>
              <a:spcBef>
                <a:spcPts val="1800"/>
              </a:spcBef>
              <a:buClr>
                <a:schemeClr val="tx2">
                  <a:lumMod val="75000"/>
                </a:schemeClr>
              </a:buClr>
              <a:tabLst>
                <a:tab pos="0" algn="l"/>
              </a:tabLst>
            </a:pPr>
            <a:r>
              <a:rPr lang="en-US" sz="2100" dirty="0">
                <a:solidFill>
                  <a:schemeClr val="tx2">
                    <a:lumMod val="75000"/>
                  </a:schemeClr>
                </a:solidFill>
              </a:rPr>
              <a:t>Federal Government Employment Records (such as military employment, Department of Defense, Office of Personnel Management, and US Postal Service)</a:t>
            </a:r>
          </a:p>
          <a:p>
            <a:pPr>
              <a:spcBef>
                <a:spcPts val="1800"/>
              </a:spcBef>
              <a:buClr>
                <a:schemeClr val="tx2">
                  <a:lumMod val="75000"/>
                </a:schemeClr>
              </a:buClr>
              <a:tabLst>
                <a:tab pos="0" algn="l"/>
              </a:tabLst>
            </a:pPr>
            <a:r>
              <a:rPr lang="en-US" sz="2100" dirty="0">
                <a:solidFill>
                  <a:schemeClr val="tx2">
                    <a:lumMod val="75000"/>
                  </a:schemeClr>
                </a:solidFill>
              </a:rPr>
              <a:t>Cross-Match with Federal Administrative Wage Record Databases (such as the National Directory of New Hires)</a:t>
            </a:r>
          </a:p>
          <a:p>
            <a:pPr>
              <a:spcBef>
                <a:spcPts val="1800"/>
              </a:spcBef>
              <a:buClr>
                <a:schemeClr val="tx2">
                  <a:lumMod val="75000"/>
                </a:schemeClr>
              </a:buClr>
              <a:tabLst>
                <a:tab pos="0" algn="l"/>
              </a:tabLst>
            </a:pPr>
            <a:r>
              <a:rPr lang="en-US" sz="2100" dirty="0">
                <a:solidFill>
                  <a:schemeClr val="tx2">
                    <a:lumMod val="75000"/>
                  </a:schemeClr>
                </a:solidFill>
              </a:rPr>
              <a:t>State New Hires Registry</a:t>
            </a:r>
          </a:p>
          <a:p>
            <a:pPr>
              <a:spcBef>
                <a:spcPts val="1800"/>
              </a:spcBef>
              <a:buClr>
                <a:schemeClr val="tx2">
                  <a:lumMod val="75000"/>
                </a:schemeClr>
              </a:buClr>
              <a:tabLst>
                <a:tab pos="0" algn="l"/>
              </a:tabLst>
            </a:pPr>
            <a:r>
              <a:rPr lang="en-US" sz="2100" dirty="0">
                <a:solidFill>
                  <a:schemeClr val="tx2">
                    <a:lumMod val="75000"/>
                  </a:schemeClr>
                </a:solidFill>
              </a:rPr>
              <a:t>Signed Follow-up Survey Response from Program Participants</a:t>
            </a:r>
          </a:p>
          <a:p>
            <a:pPr>
              <a:spcBef>
                <a:spcPts val="1800"/>
              </a:spcBef>
              <a:buClr>
                <a:schemeClr val="tx2">
                  <a:lumMod val="75000"/>
                </a:schemeClr>
              </a:buClr>
              <a:tabLst>
                <a:tab pos="0" algn="l"/>
              </a:tabLst>
            </a:pPr>
            <a:r>
              <a:rPr lang="en-US" sz="2100" dirty="0">
                <a:solidFill>
                  <a:schemeClr val="tx2">
                    <a:lumMod val="75000"/>
                  </a:schemeClr>
                </a:solidFill>
              </a:rPr>
              <a:t>Copy of Paycheck Stubs, Payroll Slip, or Leave and Earnings Statements (minimum of two per TEGL 26-16)</a:t>
            </a:r>
          </a:p>
        </p:txBody>
      </p:sp>
      <p:sp>
        <p:nvSpPr>
          <p:cNvPr id="4" name="Slide Number Placeholder 3">
            <a:extLst>
              <a:ext uri="{FF2B5EF4-FFF2-40B4-BE49-F238E27FC236}">
                <a16:creationId xmlns:a16="http://schemas.microsoft.com/office/drawing/2014/main" id="{04E126D2-4633-61B6-F031-C4CCB65D13F8}"/>
              </a:ext>
            </a:extLst>
          </p:cNvPr>
          <p:cNvSpPr>
            <a:spLocks noGrp="1"/>
          </p:cNvSpPr>
          <p:nvPr>
            <p:ph type="sldNum" sz="quarter" idx="12"/>
          </p:nvPr>
        </p:nvSpPr>
        <p:spPr/>
        <p:txBody>
          <a:bodyPr/>
          <a:lstStyle/>
          <a:p>
            <a:fld id="{EBFF2294-7853-4F86-BD16-9D9D7D857176}" type="slidenum">
              <a:rPr lang="en-US" smtClean="0"/>
              <a:pPr/>
              <a:t>22</a:t>
            </a:fld>
            <a:endParaRPr lang="en-US" dirty="0"/>
          </a:p>
        </p:txBody>
      </p:sp>
    </p:spTree>
    <p:extLst>
      <p:ext uri="{BB962C8B-B14F-4D97-AF65-F5344CB8AC3E}">
        <p14:creationId xmlns:p14="http://schemas.microsoft.com/office/powerpoint/2010/main" val="419713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1295400"/>
          </a:xfrm>
        </p:spPr>
        <p:txBody>
          <a:bodyPr>
            <a:noAutofit/>
          </a:bodyPr>
          <a:lstStyle/>
          <a:p>
            <a:pPr algn="ctr"/>
            <a:r>
              <a:rPr lang="en-US" sz="3400" dirty="0"/>
              <a:t>Acceptable File Documentation for </a:t>
            </a:r>
            <a:br>
              <a:rPr lang="en-US" sz="3400" dirty="0"/>
            </a:br>
            <a:r>
              <a:rPr lang="en-US" sz="3400" dirty="0"/>
              <a:t>Entered Supplemental Wage Data</a:t>
            </a:r>
          </a:p>
        </p:txBody>
      </p:sp>
      <p:sp>
        <p:nvSpPr>
          <p:cNvPr id="3" name="Content Placeholder 2"/>
          <p:cNvSpPr>
            <a:spLocks noGrp="1"/>
          </p:cNvSpPr>
          <p:nvPr>
            <p:ph idx="1"/>
          </p:nvPr>
        </p:nvSpPr>
        <p:spPr>
          <a:xfrm>
            <a:off x="304800" y="2057401"/>
            <a:ext cx="8534400" cy="3886200"/>
          </a:xfrm>
        </p:spPr>
        <p:txBody>
          <a:bodyPr>
            <a:noAutofit/>
          </a:bodyPr>
          <a:lstStyle/>
          <a:p>
            <a:pPr>
              <a:spcBef>
                <a:spcPts val="1800"/>
              </a:spcBef>
              <a:buClr>
                <a:schemeClr val="tx2">
                  <a:lumMod val="75000"/>
                </a:schemeClr>
              </a:buClr>
              <a:tabLst>
                <a:tab pos="0" algn="l"/>
              </a:tabLst>
            </a:pPr>
            <a:r>
              <a:rPr lang="en-US" sz="2100" dirty="0">
                <a:solidFill>
                  <a:schemeClr val="tx2">
                    <a:lumMod val="75000"/>
                  </a:schemeClr>
                </a:solidFill>
              </a:rPr>
              <a:t>Income Tax Records, W-2 Form, or Other Records from the State Department of Revenue or Taxation</a:t>
            </a:r>
          </a:p>
          <a:p>
            <a:pPr>
              <a:spcBef>
                <a:spcPts val="1800"/>
              </a:spcBef>
              <a:buClr>
                <a:schemeClr val="tx2">
                  <a:lumMod val="75000"/>
                </a:schemeClr>
              </a:buClr>
              <a:tabLst>
                <a:tab pos="0" algn="l"/>
              </a:tabLst>
            </a:pPr>
            <a:r>
              <a:rPr lang="en-US" sz="2100" dirty="0">
                <a:solidFill>
                  <a:schemeClr val="tx2">
                    <a:lumMod val="75000"/>
                  </a:schemeClr>
                </a:solidFill>
              </a:rPr>
              <a:t>Railroad Retirement System</a:t>
            </a:r>
          </a:p>
          <a:p>
            <a:pPr>
              <a:spcBef>
                <a:spcPts val="1800"/>
              </a:spcBef>
              <a:buClr>
                <a:schemeClr val="tx2">
                  <a:lumMod val="75000"/>
                </a:schemeClr>
              </a:buClr>
              <a:tabLst>
                <a:tab pos="0" algn="l"/>
              </a:tabLst>
            </a:pPr>
            <a:r>
              <a:rPr lang="en-US" sz="2100" dirty="0">
                <a:solidFill>
                  <a:schemeClr val="tx2">
                    <a:lumMod val="75000"/>
                  </a:schemeClr>
                </a:solidFill>
              </a:rPr>
              <a:t>Quarterly Tax Payment Forms (such as IRS Form 941)</a:t>
            </a:r>
          </a:p>
          <a:p>
            <a:pPr>
              <a:spcBef>
                <a:spcPts val="1800"/>
              </a:spcBef>
              <a:buClr>
                <a:schemeClr val="tx2">
                  <a:lumMod val="75000"/>
                </a:schemeClr>
              </a:buClr>
              <a:tabLst>
                <a:tab pos="0" algn="l"/>
              </a:tabLst>
            </a:pPr>
            <a:r>
              <a:rPr lang="en-US" sz="2100" dirty="0">
                <a:solidFill>
                  <a:schemeClr val="tx2">
                    <a:lumMod val="75000"/>
                  </a:schemeClr>
                </a:solidFill>
              </a:rPr>
              <a:t>A Signed Letter from an Employer on Company Letterhead (attesting to an individual’s employment status and earnings)</a:t>
            </a:r>
          </a:p>
          <a:p>
            <a:pPr>
              <a:spcBef>
                <a:spcPts val="1800"/>
              </a:spcBef>
              <a:buClr>
                <a:schemeClr val="tx2">
                  <a:lumMod val="75000"/>
                </a:schemeClr>
              </a:buClr>
              <a:tabLst>
                <a:tab pos="0" algn="l"/>
              </a:tabLst>
            </a:pPr>
            <a:r>
              <a:rPr lang="en-US" sz="2100" dirty="0">
                <a:solidFill>
                  <a:schemeClr val="tx2">
                    <a:lumMod val="75000"/>
                  </a:schemeClr>
                </a:solidFill>
              </a:rPr>
              <a:t>Self-Employment or Sales Commission Worksheets Signed and Attested to by Program Participants</a:t>
            </a:r>
          </a:p>
        </p:txBody>
      </p:sp>
      <p:sp>
        <p:nvSpPr>
          <p:cNvPr id="4" name="Slide Number Placeholder 3">
            <a:extLst>
              <a:ext uri="{FF2B5EF4-FFF2-40B4-BE49-F238E27FC236}">
                <a16:creationId xmlns:a16="http://schemas.microsoft.com/office/drawing/2014/main" id="{04E126D2-4633-61B6-F031-C4CCB65D13F8}"/>
              </a:ext>
            </a:extLst>
          </p:cNvPr>
          <p:cNvSpPr>
            <a:spLocks noGrp="1"/>
          </p:cNvSpPr>
          <p:nvPr>
            <p:ph type="sldNum" sz="quarter" idx="12"/>
          </p:nvPr>
        </p:nvSpPr>
        <p:spPr/>
        <p:txBody>
          <a:bodyPr/>
          <a:lstStyle/>
          <a:p>
            <a:fld id="{EBFF2294-7853-4F86-BD16-9D9D7D857176}" type="slidenum">
              <a:rPr lang="en-US" smtClean="0"/>
              <a:pPr/>
              <a:t>23</a:t>
            </a:fld>
            <a:endParaRPr lang="en-US" dirty="0"/>
          </a:p>
        </p:txBody>
      </p:sp>
    </p:spTree>
    <p:extLst>
      <p:ext uri="{BB962C8B-B14F-4D97-AF65-F5344CB8AC3E}">
        <p14:creationId xmlns:p14="http://schemas.microsoft.com/office/powerpoint/2010/main" val="1032931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endParaRPr lang="en-US" sz="3400" dirty="0">
              <a:solidFill>
                <a:schemeClr val="bg1"/>
              </a:solidFill>
            </a:endParaRPr>
          </a:p>
        </p:txBody>
      </p:sp>
      <p:sp>
        <p:nvSpPr>
          <p:cNvPr id="5" name="Title 3"/>
          <p:cNvSpPr txBox="1">
            <a:spLocks/>
          </p:cNvSpPr>
          <p:nvPr/>
        </p:nvSpPr>
        <p:spPr>
          <a:xfrm>
            <a:off x="457200" y="1676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1800"/>
              </a:spcAft>
            </a:pPr>
            <a:r>
              <a:rPr lang="en-US" sz="5000" dirty="0">
                <a:solidFill>
                  <a:schemeClr val="tx2">
                    <a:lumMod val="50000"/>
                  </a:schemeClr>
                </a:solidFill>
              </a:rPr>
              <a:t>PERFORMANCE</a:t>
            </a:r>
          </a:p>
          <a:p>
            <a:pPr algn="ctr">
              <a:spcAft>
                <a:spcPts val="1800"/>
              </a:spcAft>
            </a:pPr>
            <a:r>
              <a:rPr lang="en-US" sz="5000" dirty="0">
                <a:solidFill>
                  <a:schemeClr val="tx2">
                    <a:lumMod val="50000"/>
                  </a:schemeClr>
                </a:solidFill>
                <a:latin typeface="+mn-lt"/>
              </a:rPr>
              <a:t>COUNTS</a:t>
            </a:r>
          </a:p>
        </p:txBody>
      </p:sp>
    </p:spTree>
    <p:extLst>
      <p:ext uri="{BB962C8B-B14F-4D97-AF65-F5344CB8AC3E}">
        <p14:creationId xmlns:p14="http://schemas.microsoft.com/office/powerpoint/2010/main" val="3087905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Important Information</a:t>
            </a:r>
          </a:p>
        </p:txBody>
      </p:sp>
      <p:sp>
        <p:nvSpPr>
          <p:cNvPr id="17" name="Title 3"/>
          <p:cNvSpPr txBox="1">
            <a:spLocks/>
          </p:cNvSpPr>
          <p:nvPr/>
        </p:nvSpPr>
        <p:spPr>
          <a:xfrm>
            <a:off x="457200" y="16002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spcAft>
                <a:spcPts val="2400"/>
              </a:spcAft>
            </a:pPr>
            <a:r>
              <a:rPr lang="en-US" sz="2500" dirty="0">
                <a:solidFill>
                  <a:schemeClr val="tx2">
                    <a:lumMod val="50000"/>
                  </a:schemeClr>
                </a:solidFill>
              </a:rPr>
              <a:t>If a participant exits to Employment and their employer is required to submit wage detail </a:t>
            </a:r>
          </a:p>
          <a:p>
            <a:pPr algn="ctr">
              <a:spcAft>
                <a:spcPts val="3600"/>
              </a:spcAft>
            </a:pPr>
            <a:r>
              <a:rPr lang="en-US" sz="2500" i="1" u="sng" dirty="0">
                <a:solidFill>
                  <a:schemeClr val="accent2">
                    <a:lumMod val="75000"/>
                  </a:schemeClr>
                </a:solidFill>
              </a:rPr>
              <a:t>DO NOT ENTER SUPPLEMENTAL WAGE INFORMATION INTO THE PARTICIPANTS FOLLOW-UP DETAIL</a:t>
            </a:r>
          </a:p>
          <a:p>
            <a:pPr marL="1198563" lvl="1" indent="-342900">
              <a:spcAft>
                <a:spcPts val="600"/>
              </a:spcAft>
              <a:buFont typeface="Wingdings" panose="05000000000000000000" pitchFamily="2" charset="2"/>
              <a:buChar char="v"/>
            </a:pPr>
            <a:r>
              <a:rPr lang="en-US" sz="2500" dirty="0">
                <a:solidFill>
                  <a:schemeClr val="tx2">
                    <a:lumMod val="50000"/>
                  </a:schemeClr>
                </a:solidFill>
              </a:rPr>
              <a:t>If supplemental wage information IS found it will be added to the wages found in UI Wage Detail</a:t>
            </a:r>
          </a:p>
          <a:p>
            <a:pPr marL="1198563" lvl="1" indent="-342900">
              <a:spcAft>
                <a:spcPts val="600"/>
              </a:spcAft>
              <a:buFont typeface="Wingdings" panose="05000000000000000000" pitchFamily="2" charset="2"/>
              <a:buChar char="v"/>
            </a:pPr>
            <a:r>
              <a:rPr lang="en-US" sz="2500" dirty="0">
                <a:solidFill>
                  <a:schemeClr val="tx2">
                    <a:lumMod val="50000"/>
                  </a:schemeClr>
                </a:solidFill>
              </a:rPr>
              <a:t>This will artificially inflate wage information reported to DOL and State Legislature</a:t>
            </a:r>
          </a:p>
        </p:txBody>
      </p:sp>
      <p:sp>
        <p:nvSpPr>
          <p:cNvPr id="2" name="Slide Number Placeholder 1">
            <a:extLst>
              <a:ext uri="{FF2B5EF4-FFF2-40B4-BE49-F238E27FC236}">
                <a16:creationId xmlns:a16="http://schemas.microsoft.com/office/drawing/2014/main" id="{FC9D4396-BE72-57BE-58F3-790AD8D0F1E8}"/>
              </a:ext>
            </a:extLst>
          </p:cNvPr>
          <p:cNvSpPr>
            <a:spLocks noGrp="1"/>
          </p:cNvSpPr>
          <p:nvPr>
            <p:ph type="sldNum" sz="quarter" idx="12"/>
          </p:nvPr>
        </p:nvSpPr>
        <p:spPr/>
        <p:txBody>
          <a:bodyPr/>
          <a:lstStyle/>
          <a:p>
            <a:fld id="{EBFF2294-7853-4F86-BD16-9D9D7D857176}" type="slidenum">
              <a:rPr lang="en-US" smtClean="0"/>
              <a:pPr/>
              <a:t>25</a:t>
            </a:fld>
            <a:endParaRPr lang="en-US" dirty="0"/>
          </a:p>
        </p:txBody>
      </p:sp>
    </p:spTree>
    <p:extLst>
      <p:ext uri="{BB962C8B-B14F-4D97-AF65-F5344CB8AC3E}">
        <p14:creationId xmlns:p14="http://schemas.microsoft.com/office/powerpoint/2010/main" val="3530649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Important Information</a:t>
            </a:r>
          </a:p>
        </p:txBody>
      </p:sp>
      <p:sp>
        <p:nvSpPr>
          <p:cNvPr id="17" name="Title 3"/>
          <p:cNvSpPr txBox="1">
            <a:spLocks/>
          </p:cNvSpPr>
          <p:nvPr/>
        </p:nvSpPr>
        <p:spPr>
          <a:xfrm>
            <a:off x="457200" y="16002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marL="342900" indent="-342900">
              <a:spcAft>
                <a:spcPts val="2400"/>
              </a:spcAft>
              <a:buFont typeface="Arial" panose="020B0604020202020204" pitchFamily="34" charset="0"/>
              <a:buChar char="•"/>
            </a:pPr>
            <a:r>
              <a:rPr lang="en-US" sz="2500" b="0" dirty="0">
                <a:solidFill>
                  <a:schemeClr val="tx2">
                    <a:lumMod val="50000"/>
                  </a:schemeClr>
                </a:solidFill>
              </a:rPr>
              <a:t>Workforce One is not a Performance tracking system it is a Case Management Tracking System</a:t>
            </a:r>
          </a:p>
          <a:p>
            <a:pPr marL="342900" indent="-342900">
              <a:spcAft>
                <a:spcPts val="2400"/>
              </a:spcAft>
              <a:buFont typeface="Arial" panose="020B0604020202020204" pitchFamily="34" charset="0"/>
              <a:buChar char="•"/>
            </a:pPr>
            <a:r>
              <a:rPr lang="en-US" sz="2500" b="0" dirty="0">
                <a:solidFill>
                  <a:schemeClr val="tx2">
                    <a:lumMod val="50000"/>
                  </a:schemeClr>
                </a:solidFill>
              </a:rPr>
              <a:t>Workforce One is simply the starting point to performance indicators related to employment</a:t>
            </a:r>
          </a:p>
          <a:p>
            <a:pPr marL="342900" indent="-342900">
              <a:spcAft>
                <a:spcPts val="3600"/>
              </a:spcAft>
              <a:buFont typeface="Arial" panose="020B0604020202020204" pitchFamily="34" charset="0"/>
              <a:buChar char="•"/>
            </a:pPr>
            <a:r>
              <a:rPr lang="en-US" sz="2500" b="0" dirty="0">
                <a:solidFill>
                  <a:schemeClr val="tx2">
                    <a:lumMod val="50000"/>
                  </a:schemeClr>
                </a:solidFill>
              </a:rPr>
              <a:t>Every case exited out of Workforce One with a Positive or Negative exit reason will be verified through Wage Detail</a:t>
            </a:r>
          </a:p>
          <a:p>
            <a:pPr marL="1198563" lvl="1" indent="-342900">
              <a:spcAft>
                <a:spcPts val="600"/>
              </a:spcAft>
              <a:buFont typeface="Wingdings" panose="05000000000000000000" pitchFamily="2" charset="2"/>
              <a:buChar char="v"/>
            </a:pPr>
            <a:r>
              <a:rPr lang="en-US" sz="2500" b="1" i="1" dirty="0">
                <a:solidFill>
                  <a:schemeClr val="accent2">
                    <a:lumMod val="50000"/>
                  </a:schemeClr>
                </a:solidFill>
              </a:rPr>
              <a:t>If </a:t>
            </a:r>
            <a:r>
              <a:rPr lang="en-US" sz="2500" b="1" i="1" u="sng" dirty="0">
                <a:solidFill>
                  <a:schemeClr val="accent2">
                    <a:lumMod val="50000"/>
                  </a:schemeClr>
                </a:solidFill>
              </a:rPr>
              <a:t>wages are found</a:t>
            </a:r>
            <a:r>
              <a:rPr lang="en-US" sz="2500" b="1" i="1" dirty="0">
                <a:solidFill>
                  <a:schemeClr val="accent2">
                    <a:lumMod val="50000"/>
                  </a:schemeClr>
                </a:solidFill>
              </a:rPr>
              <a:t> the case is a </a:t>
            </a:r>
            <a:r>
              <a:rPr lang="en-US" sz="2500" b="1" i="1" u="sng" dirty="0">
                <a:solidFill>
                  <a:schemeClr val="accent2">
                    <a:lumMod val="50000"/>
                  </a:schemeClr>
                </a:solidFill>
              </a:rPr>
              <a:t>positive exit</a:t>
            </a:r>
          </a:p>
          <a:p>
            <a:pPr marL="1198563" lvl="1" indent="-342900">
              <a:spcAft>
                <a:spcPts val="2400"/>
              </a:spcAft>
              <a:buFont typeface="Wingdings" panose="05000000000000000000" pitchFamily="2" charset="2"/>
              <a:buChar char="v"/>
            </a:pPr>
            <a:r>
              <a:rPr lang="en-US" sz="2500" b="1" i="1" dirty="0">
                <a:solidFill>
                  <a:schemeClr val="accent2">
                    <a:lumMod val="50000"/>
                  </a:schemeClr>
                </a:solidFill>
              </a:rPr>
              <a:t>If </a:t>
            </a:r>
            <a:r>
              <a:rPr lang="en-US" sz="2500" b="1" i="1" u="sng" dirty="0">
                <a:solidFill>
                  <a:schemeClr val="accent2">
                    <a:lumMod val="50000"/>
                  </a:schemeClr>
                </a:solidFill>
              </a:rPr>
              <a:t>wages are not found</a:t>
            </a:r>
            <a:r>
              <a:rPr lang="en-US" sz="2500" b="1" i="1" dirty="0">
                <a:solidFill>
                  <a:schemeClr val="accent2">
                    <a:lumMod val="50000"/>
                  </a:schemeClr>
                </a:solidFill>
              </a:rPr>
              <a:t> the case is a </a:t>
            </a:r>
            <a:r>
              <a:rPr lang="en-US" sz="2500" b="1" i="1" u="sng" dirty="0">
                <a:solidFill>
                  <a:schemeClr val="accent2">
                    <a:lumMod val="50000"/>
                  </a:schemeClr>
                </a:solidFill>
              </a:rPr>
              <a:t>negative exit</a:t>
            </a:r>
          </a:p>
        </p:txBody>
      </p:sp>
    </p:spTree>
    <p:extLst>
      <p:ext uri="{BB962C8B-B14F-4D97-AF65-F5344CB8AC3E}">
        <p14:creationId xmlns:p14="http://schemas.microsoft.com/office/powerpoint/2010/main" val="3394512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8686800" cy="1600200"/>
          </a:xfrm>
        </p:spPr>
        <p:txBody>
          <a:bodyPr>
            <a:normAutofit fontScale="90000"/>
          </a:bodyPr>
          <a:lstStyle/>
          <a:p>
            <a:pPr algn="ctr"/>
            <a:r>
              <a:rPr lang="en-US" sz="3400" dirty="0"/>
              <a:t>Why participants with “positive” WF1 exit reasons might not be positive in official performance</a:t>
            </a:r>
          </a:p>
        </p:txBody>
      </p:sp>
      <p:sp>
        <p:nvSpPr>
          <p:cNvPr id="5" name="Title 3"/>
          <p:cNvSpPr txBox="1">
            <a:spLocks/>
          </p:cNvSpPr>
          <p:nvPr/>
        </p:nvSpPr>
        <p:spPr>
          <a:xfrm>
            <a:off x="533400" y="2133600"/>
            <a:ext cx="8229600" cy="4038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spcAft>
                <a:spcPts val="2400"/>
              </a:spcAft>
            </a:pPr>
            <a:r>
              <a:rPr lang="en-US" sz="2500" b="0" i="1" dirty="0">
                <a:solidFill>
                  <a:schemeClr val="tx2">
                    <a:lumMod val="50000"/>
                  </a:schemeClr>
                </a:solidFill>
              </a:rPr>
              <a:t>* A pseudo Social Security Number was used on the case (please follow the correct procedure to create a pseudo </a:t>
            </a:r>
            <a:r>
              <a:rPr lang="en-US" sz="2500" b="0" i="1" dirty="0" err="1">
                <a:solidFill>
                  <a:schemeClr val="tx2">
                    <a:lumMod val="50000"/>
                  </a:schemeClr>
                </a:solidFill>
              </a:rPr>
              <a:t>ssn</a:t>
            </a:r>
            <a:r>
              <a:rPr lang="en-US" sz="2500" b="0" i="1" dirty="0">
                <a:solidFill>
                  <a:schemeClr val="tx2">
                    <a:lumMod val="50000"/>
                  </a:schemeClr>
                </a:solidFill>
              </a:rPr>
              <a:t>)</a:t>
            </a:r>
          </a:p>
          <a:p>
            <a:pPr>
              <a:spcAft>
                <a:spcPts val="2400"/>
              </a:spcAft>
            </a:pPr>
            <a:r>
              <a:rPr lang="en-US" sz="2500" b="0" i="1" dirty="0">
                <a:solidFill>
                  <a:schemeClr val="tx2">
                    <a:lumMod val="50000"/>
                  </a:schemeClr>
                </a:solidFill>
              </a:rPr>
              <a:t>* Wages were not found in wage detail reports </a:t>
            </a:r>
          </a:p>
          <a:p>
            <a:r>
              <a:rPr lang="en-US" sz="2500" b="0" i="1" dirty="0">
                <a:solidFill>
                  <a:schemeClr val="tx2">
                    <a:lumMod val="50000"/>
                  </a:schemeClr>
                </a:solidFill>
              </a:rPr>
              <a:t>* Supplemental wage information was not entered into</a:t>
            </a:r>
          </a:p>
          <a:p>
            <a:pPr>
              <a:spcAft>
                <a:spcPts val="2400"/>
              </a:spcAft>
            </a:pPr>
            <a:r>
              <a:rPr lang="en-US" sz="2500" b="0" i="1" dirty="0">
                <a:solidFill>
                  <a:schemeClr val="tx2">
                    <a:lumMod val="50000"/>
                  </a:schemeClr>
                </a:solidFill>
              </a:rPr>
              <a:t>   WF1’s Follow-Up tab</a:t>
            </a:r>
          </a:p>
          <a:p>
            <a:r>
              <a:rPr lang="en-US" sz="2500" b="0" i="1" dirty="0">
                <a:solidFill>
                  <a:schemeClr val="tx2">
                    <a:lumMod val="50000"/>
                  </a:schemeClr>
                </a:solidFill>
              </a:rPr>
              <a:t>* DOL considers the original exit reason and/or the</a:t>
            </a:r>
          </a:p>
          <a:p>
            <a:r>
              <a:rPr lang="en-US" sz="2500" b="0" i="1" dirty="0">
                <a:solidFill>
                  <a:schemeClr val="tx2">
                    <a:lumMod val="50000"/>
                  </a:schemeClr>
                </a:solidFill>
              </a:rPr>
              <a:t>   secondary exit reason exclusionary</a:t>
            </a:r>
          </a:p>
        </p:txBody>
      </p:sp>
    </p:spTree>
    <p:extLst>
      <p:ext uri="{BB962C8B-B14F-4D97-AF65-F5344CB8AC3E}">
        <p14:creationId xmlns:p14="http://schemas.microsoft.com/office/powerpoint/2010/main" val="1058403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40110" y="3048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What’s the Difference between PY and FY for the </a:t>
            </a:r>
            <a:r>
              <a:rPr lang="en-US" sz="3400" u="sng" dirty="0">
                <a:solidFill>
                  <a:schemeClr val="bg1"/>
                </a:solidFill>
              </a:rPr>
              <a:t>Performance Year</a:t>
            </a:r>
            <a:r>
              <a:rPr lang="en-US" sz="3400" dirty="0">
                <a:solidFill>
                  <a:schemeClr val="bg1"/>
                </a:solidFill>
              </a:rPr>
              <a:t>?</a:t>
            </a:r>
          </a:p>
        </p:txBody>
      </p:sp>
      <p:sp>
        <p:nvSpPr>
          <p:cNvPr id="2" name="Rectangle 1"/>
          <p:cNvSpPr/>
          <p:nvPr/>
        </p:nvSpPr>
        <p:spPr>
          <a:xfrm>
            <a:off x="368710" y="2209800"/>
            <a:ext cx="8534400" cy="4862870"/>
          </a:xfrm>
          <a:prstGeom prst="rect">
            <a:avLst/>
          </a:prstGeom>
        </p:spPr>
        <p:txBody>
          <a:bodyPr wrap="square">
            <a:spAutoFit/>
          </a:bodyPr>
          <a:lstStyle/>
          <a:p>
            <a:pPr marL="0" lvl="1" algn="ctr">
              <a:spcAft>
                <a:spcPts val="600"/>
              </a:spcAft>
            </a:pPr>
            <a:r>
              <a:rPr lang="en-US" sz="3000" b="1" u="sng" dirty="0">
                <a:solidFill>
                  <a:schemeClr val="tx2">
                    <a:lumMod val="75000"/>
                  </a:schemeClr>
                </a:solidFill>
                <a:ea typeface="+mj-ea"/>
                <a:cs typeface="+mj-cs"/>
              </a:rPr>
              <a:t>NOTHING BUT A TITLE</a:t>
            </a:r>
          </a:p>
          <a:p>
            <a:pPr marL="0" lvl="1" algn="ctr">
              <a:spcAft>
                <a:spcPts val="600"/>
              </a:spcAft>
            </a:pPr>
            <a:r>
              <a:rPr lang="en-US" sz="2800" dirty="0">
                <a:solidFill>
                  <a:schemeClr val="tx2">
                    <a:lumMod val="75000"/>
                  </a:schemeClr>
                </a:solidFill>
                <a:ea typeface="+mj-ea"/>
                <a:cs typeface="+mj-cs"/>
              </a:rPr>
              <a:t>Program Year (PY): Titled with the year it began</a:t>
            </a:r>
          </a:p>
          <a:p>
            <a:pPr marL="0" lvl="1" algn="ctr">
              <a:spcAft>
                <a:spcPts val="3600"/>
              </a:spcAft>
            </a:pPr>
            <a:r>
              <a:rPr lang="en-US" sz="2800" dirty="0">
                <a:solidFill>
                  <a:srgbClr val="1F497D">
                    <a:lumMod val="75000"/>
                  </a:srgbClr>
                </a:solidFill>
              </a:rPr>
              <a:t>Fiscal Year (FY): Titled with the year it ends</a:t>
            </a:r>
          </a:p>
          <a:p>
            <a:pPr marL="0" lvl="1" algn="ctr">
              <a:spcAft>
                <a:spcPts val="600"/>
              </a:spcAft>
            </a:pPr>
            <a:r>
              <a:rPr lang="en-US" sz="3000" b="1" u="sng" dirty="0">
                <a:solidFill>
                  <a:srgbClr val="1F497D">
                    <a:lumMod val="75000"/>
                  </a:srgbClr>
                </a:solidFill>
              </a:rPr>
              <a:t>THIS MEANS</a:t>
            </a:r>
          </a:p>
          <a:p>
            <a:pPr marL="0" lvl="1" algn="ctr">
              <a:spcAft>
                <a:spcPts val="600"/>
              </a:spcAft>
            </a:pPr>
            <a:r>
              <a:rPr lang="en-US" sz="2800" dirty="0">
                <a:solidFill>
                  <a:srgbClr val="1F497D">
                    <a:lumMod val="75000"/>
                  </a:srgbClr>
                </a:solidFill>
              </a:rPr>
              <a:t>July 1, 2023 – June 30, 2024</a:t>
            </a:r>
          </a:p>
          <a:p>
            <a:pPr marL="0" lvl="1" algn="ctr">
              <a:spcAft>
                <a:spcPts val="600"/>
              </a:spcAft>
            </a:pPr>
            <a:r>
              <a:rPr lang="en-US" sz="2800" dirty="0">
                <a:solidFill>
                  <a:schemeClr val="accent2">
                    <a:lumMod val="75000"/>
                  </a:schemeClr>
                </a:solidFill>
              </a:rPr>
              <a:t>IS Performance Program Year 2023 AND Fiscal Year 2024</a:t>
            </a:r>
          </a:p>
          <a:p>
            <a:pPr marL="0" lvl="1" algn="ctr">
              <a:spcAft>
                <a:spcPts val="600"/>
              </a:spcAft>
            </a:pPr>
            <a:endParaRPr lang="en-US" sz="2800" dirty="0">
              <a:solidFill>
                <a:srgbClr val="C0504D">
                  <a:lumMod val="75000"/>
                </a:srgbClr>
              </a:solidFill>
            </a:endParaRPr>
          </a:p>
          <a:p>
            <a:pPr marL="0" lvl="1">
              <a:spcAft>
                <a:spcPts val="600"/>
              </a:spcAft>
            </a:pPr>
            <a:endParaRPr lang="en-US" sz="5000" u="sng" dirty="0">
              <a:solidFill>
                <a:schemeClr val="accent2">
                  <a:lumMod val="75000"/>
                </a:schemeClr>
              </a:solidFill>
              <a:ea typeface="+mj-ea"/>
              <a:cs typeface="+mj-cs"/>
            </a:endParaRPr>
          </a:p>
        </p:txBody>
      </p:sp>
      <p:sp>
        <p:nvSpPr>
          <p:cNvPr id="3" name="Slide Number Placeholder 2"/>
          <p:cNvSpPr>
            <a:spLocks noGrp="1"/>
          </p:cNvSpPr>
          <p:nvPr>
            <p:ph type="sldNum" sz="quarter" idx="12"/>
          </p:nvPr>
        </p:nvSpPr>
        <p:spPr/>
        <p:txBody>
          <a:bodyPr/>
          <a:lstStyle/>
          <a:p>
            <a:fld id="{EBFF2294-7853-4F86-BD16-9D9D7D857176}" type="slidenum">
              <a:rPr lang="en-US" smtClean="0"/>
              <a:pPr/>
              <a:t>28</a:t>
            </a:fld>
            <a:endParaRPr lang="en-US" dirty="0"/>
          </a:p>
        </p:txBody>
      </p:sp>
    </p:spTree>
    <p:extLst>
      <p:ext uri="{BB962C8B-B14F-4D97-AF65-F5344CB8AC3E}">
        <p14:creationId xmlns:p14="http://schemas.microsoft.com/office/powerpoint/2010/main" val="2284285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140110" y="3048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What’s the Difference between PY and FY for a </a:t>
            </a:r>
            <a:r>
              <a:rPr lang="en-US" sz="3400" u="sng" dirty="0">
                <a:solidFill>
                  <a:schemeClr val="bg1"/>
                </a:solidFill>
              </a:rPr>
              <a:t>Grant Allocation</a:t>
            </a:r>
            <a:r>
              <a:rPr lang="en-US" sz="3400" dirty="0">
                <a:solidFill>
                  <a:schemeClr val="bg1"/>
                </a:solidFill>
              </a:rPr>
              <a:t>?</a:t>
            </a:r>
          </a:p>
        </p:txBody>
      </p:sp>
      <p:sp>
        <p:nvSpPr>
          <p:cNvPr id="2" name="Rectangle 1"/>
          <p:cNvSpPr/>
          <p:nvPr/>
        </p:nvSpPr>
        <p:spPr>
          <a:xfrm>
            <a:off x="368710" y="2209800"/>
            <a:ext cx="8534400" cy="5370701"/>
          </a:xfrm>
          <a:prstGeom prst="rect">
            <a:avLst/>
          </a:prstGeom>
        </p:spPr>
        <p:txBody>
          <a:bodyPr wrap="square">
            <a:spAutoFit/>
          </a:bodyPr>
          <a:lstStyle/>
          <a:p>
            <a:pPr marL="0" lvl="1" algn="ctr">
              <a:spcAft>
                <a:spcPts val="600"/>
              </a:spcAft>
            </a:pPr>
            <a:r>
              <a:rPr lang="en-US" sz="3000" b="1" u="sng" dirty="0">
                <a:solidFill>
                  <a:schemeClr val="tx2">
                    <a:lumMod val="75000"/>
                  </a:schemeClr>
                </a:solidFill>
                <a:ea typeface="+mj-ea"/>
                <a:cs typeface="+mj-cs"/>
              </a:rPr>
              <a:t>NOTHING BUT A TITLE</a:t>
            </a:r>
          </a:p>
          <a:p>
            <a:pPr marL="0" lvl="1" algn="ctr">
              <a:spcAft>
                <a:spcPts val="600"/>
              </a:spcAft>
            </a:pPr>
            <a:r>
              <a:rPr lang="en-US" sz="2800" dirty="0">
                <a:solidFill>
                  <a:schemeClr val="tx2">
                    <a:lumMod val="75000"/>
                  </a:schemeClr>
                </a:solidFill>
                <a:ea typeface="+mj-ea"/>
                <a:cs typeface="+mj-cs"/>
              </a:rPr>
              <a:t>Program Year (PY): Titled with the year it began</a:t>
            </a:r>
          </a:p>
          <a:p>
            <a:pPr marL="0" lvl="1" algn="ctr">
              <a:spcAft>
                <a:spcPts val="3600"/>
              </a:spcAft>
            </a:pPr>
            <a:r>
              <a:rPr lang="en-US" sz="2800" dirty="0">
                <a:solidFill>
                  <a:srgbClr val="1F497D">
                    <a:lumMod val="75000"/>
                  </a:srgbClr>
                </a:solidFill>
              </a:rPr>
              <a:t>Fiscal Year (FY): Titled with the 2</a:t>
            </a:r>
            <a:r>
              <a:rPr lang="en-US" sz="2800" baseline="30000" dirty="0">
                <a:solidFill>
                  <a:srgbClr val="1F497D">
                    <a:lumMod val="75000"/>
                  </a:srgbClr>
                </a:solidFill>
              </a:rPr>
              <a:t>nd</a:t>
            </a:r>
            <a:r>
              <a:rPr lang="en-US" sz="2800" dirty="0">
                <a:solidFill>
                  <a:srgbClr val="1F497D">
                    <a:lumMod val="75000"/>
                  </a:srgbClr>
                </a:solidFill>
              </a:rPr>
              <a:t> year it is active</a:t>
            </a:r>
          </a:p>
          <a:p>
            <a:pPr marL="0" lvl="1" algn="ctr">
              <a:spcAft>
                <a:spcPts val="600"/>
              </a:spcAft>
            </a:pPr>
            <a:r>
              <a:rPr lang="en-US" sz="3000" b="1" u="sng" dirty="0">
                <a:solidFill>
                  <a:srgbClr val="1F497D">
                    <a:lumMod val="75000"/>
                  </a:srgbClr>
                </a:solidFill>
              </a:rPr>
              <a:t>THIS MEANS</a:t>
            </a:r>
          </a:p>
          <a:p>
            <a:pPr marL="0" lvl="1" algn="ctr">
              <a:spcAft>
                <a:spcPts val="600"/>
              </a:spcAft>
            </a:pPr>
            <a:r>
              <a:rPr lang="en-US" sz="2800" dirty="0">
                <a:solidFill>
                  <a:srgbClr val="1F497D">
                    <a:lumMod val="75000"/>
                  </a:srgbClr>
                </a:solidFill>
              </a:rPr>
              <a:t>July 1, 2023 – June 30, 2025</a:t>
            </a:r>
          </a:p>
          <a:p>
            <a:pPr marL="0" lvl="1" algn="ctr">
              <a:spcAft>
                <a:spcPts val="600"/>
              </a:spcAft>
            </a:pPr>
            <a:r>
              <a:rPr lang="en-US" sz="2800" dirty="0">
                <a:solidFill>
                  <a:schemeClr val="accent2">
                    <a:lumMod val="75000"/>
                  </a:schemeClr>
                </a:solidFill>
              </a:rPr>
              <a:t>IS Grant Allocation Program Year 2023 AND</a:t>
            </a:r>
          </a:p>
          <a:p>
            <a:pPr marL="0" lvl="1" algn="ctr">
              <a:spcAft>
                <a:spcPts val="600"/>
              </a:spcAft>
            </a:pPr>
            <a:r>
              <a:rPr lang="en-US" sz="2800" dirty="0">
                <a:solidFill>
                  <a:schemeClr val="accent2">
                    <a:lumMod val="75000"/>
                  </a:schemeClr>
                </a:solidFill>
              </a:rPr>
              <a:t>Fiscal Year 2024</a:t>
            </a:r>
          </a:p>
          <a:p>
            <a:pPr marL="0" lvl="1" algn="ctr">
              <a:spcAft>
                <a:spcPts val="600"/>
              </a:spcAft>
            </a:pPr>
            <a:endParaRPr lang="en-US" sz="2800" dirty="0">
              <a:solidFill>
                <a:srgbClr val="C0504D">
                  <a:lumMod val="75000"/>
                </a:srgbClr>
              </a:solidFill>
            </a:endParaRPr>
          </a:p>
          <a:p>
            <a:pPr marL="0" lvl="1">
              <a:spcAft>
                <a:spcPts val="600"/>
              </a:spcAft>
            </a:pPr>
            <a:endParaRPr lang="en-US" sz="5000" u="sng" dirty="0">
              <a:solidFill>
                <a:schemeClr val="accent2">
                  <a:lumMod val="75000"/>
                </a:schemeClr>
              </a:solidFill>
              <a:ea typeface="+mj-ea"/>
              <a:cs typeface="+mj-cs"/>
            </a:endParaRPr>
          </a:p>
        </p:txBody>
      </p:sp>
      <p:sp>
        <p:nvSpPr>
          <p:cNvPr id="3" name="Slide Number Placeholder 2"/>
          <p:cNvSpPr>
            <a:spLocks noGrp="1"/>
          </p:cNvSpPr>
          <p:nvPr>
            <p:ph type="sldNum" sz="quarter" idx="12"/>
          </p:nvPr>
        </p:nvSpPr>
        <p:spPr/>
        <p:txBody>
          <a:bodyPr/>
          <a:lstStyle/>
          <a:p>
            <a:fld id="{EBFF2294-7853-4F86-BD16-9D9D7D857176}" type="slidenum">
              <a:rPr lang="en-US" smtClean="0"/>
              <a:pPr/>
              <a:t>29</a:t>
            </a:fld>
            <a:endParaRPr lang="en-US" dirty="0"/>
          </a:p>
        </p:txBody>
      </p:sp>
    </p:spTree>
    <p:extLst>
      <p:ext uri="{BB962C8B-B14F-4D97-AF65-F5344CB8AC3E}">
        <p14:creationId xmlns:p14="http://schemas.microsoft.com/office/powerpoint/2010/main" val="113456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Required Documentation for Participant SSNs</a:t>
            </a:r>
          </a:p>
        </p:txBody>
      </p:sp>
      <p:sp>
        <p:nvSpPr>
          <p:cNvPr id="5" name="Title 3"/>
          <p:cNvSpPr txBox="1">
            <a:spLocks/>
          </p:cNvSpPr>
          <p:nvPr/>
        </p:nvSpPr>
        <p:spPr>
          <a:xfrm>
            <a:off x="228600" y="1986324"/>
            <a:ext cx="8686800" cy="4522963"/>
          </a:xfrm>
          <a:prstGeom prst="rect">
            <a:avLst/>
          </a:prstGeom>
        </p:spPr>
        <p:txBody>
          <a:bodyPr vert="horz" lIns="91440" tIns="45720" rIns="91440" bIns="45720" rtlCol="0" anchor="ctr">
            <a:no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marL="0" marR="0" algn="just">
              <a:spcBef>
                <a:spcPts val="0"/>
              </a:spcBef>
              <a:spcAft>
                <a:spcPts val="600"/>
              </a:spcAft>
            </a:pPr>
            <a:r>
              <a:rPr lang="en-US" sz="1900" b="0" dirty="0">
                <a:effectLst/>
                <a:latin typeface="+mn-lt"/>
                <a:ea typeface="Times New Roman" panose="02020603050405020304" pitchFamily="18" charset="0"/>
                <a:cs typeface="Times New Roman" panose="02020603050405020304" pitchFamily="18" charset="0"/>
              </a:rPr>
              <a:t>At least one of the following must be stored in the participant’s case file as proof of SSN if the SSN entered in WF1 is not in the pseudo-SSN format</a:t>
            </a:r>
            <a:endParaRPr lang="en-US" sz="1900" dirty="0">
              <a:effectLst/>
              <a:latin typeface="+mn-lt"/>
              <a:ea typeface="Times New Roman" panose="02020603050405020304" pitchFamily="18" charset="0"/>
              <a:cs typeface="Times New Roman" panose="02020603050405020304" pitchFamily="18" charset="0"/>
            </a:endParaRP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SS card issued by Social Security Administration W2 form</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IRS form letter 1722</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Social Security benefit checks (if it has their name and the SSN on it)</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DD-214 Report of Transfer or Discharge</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Passport (if it has their name and the SSN on it)</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Military ID (if it has their name and the SSN on it)</a:t>
            </a:r>
          </a:p>
          <a:p>
            <a:pPr marL="793750" marR="0" lvl="0" indent="-284163" algn="just">
              <a:spcBef>
                <a:spcPts val="0"/>
              </a:spcBef>
              <a:spcAft>
                <a:spcPts val="600"/>
              </a:spcAft>
              <a:buFont typeface="Symbol" panose="05050102010706020507" pitchFamily="18" charset="2"/>
              <a:buChar char=""/>
              <a:tabLst>
                <a:tab pos="914400" algn="l"/>
              </a:tabLst>
            </a:pPr>
            <a:r>
              <a:rPr lang="en-US" sz="1900" b="0" dirty="0">
                <a:latin typeface="+mn-lt"/>
                <a:ea typeface="Times New Roman" panose="02020603050405020304" pitchFamily="18" charset="0"/>
                <a:cs typeface="Times New Roman" panose="02020603050405020304" pitchFamily="18" charset="0"/>
              </a:rPr>
              <a:t>Other Federal or state ID with a Social Security number containing the person’s name </a:t>
            </a:r>
          </a:p>
          <a:p>
            <a:pPr algn="ctr">
              <a:spcBef>
                <a:spcPts val="0"/>
              </a:spcBef>
            </a:pPr>
            <a:r>
              <a:rPr lang="en-US" sz="1900" u="sng" dirty="0">
                <a:effectLst/>
                <a:latin typeface="+mn-lt"/>
                <a:ea typeface="Times New Roman" panose="02020603050405020304" pitchFamily="18" charset="0"/>
                <a:cs typeface="Times New Roman" panose="02020603050405020304" pitchFamily="18" charset="0"/>
              </a:rPr>
              <a:t> Please note, self-attestation is </a:t>
            </a:r>
            <a:r>
              <a:rPr lang="en-US" sz="1900" u="sng" dirty="0">
                <a:latin typeface="+mn-lt"/>
                <a:ea typeface="Times New Roman" panose="02020603050405020304" pitchFamily="18" charset="0"/>
                <a:cs typeface="Times New Roman" panose="02020603050405020304" pitchFamily="18" charset="0"/>
              </a:rPr>
              <a:t>in</a:t>
            </a:r>
            <a:r>
              <a:rPr lang="en-US" sz="1900" u="sng" dirty="0">
                <a:effectLst/>
                <a:latin typeface="+mn-lt"/>
                <a:ea typeface="Times New Roman" panose="02020603050405020304" pitchFamily="18" charset="0"/>
                <a:cs typeface="Times New Roman" panose="02020603050405020304" pitchFamily="18" charset="0"/>
              </a:rPr>
              <a:t>sufficient to meet this requirement</a:t>
            </a:r>
          </a:p>
          <a:p>
            <a:pPr marL="0" marR="0" algn="just">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CD51FE33-474D-5A77-146B-2E7CB4287FF9}"/>
              </a:ext>
            </a:extLst>
          </p:cNvPr>
          <p:cNvSpPr>
            <a:spLocks noGrp="1"/>
          </p:cNvSpPr>
          <p:nvPr>
            <p:ph type="sldNum" sz="quarter" idx="12"/>
          </p:nvPr>
        </p:nvSpPr>
        <p:spPr/>
        <p:txBody>
          <a:bodyPr/>
          <a:lstStyle/>
          <a:p>
            <a:fld id="{EBFF2294-7853-4F86-BD16-9D9D7D857176}" type="slidenum">
              <a:rPr lang="en-US" smtClean="0"/>
              <a:pPr/>
              <a:t>3</a:t>
            </a:fld>
            <a:endParaRPr lang="en-US" dirty="0"/>
          </a:p>
        </p:txBody>
      </p:sp>
    </p:spTree>
    <p:extLst>
      <p:ext uri="{BB962C8B-B14F-4D97-AF65-F5344CB8AC3E}">
        <p14:creationId xmlns:p14="http://schemas.microsoft.com/office/powerpoint/2010/main" val="654666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599" y="228600"/>
            <a:ext cx="8686800" cy="1600200"/>
          </a:xfrm>
        </p:spPr>
        <p:txBody>
          <a:bodyPr>
            <a:normAutofit/>
          </a:bodyPr>
          <a:lstStyle/>
          <a:p>
            <a:pPr algn="ctr"/>
            <a:r>
              <a:rPr lang="en-US" sz="3400" dirty="0"/>
              <a:t>State Level Performance Standards</a:t>
            </a:r>
            <a:br>
              <a:rPr lang="en-US" sz="3400" dirty="0"/>
            </a:br>
            <a:r>
              <a:rPr lang="en-US" sz="3400" dirty="0"/>
              <a:t>Program Year 2023</a:t>
            </a:r>
          </a:p>
        </p:txBody>
      </p:sp>
      <p:graphicFrame>
        <p:nvGraphicFramePr>
          <p:cNvPr id="5" name="Table 4"/>
          <p:cNvGraphicFramePr>
            <a:graphicFrameLocks noGrp="1"/>
          </p:cNvGraphicFramePr>
          <p:nvPr>
            <p:extLst>
              <p:ext uri="{D42A27DB-BD31-4B8C-83A1-F6EECF244321}">
                <p14:modId xmlns:p14="http://schemas.microsoft.com/office/powerpoint/2010/main" val="1624354668"/>
              </p:ext>
            </p:extLst>
          </p:nvPr>
        </p:nvGraphicFramePr>
        <p:xfrm>
          <a:off x="869949" y="2057400"/>
          <a:ext cx="7404099" cy="4027902"/>
        </p:xfrm>
        <a:graphic>
          <a:graphicData uri="http://schemas.openxmlformats.org/drawingml/2006/table">
            <a:tbl>
              <a:tblPr/>
              <a:tblGrid>
                <a:gridCol w="2917717">
                  <a:extLst>
                    <a:ext uri="{9D8B030D-6E8A-4147-A177-3AD203B41FA5}">
                      <a16:colId xmlns:a16="http://schemas.microsoft.com/office/drawing/2014/main" val="20000"/>
                    </a:ext>
                  </a:extLst>
                </a:gridCol>
                <a:gridCol w="2243191">
                  <a:extLst>
                    <a:ext uri="{9D8B030D-6E8A-4147-A177-3AD203B41FA5}">
                      <a16:colId xmlns:a16="http://schemas.microsoft.com/office/drawing/2014/main" val="20001"/>
                    </a:ext>
                  </a:extLst>
                </a:gridCol>
                <a:gridCol w="2243191">
                  <a:extLst>
                    <a:ext uri="{9D8B030D-6E8A-4147-A177-3AD203B41FA5}">
                      <a16:colId xmlns:a16="http://schemas.microsoft.com/office/drawing/2014/main" val="20002"/>
                    </a:ext>
                  </a:extLst>
                </a:gridCol>
              </a:tblGrid>
              <a:tr h="1045141">
                <a:tc>
                  <a:txBody>
                    <a:bodyPr/>
                    <a:lstStyle/>
                    <a:p>
                      <a:pPr algn="l" fontAlgn="t"/>
                      <a:r>
                        <a:rPr lang="en-US" sz="1400" b="1" i="0" u="none" strike="noStrike" dirty="0">
                          <a:solidFill>
                            <a:srgbClr val="000000"/>
                          </a:solidFill>
                          <a:effectLst/>
                          <a:latin typeface="Calibri" panose="020F0502020204030204" pitchFamily="34" charset="0"/>
                        </a:rPr>
                        <a:t>PY23 Negotiated Performance for the state of Minnesota</a:t>
                      </a:r>
                    </a:p>
                  </a:txBody>
                  <a:tcPr marL="7620" marR="762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anose="020F0502020204030204" pitchFamily="34" charset="0"/>
                        </a:rPr>
                        <a:t>Dislocated Worker</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b"/>
                      <a:r>
                        <a:rPr lang="en-US" sz="1400" b="1" i="0" u="none" strike="noStrike" dirty="0">
                          <a:solidFill>
                            <a:srgbClr val="000000"/>
                          </a:solidFill>
                          <a:effectLst/>
                          <a:latin typeface="Calibri" panose="020F0502020204030204" pitchFamily="34" charset="0"/>
                        </a:rPr>
                        <a:t>WIOA Adult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0000"/>
                  </a:ext>
                </a:extLst>
              </a:tr>
              <a:tr h="598901">
                <a:tc>
                  <a:txBody>
                    <a:bodyPr/>
                    <a:lstStyle/>
                    <a:p>
                      <a:pPr algn="l" fontAlgn="ctr"/>
                      <a:r>
                        <a:rPr lang="en-US" sz="1400" b="0" i="0" u="none" strike="noStrike" dirty="0">
                          <a:solidFill>
                            <a:srgbClr val="000000"/>
                          </a:solidFill>
                          <a:effectLst/>
                          <a:latin typeface="Calibri" panose="020F0502020204030204" pitchFamily="34" charset="0"/>
                        </a:rPr>
                        <a:t>2nd Quarter Employment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80.0%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71.0%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598901">
                <a:tc>
                  <a:txBody>
                    <a:bodyPr/>
                    <a:lstStyle/>
                    <a:p>
                      <a:pPr algn="l" fontAlgn="ctr"/>
                      <a:r>
                        <a:rPr lang="en-US" sz="1400" b="0" i="0" u="none" strike="noStrike" dirty="0">
                          <a:solidFill>
                            <a:srgbClr val="000000"/>
                          </a:solidFill>
                          <a:effectLst/>
                          <a:latin typeface="Calibri" panose="020F0502020204030204" pitchFamily="34" charset="0"/>
                        </a:rPr>
                        <a:t>4th Quarter Employment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79.0%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69.0%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587157">
                <a:tc>
                  <a:txBody>
                    <a:bodyPr/>
                    <a:lstStyle/>
                    <a:p>
                      <a:pPr algn="l" fontAlgn="ctr"/>
                      <a:r>
                        <a:rPr lang="en-US" sz="1400" b="0" i="0" u="none" strike="noStrike" dirty="0">
                          <a:solidFill>
                            <a:srgbClr val="000000"/>
                          </a:solidFill>
                          <a:effectLst/>
                          <a:latin typeface="Calibri" panose="020F0502020204030204" pitchFamily="34" charset="0"/>
                        </a:rPr>
                        <a:t>2nd Quarter Median Earnings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$12,300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$7,600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r h="598901">
                <a:tc>
                  <a:txBody>
                    <a:bodyPr/>
                    <a:lstStyle/>
                    <a:p>
                      <a:pPr algn="l" fontAlgn="ctr"/>
                      <a:r>
                        <a:rPr lang="en-US" sz="1400" b="0" i="0" u="none" strike="noStrike" dirty="0">
                          <a:solidFill>
                            <a:srgbClr val="000000"/>
                          </a:solidFill>
                          <a:effectLst/>
                          <a:latin typeface="Calibri" panose="020F0502020204030204" pitchFamily="34" charset="0"/>
                        </a:rPr>
                        <a:t>Credential Attainment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78.0%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73.0%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4"/>
                  </a:ext>
                </a:extLst>
              </a:tr>
              <a:tr h="598901">
                <a:tc>
                  <a:txBody>
                    <a:bodyPr/>
                    <a:lstStyle/>
                    <a:p>
                      <a:pPr algn="l" fontAlgn="ctr"/>
                      <a:r>
                        <a:rPr lang="en-US" sz="1400" b="0" i="0" u="none" strike="noStrike" dirty="0">
                          <a:solidFill>
                            <a:srgbClr val="000000"/>
                          </a:solidFill>
                          <a:effectLst/>
                          <a:latin typeface="Calibri" panose="020F0502020204030204" pitchFamily="34" charset="0"/>
                        </a:rPr>
                        <a:t>Measurable Skill Gains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66.0%</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59.0%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964565859"/>
                  </a:ext>
                </a:extLst>
              </a:tr>
            </a:tbl>
          </a:graphicData>
        </a:graphic>
      </p:graphicFrame>
    </p:spTree>
    <p:extLst>
      <p:ext uri="{BB962C8B-B14F-4D97-AF65-F5344CB8AC3E}">
        <p14:creationId xmlns:p14="http://schemas.microsoft.com/office/powerpoint/2010/main" val="277646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WIOA Performance Indicators</a:t>
            </a:r>
          </a:p>
        </p:txBody>
      </p:sp>
      <p:graphicFrame>
        <p:nvGraphicFramePr>
          <p:cNvPr id="36" name="Table 35"/>
          <p:cNvGraphicFramePr>
            <a:graphicFrameLocks noGrp="1"/>
          </p:cNvGraphicFramePr>
          <p:nvPr/>
        </p:nvGraphicFramePr>
        <p:xfrm>
          <a:off x="380999" y="2286000"/>
          <a:ext cx="8382001" cy="3443016"/>
        </p:xfrm>
        <a:graphic>
          <a:graphicData uri="http://schemas.openxmlformats.org/drawingml/2006/table">
            <a:tbl>
              <a:tblPr/>
              <a:tblGrid>
                <a:gridCol w="1742176">
                  <a:extLst>
                    <a:ext uri="{9D8B030D-6E8A-4147-A177-3AD203B41FA5}">
                      <a16:colId xmlns:a16="http://schemas.microsoft.com/office/drawing/2014/main" val="20000"/>
                    </a:ext>
                  </a:extLst>
                </a:gridCol>
                <a:gridCol w="2213275">
                  <a:extLst>
                    <a:ext uri="{9D8B030D-6E8A-4147-A177-3AD203B41FA5}">
                      <a16:colId xmlns:a16="http://schemas.microsoft.com/office/drawing/2014/main" val="20001"/>
                    </a:ext>
                  </a:extLst>
                </a:gridCol>
                <a:gridCol w="2213275">
                  <a:extLst>
                    <a:ext uri="{9D8B030D-6E8A-4147-A177-3AD203B41FA5}">
                      <a16:colId xmlns:a16="http://schemas.microsoft.com/office/drawing/2014/main" val="20002"/>
                    </a:ext>
                  </a:extLst>
                </a:gridCol>
                <a:gridCol w="2213275">
                  <a:extLst>
                    <a:ext uri="{9D8B030D-6E8A-4147-A177-3AD203B41FA5}">
                      <a16:colId xmlns:a16="http://schemas.microsoft.com/office/drawing/2014/main" val="20003"/>
                    </a:ext>
                  </a:extLst>
                </a:gridCol>
              </a:tblGrid>
              <a:tr h="959821">
                <a:tc>
                  <a:txBody>
                    <a:bodyPr/>
                    <a:lstStyle/>
                    <a:p>
                      <a:pPr algn="ctr" fontAlgn="ctr"/>
                      <a:r>
                        <a:rPr lang="en-US" sz="1400" b="1" i="0" u="none" strike="noStrike" dirty="0">
                          <a:solidFill>
                            <a:srgbClr val="000000"/>
                          </a:solidFill>
                          <a:effectLst/>
                          <a:latin typeface="Calibri" panose="020F0502020204030204" pitchFamily="34" charset="0"/>
                        </a:rPr>
                        <a:t>Performance Measure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1" i="0" u="none" strike="noStrike" dirty="0">
                          <a:solidFill>
                            <a:srgbClr val="000000"/>
                          </a:solidFill>
                          <a:effectLst/>
                          <a:latin typeface="Calibri" panose="020F0502020204030204" pitchFamily="34" charset="0"/>
                        </a:rPr>
                        <a:t>Numerator</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400" b="1" i="0" u="none" strike="noStrike" dirty="0">
                          <a:solidFill>
                            <a:srgbClr val="000000"/>
                          </a:solidFill>
                          <a:effectLst/>
                          <a:latin typeface="Calibri" panose="020F0502020204030204" pitchFamily="34" charset="0"/>
                        </a:rPr>
                        <a:t>Denominator is</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n-US" sz="1400" b="1" i="0" u="none" strike="noStrike" dirty="0">
                          <a:solidFill>
                            <a:srgbClr val="000000"/>
                          </a:solidFill>
                          <a:effectLst/>
                          <a:latin typeface="Calibri" panose="020F0502020204030204" pitchFamily="34" charset="0"/>
                        </a:rPr>
                        <a:t>Activity in WF1 that triggers performance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10000"/>
                  </a:ext>
                </a:extLst>
              </a:tr>
              <a:tr h="1196490">
                <a:tc>
                  <a:txBody>
                    <a:bodyPr/>
                    <a:lstStyle/>
                    <a:p>
                      <a:pPr algn="ctr" fontAlgn="ctr"/>
                      <a:r>
                        <a:rPr lang="en-US" sz="1200" b="1" i="0" u="none" strike="noStrike" dirty="0">
                          <a:solidFill>
                            <a:srgbClr val="000000"/>
                          </a:solidFill>
                          <a:effectLst/>
                          <a:latin typeface="Calibri" panose="020F0502020204030204" pitchFamily="34" charset="0"/>
                        </a:rPr>
                        <a:t>2nd Quarter Employment</a:t>
                      </a:r>
                    </a:p>
                  </a:txBody>
                  <a:tcPr marL="6545" marR="6545" marT="65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dirty="0">
                          <a:solidFill>
                            <a:srgbClr val="000000"/>
                          </a:solidFill>
                          <a:effectLst/>
                          <a:latin typeface="Calibri" panose="020F0502020204030204" pitchFamily="34" charset="0"/>
                        </a:rPr>
                        <a:t>Has at least $1 in Wage Detail in the 2nd quarter after Exiting or has Supplemental</a:t>
                      </a:r>
                      <a:r>
                        <a:rPr lang="en-US" sz="1200" b="1" i="0" u="none" strike="noStrike" baseline="0" dirty="0">
                          <a:solidFill>
                            <a:srgbClr val="000000"/>
                          </a:solidFill>
                          <a:effectLst/>
                          <a:latin typeface="Calibri" panose="020F0502020204030204" pitchFamily="34" charset="0"/>
                        </a:rPr>
                        <a:t> Wage Information entered into the Follow-up tab of WF1 for the 2</a:t>
                      </a:r>
                      <a:r>
                        <a:rPr lang="en-US" sz="1200" b="1" i="0" u="none" strike="noStrike" baseline="30000" dirty="0">
                          <a:solidFill>
                            <a:srgbClr val="000000"/>
                          </a:solidFill>
                          <a:effectLst/>
                          <a:latin typeface="Calibri" panose="020F0502020204030204" pitchFamily="34" charset="0"/>
                        </a:rPr>
                        <a:t>nd</a:t>
                      </a:r>
                      <a:r>
                        <a:rPr lang="en-US" sz="1200" b="1" i="0" u="none" strike="noStrike" baseline="0" dirty="0">
                          <a:solidFill>
                            <a:srgbClr val="000000"/>
                          </a:solidFill>
                          <a:effectLst/>
                          <a:latin typeface="Calibri" panose="020F0502020204030204" pitchFamily="34" charset="0"/>
                        </a:rPr>
                        <a:t> quarter after exiting</a:t>
                      </a:r>
                      <a:endParaRPr lang="en-US" sz="1200" b="1" i="0" u="none" strike="noStrike" dirty="0">
                        <a:solidFill>
                          <a:srgbClr val="000000"/>
                        </a:solidFill>
                        <a:effectLst/>
                        <a:latin typeface="Calibri" panose="020F0502020204030204" pitchFamily="34" charset="0"/>
                      </a:endParaRP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200" b="1" i="0" u="none" strike="noStrike" dirty="0">
                          <a:solidFill>
                            <a:srgbClr val="000000"/>
                          </a:solidFill>
                          <a:effectLst/>
                          <a:latin typeface="Calibri" panose="020F0502020204030204" pitchFamily="34" charset="0"/>
                        </a:rPr>
                        <a:t>All Exiters during reporting period except those exited with exclusion</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200" b="1" i="0" u="none" strike="noStrike" dirty="0">
                          <a:solidFill>
                            <a:srgbClr val="000000"/>
                          </a:solidFill>
                          <a:effectLst/>
                          <a:latin typeface="Calibri" panose="020F0502020204030204" pitchFamily="34" charset="0"/>
                        </a:rPr>
                        <a:t>Any WF1 Activities</a:t>
                      </a:r>
                    </a:p>
                  </a:txBody>
                  <a:tcPr marL="6545" marR="6545" marT="65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1"/>
                  </a:ext>
                </a:extLst>
              </a:tr>
              <a:tr h="1196490">
                <a:tc>
                  <a:txBody>
                    <a:bodyPr/>
                    <a:lstStyle/>
                    <a:p>
                      <a:pPr algn="ctr" fontAlgn="ctr"/>
                      <a:r>
                        <a:rPr lang="en-US" sz="1200" b="1" i="0" u="none" strike="noStrike">
                          <a:solidFill>
                            <a:srgbClr val="000000"/>
                          </a:solidFill>
                          <a:effectLst/>
                          <a:latin typeface="Calibri" panose="020F0502020204030204" pitchFamily="34" charset="0"/>
                        </a:rPr>
                        <a:t>4th Quarter Employment</a:t>
                      </a:r>
                    </a:p>
                  </a:txBody>
                  <a:tcPr marL="6545" marR="6545" marT="65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Has at least $1 in Wage Detail in the 4th quarter after Exiting or has Supplemental</a:t>
                      </a:r>
                      <a:r>
                        <a:rPr lang="en-US" sz="1200" b="1" i="0" u="none" strike="noStrike" baseline="0" dirty="0">
                          <a:solidFill>
                            <a:srgbClr val="000000"/>
                          </a:solidFill>
                          <a:effectLst/>
                          <a:latin typeface="Calibri" panose="020F0502020204030204" pitchFamily="34" charset="0"/>
                        </a:rPr>
                        <a:t> Wage Information entered into the Follow-up tab of WF1 for the 4</a:t>
                      </a:r>
                      <a:r>
                        <a:rPr lang="en-US" sz="1200" b="1" i="0" u="none" strike="noStrike" baseline="30000" dirty="0">
                          <a:solidFill>
                            <a:srgbClr val="000000"/>
                          </a:solidFill>
                          <a:effectLst/>
                          <a:latin typeface="Calibri" panose="020F0502020204030204" pitchFamily="34" charset="0"/>
                        </a:rPr>
                        <a:t>th</a:t>
                      </a:r>
                      <a:r>
                        <a:rPr lang="en-US" sz="1200" b="1" i="0" u="none" strike="noStrike" baseline="0" dirty="0">
                          <a:solidFill>
                            <a:srgbClr val="000000"/>
                          </a:solidFill>
                          <a:effectLst/>
                          <a:latin typeface="Calibri" panose="020F0502020204030204" pitchFamily="34" charset="0"/>
                        </a:rPr>
                        <a:t> quarter after exiting</a:t>
                      </a:r>
                      <a:endParaRPr lang="en-US" sz="1200" b="1" i="0" u="none" strike="noStrike" dirty="0">
                        <a:solidFill>
                          <a:srgbClr val="000000"/>
                        </a:solidFill>
                        <a:effectLst/>
                        <a:latin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endParaRP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200" b="1" i="0" u="none" strike="noStrike" dirty="0">
                          <a:solidFill>
                            <a:srgbClr val="000000"/>
                          </a:solidFill>
                          <a:effectLst/>
                          <a:latin typeface="Calibri" panose="020F0502020204030204" pitchFamily="34" charset="0"/>
                        </a:rPr>
                        <a:t>All Exiters during reporting period except those exited with exclusion</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200" b="1" i="0" u="none" strike="noStrike" dirty="0">
                          <a:solidFill>
                            <a:srgbClr val="000000"/>
                          </a:solidFill>
                          <a:effectLst/>
                          <a:latin typeface="Calibri" panose="020F0502020204030204" pitchFamily="34" charset="0"/>
                        </a:rPr>
                        <a:t>Any WF1 Activities</a:t>
                      </a:r>
                    </a:p>
                  </a:txBody>
                  <a:tcPr marL="6545" marR="6545" marT="65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18811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WIOA Performance Indicators </a:t>
            </a:r>
            <a:r>
              <a:rPr lang="en-US" sz="800" dirty="0"/>
              <a:t>(Continued)</a:t>
            </a:r>
          </a:p>
        </p:txBody>
      </p:sp>
      <p:graphicFrame>
        <p:nvGraphicFramePr>
          <p:cNvPr id="5" name="Table 4"/>
          <p:cNvGraphicFramePr>
            <a:graphicFrameLocks noGrp="1"/>
          </p:cNvGraphicFramePr>
          <p:nvPr/>
        </p:nvGraphicFramePr>
        <p:xfrm>
          <a:off x="419100" y="1676400"/>
          <a:ext cx="8305800" cy="1600200"/>
        </p:xfrm>
        <a:graphic>
          <a:graphicData uri="http://schemas.openxmlformats.org/drawingml/2006/table">
            <a:tbl>
              <a:tblPr/>
              <a:tblGrid>
                <a:gridCol w="1726338">
                  <a:extLst>
                    <a:ext uri="{9D8B030D-6E8A-4147-A177-3AD203B41FA5}">
                      <a16:colId xmlns:a16="http://schemas.microsoft.com/office/drawing/2014/main" val="20000"/>
                    </a:ext>
                  </a:extLst>
                </a:gridCol>
                <a:gridCol w="2193154">
                  <a:extLst>
                    <a:ext uri="{9D8B030D-6E8A-4147-A177-3AD203B41FA5}">
                      <a16:colId xmlns:a16="http://schemas.microsoft.com/office/drawing/2014/main" val="20001"/>
                    </a:ext>
                  </a:extLst>
                </a:gridCol>
                <a:gridCol w="2193154">
                  <a:extLst>
                    <a:ext uri="{9D8B030D-6E8A-4147-A177-3AD203B41FA5}">
                      <a16:colId xmlns:a16="http://schemas.microsoft.com/office/drawing/2014/main" val="20002"/>
                    </a:ext>
                  </a:extLst>
                </a:gridCol>
                <a:gridCol w="2193154">
                  <a:extLst>
                    <a:ext uri="{9D8B030D-6E8A-4147-A177-3AD203B41FA5}">
                      <a16:colId xmlns:a16="http://schemas.microsoft.com/office/drawing/2014/main" val="20003"/>
                    </a:ext>
                  </a:extLst>
                </a:gridCol>
              </a:tblGrid>
              <a:tr h="692285">
                <a:tc>
                  <a:txBody>
                    <a:bodyPr/>
                    <a:lstStyle/>
                    <a:p>
                      <a:pPr algn="ctr" fontAlgn="ctr"/>
                      <a:r>
                        <a:rPr lang="en-US" sz="1400" b="1" i="0" u="none" strike="noStrike" dirty="0">
                          <a:solidFill>
                            <a:srgbClr val="000000"/>
                          </a:solidFill>
                          <a:effectLst/>
                          <a:latin typeface="Calibri" panose="020F0502020204030204" pitchFamily="34" charset="0"/>
                        </a:rPr>
                        <a:t>Performance Measure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1" i="0" u="none" strike="noStrike">
                          <a:solidFill>
                            <a:srgbClr val="000000"/>
                          </a:solidFill>
                          <a:effectLst/>
                          <a:latin typeface="Calibri" panose="020F0502020204030204" pitchFamily="34" charset="0"/>
                        </a:rPr>
                        <a:t>Calculation</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400" b="1" i="0" u="none" strike="noStrike" dirty="0">
                          <a:solidFill>
                            <a:srgbClr val="000000"/>
                          </a:solidFill>
                          <a:effectLst/>
                          <a:latin typeface="Calibri" panose="020F0502020204030204" pitchFamily="34" charset="0"/>
                        </a:rPr>
                        <a:t>Included</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n-US" sz="1400" b="1" i="0" u="none" strike="noStrike" dirty="0">
                          <a:solidFill>
                            <a:srgbClr val="000000"/>
                          </a:solidFill>
                          <a:effectLst/>
                          <a:latin typeface="Calibri" panose="020F0502020204030204" pitchFamily="34" charset="0"/>
                        </a:rPr>
                        <a:t>Activity in WF1 that triggers performance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10000"/>
                  </a:ext>
                </a:extLst>
              </a:tr>
              <a:tr h="907915">
                <a:tc>
                  <a:txBody>
                    <a:bodyPr/>
                    <a:lstStyle/>
                    <a:p>
                      <a:pPr algn="ctr" fontAlgn="ctr"/>
                      <a:r>
                        <a:rPr lang="en-US" sz="1200" b="1" i="0" u="none" strike="noStrike">
                          <a:solidFill>
                            <a:srgbClr val="000000"/>
                          </a:solidFill>
                          <a:effectLst/>
                          <a:latin typeface="Calibri" panose="020F0502020204030204" pitchFamily="34" charset="0"/>
                        </a:rPr>
                        <a:t>Median Earnings</a:t>
                      </a:r>
                    </a:p>
                  </a:txBody>
                  <a:tcPr marL="6545" marR="6545" marT="65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dirty="0">
                          <a:solidFill>
                            <a:srgbClr val="000000"/>
                          </a:solidFill>
                          <a:effectLst/>
                          <a:latin typeface="Calibri" panose="020F0502020204030204" pitchFamily="34" charset="0"/>
                        </a:rPr>
                        <a:t>See Below</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200" b="1" i="0" u="none" strike="noStrike" dirty="0">
                          <a:solidFill>
                            <a:srgbClr val="000000"/>
                          </a:solidFill>
                          <a:effectLst/>
                          <a:latin typeface="Calibri" panose="020F0502020204030204" pitchFamily="34" charset="0"/>
                        </a:rPr>
                        <a:t>Total quarter wages for each participant showing wages in the 2nd quarter after exiting except for those exited with exclusion</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200" b="1" i="0" u="none" strike="noStrike" dirty="0">
                          <a:solidFill>
                            <a:srgbClr val="000000"/>
                          </a:solidFill>
                          <a:effectLst/>
                          <a:latin typeface="Calibri" panose="020F0502020204030204" pitchFamily="34" charset="0"/>
                        </a:rPr>
                        <a:t>Any WF1 Activities</a:t>
                      </a:r>
                    </a:p>
                  </a:txBody>
                  <a:tcPr marL="6545" marR="6545" marT="65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1"/>
                  </a:ext>
                </a:extLst>
              </a:tr>
            </a:tbl>
          </a:graphicData>
        </a:graphic>
      </p:graphicFrame>
      <p:pic>
        <p:nvPicPr>
          <p:cNvPr id="2" name="Picture 1"/>
          <p:cNvPicPr>
            <a:picLocks noChangeAspect="1"/>
          </p:cNvPicPr>
          <p:nvPr/>
        </p:nvPicPr>
        <p:blipFill>
          <a:blip r:embed="rId3"/>
          <a:stretch>
            <a:fillRect/>
          </a:stretch>
        </p:blipFill>
        <p:spPr>
          <a:xfrm>
            <a:off x="533400" y="3657601"/>
            <a:ext cx="3159514" cy="2700490"/>
          </a:xfrm>
          <a:prstGeom prst="rect">
            <a:avLst/>
          </a:prstGeom>
        </p:spPr>
      </p:pic>
      <p:pic>
        <p:nvPicPr>
          <p:cNvPr id="6" name="Picture 5"/>
          <p:cNvPicPr>
            <a:picLocks noChangeAspect="1"/>
          </p:cNvPicPr>
          <p:nvPr/>
        </p:nvPicPr>
        <p:blipFill>
          <a:blip r:embed="rId4"/>
          <a:stretch>
            <a:fillRect/>
          </a:stretch>
        </p:blipFill>
        <p:spPr>
          <a:xfrm>
            <a:off x="4094111" y="3657600"/>
            <a:ext cx="4630789" cy="2700490"/>
          </a:xfrm>
          <a:prstGeom prst="rect">
            <a:avLst/>
          </a:prstGeom>
        </p:spPr>
      </p:pic>
      <p:pic>
        <p:nvPicPr>
          <p:cNvPr id="3" name="Picture 2"/>
          <p:cNvPicPr>
            <a:picLocks noChangeAspect="1"/>
          </p:cNvPicPr>
          <p:nvPr/>
        </p:nvPicPr>
        <p:blipFill>
          <a:blip r:embed="rId5"/>
          <a:stretch>
            <a:fillRect/>
          </a:stretch>
        </p:blipFill>
        <p:spPr>
          <a:xfrm>
            <a:off x="1219200" y="3377160"/>
            <a:ext cx="2072820" cy="280440"/>
          </a:xfrm>
          <a:prstGeom prst="rect">
            <a:avLst/>
          </a:prstGeom>
        </p:spPr>
      </p:pic>
      <p:pic>
        <p:nvPicPr>
          <p:cNvPr id="7" name="Picture 6"/>
          <p:cNvPicPr>
            <a:picLocks noChangeAspect="1"/>
          </p:cNvPicPr>
          <p:nvPr/>
        </p:nvPicPr>
        <p:blipFill>
          <a:blip r:embed="rId6"/>
          <a:stretch>
            <a:fillRect/>
          </a:stretch>
        </p:blipFill>
        <p:spPr>
          <a:xfrm>
            <a:off x="4800600" y="3377160"/>
            <a:ext cx="2072820" cy="280440"/>
          </a:xfrm>
          <a:prstGeom prst="rect">
            <a:avLst/>
          </a:prstGeom>
        </p:spPr>
      </p:pic>
    </p:spTree>
    <p:extLst>
      <p:ext uri="{BB962C8B-B14F-4D97-AF65-F5344CB8AC3E}">
        <p14:creationId xmlns:p14="http://schemas.microsoft.com/office/powerpoint/2010/main" val="4070747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WIOA Performance Indicators </a:t>
            </a:r>
            <a:r>
              <a:rPr lang="en-US" sz="800" dirty="0"/>
              <a:t>(Continued)</a:t>
            </a:r>
            <a:endParaRPr lang="en-US" sz="3400" dirty="0">
              <a:solidFill>
                <a:schemeClr val="accent2">
                  <a:lumMod val="5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520335383"/>
              </p:ext>
            </p:extLst>
          </p:nvPr>
        </p:nvGraphicFramePr>
        <p:xfrm>
          <a:off x="380999" y="2209800"/>
          <a:ext cx="8382001" cy="3505201"/>
        </p:xfrm>
        <a:graphic>
          <a:graphicData uri="http://schemas.openxmlformats.org/drawingml/2006/table">
            <a:tbl>
              <a:tblPr/>
              <a:tblGrid>
                <a:gridCol w="1742176">
                  <a:extLst>
                    <a:ext uri="{9D8B030D-6E8A-4147-A177-3AD203B41FA5}">
                      <a16:colId xmlns:a16="http://schemas.microsoft.com/office/drawing/2014/main" val="20000"/>
                    </a:ext>
                  </a:extLst>
                </a:gridCol>
                <a:gridCol w="2213275">
                  <a:extLst>
                    <a:ext uri="{9D8B030D-6E8A-4147-A177-3AD203B41FA5}">
                      <a16:colId xmlns:a16="http://schemas.microsoft.com/office/drawing/2014/main" val="20001"/>
                    </a:ext>
                  </a:extLst>
                </a:gridCol>
                <a:gridCol w="2213275">
                  <a:extLst>
                    <a:ext uri="{9D8B030D-6E8A-4147-A177-3AD203B41FA5}">
                      <a16:colId xmlns:a16="http://schemas.microsoft.com/office/drawing/2014/main" val="20002"/>
                    </a:ext>
                  </a:extLst>
                </a:gridCol>
                <a:gridCol w="2213275">
                  <a:extLst>
                    <a:ext uri="{9D8B030D-6E8A-4147-A177-3AD203B41FA5}">
                      <a16:colId xmlns:a16="http://schemas.microsoft.com/office/drawing/2014/main" val="20003"/>
                    </a:ext>
                  </a:extLst>
                </a:gridCol>
              </a:tblGrid>
              <a:tr h="1325803">
                <a:tc>
                  <a:txBody>
                    <a:bodyPr/>
                    <a:lstStyle/>
                    <a:p>
                      <a:pPr algn="ctr" fontAlgn="ctr"/>
                      <a:r>
                        <a:rPr lang="en-US" sz="1400" b="1" i="0" u="none" strike="noStrike" dirty="0">
                          <a:solidFill>
                            <a:srgbClr val="000000"/>
                          </a:solidFill>
                          <a:effectLst/>
                          <a:latin typeface="Calibri" panose="020F0502020204030204" pitchFamily="34" charset="0"/>
                        </a:rPr>
                        <a:t>Performance Measure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1" i="0" u="none" strike="noStrike" dirty="0">
                          <a:solidFill>
                            <a:srgbClr val="000000"/>
                          </a:solidFill>
                          <a:effectLst/>
                          <a:latin typeface="Calibri" panose="020F0502020204030204" pitchFamily="34" charset="0"/>
                        </a:rPr>
                        <a:t>Numerator</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400" b="1" i="0" u="none" strike="noStrike" dirty="0">
                          <a:solidFill>
                            <a:srgbClr val="000000"/>
                          </a:solidFill>
                          <a:effectLst/>
                          <a:latin typeface="Calibri" panose="020F0502020204030204" pitchFamily="34" charset="0"/>
                        </a:rPr>
                        <a:t>Denominator</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n-US" sz="1400" b="1" i="0" u="none" strike="noStrike" dirty="0">
                          <a:solidFill>
                            <a:srgbClr val="000000"/>
                          </a:solidFill>
                          <a:effectLst/>
                          <a:latin typeface="Calibri" panose="020F0502020204030204" pitchFamily="34" charset="0"/>
                        </a:rPr>
                        <a:t>Activity in WF1 that triggers performance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10000"/>
                  </a:ext>
                </a:extLst>
              </a:tr>
              <a:tr h="2179398">
                <a:tc>
                  <a:txBody>
                    <a:bodyPr/>
                    <a:lstStyle/>
                    <a:p>
                      <a:pPr algn="ctr" fontAlgn="ctr"/>
                      <a:r>
                        <a:rPr lang="en-US" sz="1200" b="1" i="0" u="none" strike="noStrike">
                          <a:solidFill>
                            <a:srgbClr val="000000"/>
                          </a:solidFill>
                          <a:effectLst/>
                          <a:latin typeface="Calibri" panose="020F0502020204030204" pitchFamily="34" charset="0"/>
                        </a:rPr>
                        <a:t>Credential Attainment (Post-Secondary)</a:t>
                      </a:r>
                    </a:p>
                  </a:txBody>
                  <a:tcPr marL="6545" marR="6545" marT="65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dirty="0">
                          <a:solidFill>
                            <a:srgbClr val="000000"/>
                          </a:solidFill>
                          <a:effectLst/>
                          <a:latin typeface="Calibri" panose="020F0502020204030204" pitchFamily="34" charset="0"/>
                        </a:rPr>
                        <a:t>Credential was captured in WF1, Attainment date was during enrollment or within 1-year of exit, AND the type of credential attained is recognized</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200" b="1" i="0" u="none" strike="noStrike" dirty="0">
                          <a:solidFill>
                            <a:srgbClr val="000000"/>
                          </a:solidFill>
                          <a:effectLst/>
                          <a:latin typeface="Calibri" panose="020F0502020204030204" pitchFamily="34" charset="0"/>
                        </a:rPr>
                        <a:t>Date of exit is within reporting period AND was enrolled in "Post-Secondary" except those exited with exclusion </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200" b="1" i="0" u="none" strike="noStrike" dirty="0">
                          <a:solidFill>
                            <a:srgbClr val="000000"/>
                          </a:solidFill>
                          <a:effectLst/>
                          <a:latin typeface="Calibri" panose="020F0502020204030204" pitchFamily="34" charset="0"/>
                        </a:rPr>
                        <a:t>Apprenticeship, Classroom Training, Credential Attained without Training, </a:t>
                      </a:r>
                      <a:r>
                        <a:rPr lang="en-US" sz="1200" b="1" i="0" u="none" strike="noStrike" dirty="0">
                          <a:solidFill>
                            <a:schemeClr val="tx1"/>
                          </a:solidFill>
                          <a:effectLst/>
                          <a:latin typeface="Calibri" panose="020F0502020204030204" pitchFamily="34" charset="0"/>
                        </a:rPr>
                        <a:t>Entrepreneurial Training</a:t>
                      </a:r>
                      <a:r>
                        <a:rPr lang="en-US" sz="1200" b="1" i="0" u="none" strike="noStrike" dirty="0">
                          <a:solidFill>
                            <a:srgbClr val="000000"/>
                          </a:solidFill>
                          <a:effectLst/>
                          <a:latin typeface="Calibri" panose="020F0502020204030204" pitchFamily="34" charset="0"/>
                        </a:rPr>
                        <a:t>, and GED training if the GED student exits to employment, Incumbent Worker Training, Occupational Skills Training, Prerequisite Training, Remedial Training, TAA Apprenticeship</a:t>
                      </a:r>
                      <a:br>
                        <a:rPr lang="en-US" sz="1200" b="1" i="0" u="none" strike="noStrike" dirty="0">
                          <a:solidFill>
                            <a:srgbClr val="000000"/>
                          </a:solidFill>
                          <a:effectLst/>
                          <a:latin typeface="Calibri" panose="020F0502020204030204" pitchFamily="34" charset="0"/>
                        </a:rPr>
                      </a:br>
                      <a:endParaRPr lang="en-US" sz="1200" b="1" i="0" u="none" strike="noStrike" dirty="0">
                        <a:solidFill>
                          <a:srgbClr val="000000"/>
                        </a:solidFill>
                        <a:effectLst/>
                        <a:latin typeface="Calibri" panose="020F0502020204030204" pitchFamily="34" charset="0"/>
                      </a:endParaRPr>
                    </a:p>
                  </a:txBody>
                  <a:tcPr marL="6545" marR="6545" marT="65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85005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598" y="457200"/>
            <a:ext cx="8686800" cy="1565542"/>
          </a:xfrm>
        </p:spPr>
        <p:txBody>
          <a:bodyPr>
            <a:normAutofit/>
          </a:bodyPr>
          <a:lstStyle/>
          <a:p>
            <a:pPr algn="ctr"/>
            <a:r>
              <a:rPr lang="en-US" sz="3400" dirty="0"/>
              <a:t>WIOA Performance Indicators </a:t>
            </a:r>
            <a:r>
              <a:rPr lang="en-US" sz="800" dirty="0"/>
              <a:t>(Continued)</a:t>
            </a:r>
            <a:endParaRPr lang="en-US" sz="3400" dirty="0"/>
          </a:p>
        </p:txBody>
      </p:sp>
      <p:graphicFrame>
        <p:nvGraphicFramePr>
          <p:cNvPr id="8" name="Table 7"/>
          <p:cNvGraphicFramePr>
            <a:graphicFrameLocks noGrp="1"/>
          </p:cNvGraphicFramePr>
          <p:nvPr>
            <p:extLst>
              <p:ext uri="{D42A27DB-BD31-4B8C-83A1-F6EECF244321}">
                <p14:modId xmlns:p14="http://schemas.microsoft.com/office/powerpoint/2010/main" val="4049081671"/>
              </p:ext>
            </p:extLst>
          </p:nvPr>
        </p:nvGraphicFramePr>
        <p:xfrm>
          <a:off x="342899" y="2209800"/>
          <a:ext cx="8458199" cy="3657600"/>
        </p:xfrm>
        <a:graphic>
          <a:graphicData uri="http://schemas.openxmlformats.org/drawingml/2006/table">
            <a:tbl>
              <a:tblPr/>
              <a:tblGrid>
                <a:gridCol w="1758014">
                  <a:extLst>
                    <a:ext uri="{9D8B030D-6E8A-4147-A177-3AD203B41FA5}">
                      <a16:colId xmlns:a16="http://schemas.microsoft.com/office/drawing/2014/main" val="20000"/>
                    </a:ext>
                  </a:extLst>
                </a:gridCol>
                <a:gridCol w="2233395">
                  <a:extLst>
                    <a:ext uri="{9D8B030D-6E8A-4147-A177-3AD203B41FA5}">
                      <a16:colId xmlns:a16="http://schemas.microsoft.com/office/drawing/2014/main" val="20001"/>
                    </a:ext>
                  </a:extLst>
                </a:gridCol>
                <a:gridCol w="2233395">
                  <a:extLst>
                    <a:ext uri="{9D8B030D-6E8A-4147-A177-3AD203B41FA5}">
                      <a16:colId xmlns:a16="http://schemas.microsoft.com/office/drawing/2014/main" val="20002"/>
                    </a:ext>
                  </a:extLst>
                </a:gridCol>
                <a:gridCol w="2233395">
                  <a:extLst>
                    <a:ext uri="{9D8B030D-6E8A-4147-A177-3AD203B41FA5}">
                      <a16:colId xmlns:a16="http://schemas.microsoft.com/office/drawing/2014/main" val="20003"/>
                    </a:ext>
                  </a:extLst>
                </a:gridCol>
              </a:tblGrid>
              <a:tr h="1059988">
                <a:tc>
                  <a:txBody>
                    <a:bodyPr/>
                    <a:lstStyle/>
                    <a:p>
                      <a:pPr algn="ctr" fontAlgn="ctr"/>
                      <a:r>
                        <a:rPr lang="en-US" sz="1400" b="1" i="0" u="none" strike="noStrike" dirty="0">
                          <a:solidFill>
                            <a:srgbClr val="000000"/>
                          </a:solidFill>
                          <a:effectLst/>
                          <a:latin typeface="Calibri" panose="020F0502020204030204" pitchFamily="34" charset="0"/>
                        </a:rPr>
                        <a:t>Performance Measure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1" i="0" u="none" strike="noStrike" dirty="0">
                          <a:solidFill>
                            <a:srgbClr val="000000"/>
                          </a:solidFill>
                          <a:effectLst/>
                          <a:latin typeface="Calibri" panose="020F0502020204030204" pitchFamily="34" charset="0"/>
                        </a:rPr>
                        <a:t>Numerator</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400" b="1" i="0" u="none" strike="noStrike" dirty="0">
                          <a:solidFill>
                            <a:srgbClr val="000000"/>
                          </a:solidFill>
                          <a:effectLst/>
                          <a:latin typeface="Calibri" panose="020F0502020204030204" pitchFamily="34" charset="0"/>
                        </a:rPr>
                        <a:t>Denominator</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n-US" sz="1400" b="1" i="0" u="none" strike="noStrike" dirty="0">
                          <a:solidFill>
                            <a:srgbClr val="000000"/>
                          </a:solidFill>
                          <a:effectLst/>
                          <a:latin typeface="Calibri" panose="020F0502020204030204" pitchFamily="34" charset="0"/>
                        </a:rPr>
                        <a:t>Activity in WF1 that triggers performance</a:t>
                      </a:r>
                    </a:p>
                  </a:txBody>
                  <a:tcPr marL="6545" marR="6545" marT="65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extLst>
                  <a:ext uri="{0D108BD9-81ED-4DB2-BD59-A6C34878D82A}">
                    <a16:rowId xmlns:a16="http://schemas.microsoft.com/office/drawing/2014/main" val="10000"/>
                  </a:ext>
                </a:extLst>
              </a:tr>
              <a:tr h="2597612">
                <a:tc>
                  <a:txBody>
                    <a:bodyPr/>
                    <a:lstStyle/>
                    <a:p>
                      <a:pPr algn="ctr" fontAlgn="ctr"/>
                      <a:r>
                        <a:rPr lang="en-US" sz="1200" b="1" i="0" u="none" strike="noStrike">
                          <a:solidFill>
                            <a:srgbClr val="000000"/>
                          </a:solidFill>
                          <a:effectLst/>
                          <a:latin typeface="Calibri" panose="020F0502020204030204" pitchFamily="34" charset="0"/>
                        </a:rPr>
                        <a:t>Measurable Skills Gain</a:t>
                      </a:r>
                    </a:p>
                  </a:txBody>
                  <a:tcPr marL="6545" marR="6545" marT="65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dirty="0">
                          <a:solidFill>
                            <a:srgbClr val="000000"/>
                          </a:solidFill>
                          <a:effectLst/>
                          <a:latin typeface="Calibri" panose="020F0502020204030204" pitchFamily="34" charset="0"/>
                        </a:rPr>
                        <a:t>Documented increase of functioning level, transcript, report card, milestone, or skills progression during reporting period </a:t>
                      </a: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200" b="1" i="0" u="none" strike="noStrike" dirty="0">
                          <a:solidFill>
                            <a:srgbClr val="000000"/>
                          </a:solidFill>
                          <a:effectLst/>
                          <a:latin typeface="Calibri" panose="020F0502020204030204" pitchFamily="34" charset="0"/>
                        </a:rPr>
                        <a:t>All participants enrolled in training leading to a recognized postsecondary credential or employment except those exited with exclusion.  It encompasses all WIOA training,</a:t>
                      </a:r>
                      <a:r>
                        <a:rPr lang="en-US" sz="1200" b="1" i="0" u="none" strike="noStrike" baseline="0" dirty="0">
                          <a:solidFill>
                            <a:srgbClr val="000000"/>
                          </a:solidFill>
                          <a:effectLst/>
                          <a:latin typeface="Calibri" panose="020F0502020204030204" pitchFamily="34" charset="0"/>
                        </a:rPr>
                        <a:t> OJT, Apprenticeship, and Customized Training</a:t>
                      </a:r>
                      <a:endParaRPr lang="en-US" sz="1200" b="1" i="0" u="none" strike="noStrike" dirty="0">
                        <a:solidFill>
                          <a:srgbClr val="000000"/>
                        </a:solidFill>
                        <a:effectLst/>
                        <a:latin typeface="Calibri" panose="020F0502020204030204" pitchFamily="34" charset="0"/>
                      </a:endParaRPr>
                    </a:p>
                  </a:txBody>
                  <a:tcPr marL="6545" marR="6545" marT="6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200" b="1" i="0" u="none" strike="noStrike" dirty="0">
                          <a:solidFill>
                            <a:srgbClr val="000000"/>
                          </a:solidFill>
                          <a:effectLst/>
                          <a:latin typeface="Calibri" panose="020F0502020204030204" pitchFamily="34" charset="0"/>
                        </a:rPr>
                        <a:t>Apprenticeship, Classroom Training, Credential Attained without Training, Customized Training, </a:t>
                      </a:r>
                      <a:r>
                        <a:rPr lang="en-US" sz="1200" b="1" i="0" u="none" strike="noStrike" dirty="0">
                          <a:solidFill>
                            <a:schemeClr val="tx1"/>
                          </a:solidFill>
                          <a:effectLst/>
                          <a:latin typeface="Calibri" panose="020F0502020204030204" pitchFamily="34" charset="0"/>
                        </a:rPr>
                        <a:t>Entrepreneurial Training</a:t>
                      </a:r>
                      <a:r>
                        <a:rPr lang="en-US" sz="1200" b="1" i="0" u="none" strike="noStrike" dirty="0">
                          <a:solidFill>
                            <a:srgbClr val="000000"/>
                          </a:solidFill>
                          <a:effectLst/>
                          <a:latin typeface="Calibri" panose="020F0502020204030204" pitchFamily="34" charset="0"/>
                        </a:rPr>
                        <a:t>, GED Training, Incumbent Worker Training, </a:t>
                      </a:r>
                      <a:r>
                        <a:rPr lang="en-US" sz="1200" b="1" i="0" u="none" strike="noStrike" dirty="0">
                          <a:solidFill>
                            <a:schemeClr val="tx1"/>
                          </a:solidFill>
                          <a:effectLst/>
                          <a:latin typeface="Calibri" panose="020F0502020204030204" pitchFamily="34" charset="0"/>
                        </a:rPr>
                        <a:t>Incumbent Worker Credential Waiver</a:t>
                      </a:r>
                      <a:r>
                        <a:rPr lang="en-US" sz="1200" b="1" i="0" u="none" strike="noStrike" baseline="0" dirty="0">
                          <a:solidFill>
                            <a:schemeClr val="tx1"/>
                          </a:solidFill>
                          <a:effectLst/>
                          <a:latin typeface="Calibri" panose="020F0502020204030204" pitchFamily="34" charset="0"/>
                        </a:rPr>
                        <a:t>, </a:t>
                      </a:r>
                      <a:r>
                        <a:rPr lang="en-US" sz="1200" b="1" i="0" u="none" strike="noStrike" dirty="0">
                          <a:solidFill>
                            <a:srgbClr val="000000"/>
                          </a:solidFill>
                          <a:effectLst/>
                          <a:latin typeface="Calibri" panose="020F0502020204030204" pitchFamily="34" charset="0"/>
                        </a:rPr>
                        <a:t>Occupational Skills Training, OJT, OJT - Public or Private, Prerequisite Training, Remedial Training, TAA Apprentice</a:t>
                      </a:r>
                      <a:endParaRPr lang="en-US" sz="1200" b="1" i="0" u="none" strike="noStrike" dirty="0">
                        <a:solidFill>
                          <a:srgbClr val="FF0000"/>
                        </a:solidFill>
                        <a:effectLst/>
                        <a:latin typeface="Calibri" panose="020F0502020204030204" pitchFamily="34" charset="0"/>
                      </a:endParaRPr>
                    </a:p>
                  </a:txBody>
                  <a:tcPr marL="6545" marR="6545" marT="65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64237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87058"/>
            <a:ext cx="8686800" cy="1565542"/>
          </a:xfrm>
        </p:spPr>
        <p:txBody>
          <a:bodyPr>
            <a:normAutofit/>
          </a:bodyPr>
          <a:lstStyle/>
          <a:p>
            <a:pPr algn="ctr"/>
            <a:r>
              <a:rPr lang="en-US" sz="3400" dirty="0"/>
              <a:t>PY20, PY21, PY22, &amp; PY23</a:t>
            </a:r>
            <a:br>
              <a:rPr lang="en-US" sz="3400" dirty="0"/>
            </a:br>
            <a:r>
              <a:rPr lang="en-US" sz="3400" dirty="0"/>
              <a:t>WIOA Cohorts</a:t>
            </a:r>
          </a:p>
        </p:txBody>
      </p:sp>
      <p:sp>
        <p:nvSpPr>
          <p:cNvPr id="6" name="TextBox 5"/>
          <p:cNvSpPr txBox="1"/>
          <p:nvPr/>
        </p:nvSpPr>
        <p:spPr>
          <a:xfrm>
            <a:off x="1947467" y="5562600"/>
            <a:ext cx="6211316" cy="369332"/>
          </a:xfrm>
          <a:prstGeom prst="rect">
            <a:avLst/>
          </a:prstGeom>
          <a:noFill/>
        </p:spPr>
        <p:txBody>
          <a:bodyPr wrap="none" rtlCol="0">
            <a:spAutoFit/>
          </a:bodyPr>
          <a:lstStyle/>
          <a:p>
            <a:r>
              <a:rPr lang="en-US" b="1" dirty="0">
                <a:solidFill>
                  <a:schemeClr val="tx2">
                    <a:lumMod val="50000"/>
                  </a:schemeClr>
                </a:solidFill>
              </a:rPr>
              <a:t>See next couple of slides for directions on how to use this chart</a:t>
            </a:r>
          </a:p>
        </p:txBody>
      </p:sp>
      <p:pic>
        <p:nvPicPr>
          <p:cNvPr id="3" name="Picture 2">
            <a:extLst>
              <a:ext uri="{FF2B5EF4-FFF2-40B4-BE49-F238E27FC236}">
                <a16:creationId xmlns:a16="http://schemas.microsoft.com/office/drawing/2014/main" id="{187F9252-C18F-4E11-98EA-A04817E4C1FE}"/>
              </a:ext>
            </a:extLst>
          </p:cNvPr>
          <p:cNvPicPr>
            <a:picLocks noChangeAspect="1"/>
          </p:cNvPicPr>
          <p:nvPr/>
        </p:nvPicPr>
        <p:blipFill>
          <a:blip r:embed="rId3"/>
          <a:stretch>
            <a:fillRect/>
          </a:stretch>
        </p:blipFill>
        <p:spPr>
          <a:xfrm>
            <a:off x="214447" y="1894428"/>
            <a:ext cx="8715106" cy="3526343"/>
          </a:xfrm>
          <a:prstGeom prst="rect">
            <a:avLst/>
          </a:prstGeom>
        </p:spPr>
      </p:pic>
    </p:spTree>
    <p:extLst>
      <p:ext uri="{BB962C8B-B14F-4D97-AF65-F5344CB8AC3E}">
        <p14:creationId xmlns:p14="http://schemas.microsoft.com/office/powerpoint/2010/main" val="1831300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Using the Cohort Chart</a:t>
            </a:r>
          </a:p>
        </p:txBody>
      </p:sp>
      <p:sp>
        <p:nvSpPr>
          <p:cNvPr id="6" name="TextBox 5"/>
          <p:cNvSpPr txBox="1"/>
          <p:nvPr/>
        </p:nvSpPr>
        <p:spPr>
          <a:xfrm>
            <a:off x="304800" y="1905000"/>
            <a:ext cx="8534400" cy="4555093"/>
          </a:xfrm>
          <a:prstGeom prst="rect">
            <a:avLst/>
          </a:prstGeom>
          <a:noFill/>
        </p:spPr>
        <p:txBody>
          <a:bodyPr wrap="square" rtlCol="0">
            <a:spAutoFit/>
          </a:bodyPr>
          <a:lstStyle/>
          <a:p>
            <a:r>
              <a:rPr lang="en-US" b="1" u="sng" dirty="0">
                <a:solidFill>
                  <a:schemeClr val="tx2">
                    <a:lumMod val="50000"/>
                  </a:schemeClr>
                </a:solidFill>
              </a:rPr>
              <a:t>Finding Program Year (PY) Timeframes </a:t>
            </a:r>
          </a:p>
          <a:p>
            <a:r>
              <a:rPr lang="en-US" dirty="0">
                <a:solidFill>
                  <a:schemeClr val="tx2">
                    <a:lumMod val="50000"/>
                  </a:schemeClr>
                </a:solidFill>
              </a:rPr>
              <a:t>The top colored section lists four program years in separate colors and the date range included in each of those program years. </a:t>
            </a:r>
          </a:p>
          <a:p>
            <a:pPr algn="ctr">
              <a:spcAft>
                <a:spcPts val="1200"/>
              </a:spcAft>
            </a:pPr>
            <a:r>
              <a:rPr lang="en-US" dirty="0">
                <a:solidFill>
                  <a:schemeClr val="tx2">
                    <a:lumMod val="50000"/>
                  </a:schemeClr>
                </a:solidFill>
              </a:rPr>
              <a:t>PY20: yellow, PY21: blue, PY22: green, and PY23: orange</a:t>
            </a:r>
          </a:p>
          <a:p>
            <a:pPr marL="914400" indent="-914400" algn="just"/>
            <a:r>
              <a:rPr lang="en-US" b="1" dirty="0">
                <a:solidFill>
                  <a:schemeClr val="tx2">
                    <a:lumMod val="50000"/>
                  </a:schemeClr>
                </a:solidFill>
              </a:rPr>
              <a:t>	</a:t>
            </a:r>
            <a:r>
              <a:rPr lang="en-US" b="1" i="1" u="sng" dirty="0">
                <a:solidFill>
                  <a:schemeClr val="tx2">
                    <a:lumMod val="50000"/>
                  </a:schemeClr>
                </a:solidFill>
              </a:rPr>
              <a:t>Example: </a:t>
            </a:r>
            <a:r>
              <a:rPr lang="en-US" i="1" dirty="0">
                <a:solidFill>
                  <a:schemeClr val="tx2">
                    <a:lumMod val="50000"/>
                  </a:schemeClr>
                </a:solidFill>
              </a:rPr>
              <a:t>If you want to know what months are included in PY22, look at the top section in green. This section tells you PY22 runs July 2022 - June 2023.</a:t>
            </a:r>
          </a:p>
          <a:p>
            <a:endParaRPr lang="en-US" dirty="0">
              <a:solidFill>
                <a:schemeClr val="tx2">
                  <a:lumMod val="50000"/>
                </a:schemeClr>
              </a:solidFill>
            </a:endParaRPr>
          </a:p>
          <a:p>
            <a:r>
              <a:rPr lang="en-US" b="1" u="sng" dirty="0">
                <a:solidFill>
                  <a:schemeClr val="tx2">
                    <a:lumMod val="50000"/>
                  </a:schemeClr>
                </a:solidFill>
              </a:rPr>
              <a:t>Finding Quarter (</a:t>
            </a:r>
            <a:r>
              <a:rPr lang="en-US" b="1" u="sng" dirty="0" err="1">
                <a:solidFill>
                  <a:schemeClr val="tx2">
                    <a:lumMod val="50000"/>
                  </a:schemeClr>
                </a:solidFill>
              </a:rPr>
              <a:t>Qtr</a:t>
            </a:r>
            <a:r>
              <a:rPr lang="en-US" b="1" u="sng" dirty="0">
                <a:solidFill>
                  <a:schemeClr val="tx2">
                    <a:lumMod val="50000"/>
                  </a:schemeClr>
                </a:solidFill>
              </a:rPr>
              <a:t>) Report Timeframes</a:t>
            </a:r>
          </a:p>
          <a:p>
            <a:r>
              <a:rPr lang="en-US" dirty="0">
                <a:solidFill>
                  <a:schemeClr val="tx2">
                    <a:lumMod val="50000"/>
                  </a:schemeClr>
                </a:solidFill>
              </a:rPr>
              <a:t>The second colored sections separates each program year into that program year's quarter report date ranges. </a:t>
            </a:r>
          </a:p>
          <a:p>
            <a:pPr marL="574675" indent="-574675" algn="ctr">
              <a:spcAft>
                <a:spcPts val="1200"/>
              </a:spcAft>
            </a:pPr>
            <a:r>
              <a:rPr lang="en-US" dirty="0">
                <a:solidFill>
                  <a:schemeClr val="tx2">
                    <a:lumMod val="50000"/>
                  </a:schemeClr>
                </a:solidFill>
              </a:rPr>
              <a:t>Quarter 1: Jul-Sep, Q2: Oct-Dec, Q3: Jan-Mar, and Q4: Apr-Jun</a:t>
            </a:r>
          </a:p>
          <a:p>
            <a:pPr marL="914400" indent="-914400" algn="just"/>
            <a:r>
              <a:rPr lang="en-US" b="1" dirty="0">
                <a:solidFill>
                  <a:schemeClr val="tx2">
                    <a:lumMod val="50000"/>
                  </a:schemeClr>
                </a:solidFill>
              </a:rPr>
              <a:t>	</a:t>
            </a:r>
            <a:r>
              <a:rPr lang="en-US" b="1" i="1" u="sng" dirty="0">
                <a:solidFill>
                  <a:schemeClr val="tx2">
                    <a:lumMod val="50000"/>
                  </a:schemeClr>
                </a:solidFill>
              </a:rPr>
              <a:t>Example</a:t>
            </a:r>
            <a:r>
              <a:rPr lang="en-US" i="1" u="sng" dirty="0">
                <a:solidFill>
                  <a:schemeClr val="tx2">
                    <a:lumMod val="50000"/>
                  </a:schemeClr>
                </a:solidFill>
              </a:rPr>
              <a:t>: </a:t>
            </a:r>
            <a:r>
              <a:rPr lang="en-US" i="1" dirty="0">
                <a:solidFill>
                  <a:schemeClr val="tx2">
                    <a:lumMod val="50000"/>
                  </a:schemeClr>
                </a:solidFill>
              </a:rPr>
              <a:t>If you want to know what months are included in PY22 Quarter 1, look at the second colored section under the PY22 label (in green) then find the first Quarter listed (on the left). This tells you PY22 Q1 runs July 20222 - June 2022.</a:t>
            </a:r>
          </a:p>
          <a:p>
            <a:endParaRPr lang="en-US" b="1" dirty="0">
              <a:solidFill>
                <a:schemeClr val="accent2">
                  <a:lumMod val="50000"/>
                </a:schemeClr>
              </a:solidFill>
            </a:endParaRPr>
          </a:p>
        </p:txBody>
      </p:sp>
    </p:spTree>
    <p:extLst>
      <p:ext uri="{BB962C8B-B14F-4D97-AF65-F5344CB8AC3E}">
        <p14:creationId xmlns:p14="http://schemas.microsoft.com/office/powerpoint/2010/main" val="2570445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Using the Cohort Chart </a:t>
            </a:r>
            <a:r>
              <a:rPr lang="en-US" sz="800" dirty="0"/>
              <a:t>(Continued)</a:t>
            </a:r>
          </a:p>
        </p:txBody>
      </p:sp>
      <p:sp>
        <p:nvSpPr>
          <p:cNvPr id="6" name="TextBox 5"/>
          <p:cNvSpPr txBox="1"/>
          <p:nvPr/>
        </p:nvSpPr>
        <p:spPr>
          <a:xfrm>
            <a:off x="495300" y="2133600"/>
            <a:ext cx="8153400" cy="3754874"/>
          </a:xfrm>
          <a:prstGeom prst="rect">
            <a:avLst/>
          </a:prstGeom>
          <a:noFill/>
        </p:spPr>
        <p:txBody>
          <a:bodyPr wrap="square" rtlCol="0">
            <a:spAutoFit/>
          </a:bodyPr>
          <a:lstStyle/>
          <a:p>
            <a:r>
              <a:rPr lang="en-US" b="1" u="sng" dirty="0">
                <a:solidFill>
                  <a:schemeClr val="tx2">
                    <a:lumMod val="50000"/>
                  </a:schemeClr>
                </a:solidFill>
              </a:rPr>
              <a:t>5 Performance Indicators Measured in every Quarter and Annual report </a:t>
            </a:r>
          </a:p>
          <a:p>
            <a:endParaRPr lang="en-US" b="1" u="sng" dirty="0">
              <a:solidFill>
                <a:schemeClr val="tx2">
                  <a:lumMod val="50000"/>
                </a:schemeClr>
              </a:solidFill>
            </a:endParaRPr>
          </a:p>
          <a:p>
            <a:r>
              <a:rPr lang="en-US" dirty="0">
                <a:solidFill>
                  <a:schemeClr val="tx2">
                    <a:lumMod val="50000"/>
                  </a:schemeClr>
                </a:solidFill>
              </a:rPr>
              <a:t>The far-left section in the chart lists these five Indicators</a:t>
            </a:r>
          </a:p>
          <a:p>
            <a:endParaRPr lang="en-US" dirty="0">
              <a:solidFill>
                <a:schemeClr val="tx2">
                  <a:lumMod val="50000"/>
                </a:schemeClr>
              </a:solidFill>
            </a:endParaRPr>
          </a:p>
          <a:p>
            <a:pPr marL="342900" indent="-342900">
              <a:spcAft>
                <a:spcPts val="2400"/>
              </a:spcAft>
              <a:buFont typeface="+mj-lt"/>
              <a:buAutoNum type="arabicPeriod"/>
            </a:pPr>
            <a:r>
              <a:rPr lang="en-US" u="sng" dirty="0">
                <a:solidFill>
                  <a:schemeClr val="tx2">
                    <a:lumMod val="50000"/>
                  </a:schemeClr>
                </a:solidFill>
              </a:rPr>
              <a:t>2nd Quarter Employment:</a:t>
            </a:r>
            <a:r>
              <a:rPr lang="en-US" dirty="0">
                <a:solidFill>
                  <a:schemeClr val="tx2">
                    <a:lumMod val="50000"/>
                  </a:schemeClr>
                </a:solidFill>
              </a:rPr>
              <a:t> based on the participants’ exit date and employer reported state and national wages in the 2</a:t>
            </a:r>
            <a:r>
              <a:rPr lang="en-US" baseline="30000" dirty="0">
                <a:solidFill>
                  <a:schemeClr val="tx2">
                    <a:lumMod val="50000"/>
                  </a:schemeClr>
                </a:solidFill>
              </a:rPr>
              <a:t>nd</a:t>
            </a:r>
            <a:r>
              <a:rPr lang="en-US" dirty="0">
                <a:solidFill>
                  <a:schemeClr val="tx2">
                    <a:lumMod val="50000"/>
                  </a:schemeClr>
                </a:solidFill>
              </a:rPr>
              <a:t> quarter after exiting</a:t>
            </a:r>
          </a:p>
          <a:p>
            <a:pPr marL="342900" indent="-342900">
              <a:spcAft>
                <a:spcPts val="2400"/>
              </a:spcAft>
              <a:buFont typeface="+mj-lt"/>
              <a:buAutoNum type="arabicPeriod"/>
            </a:pPr>
            <a:r>
              <a:rPr lang="en-US" u="sng" dirty="0">
                <a:solidFill>
                  <a:schemeClr val="tx2">
                    <a:lumMod val="50000"/>
                  </a:schemeClr>
                </a:solidFill>
              </a:rPr>
              <a:t>2nd Quarter Median Earnings:</a:t>
            </a:r>
            <a:r>
              <a:rPr lang="en-US" dirty="0">
                <a:solidFill>
                  <a:schemeClr val="tx2">
                    <a:lumMod val="50000"/>
                  </a:schemeClr>
                </a:solidFill>
              </a:rPr>
              <a:t> based on the participants’ exit date and the median wage reported by employers (state and national wages) in the 2</a:t>
            </a:r>
            <a:r>
              <a:rPr lang="en-US" baseline="30000" dirty="0">
                <a:solidFill>
                  <a:schemeClr val="tx2">
                    <a:lumMod val="50000"/>
                  </a:schemeClr>
                </a:solidFill>
              </a:rPr>
              <a:t>nd</a:t>
            </a:r>
            <a:r>
              <a:rPr lang="en-US" dirty="0">
                <a:solidFill>
                  <a:schemeClr val="tx2">
                    <a:lumMod val="50000"/>
                  </a:schemeClr>
                </a:solidFill>
              </a:rPr>
              <a:t> quarter after exiting</a:t>
            </a:r>
          </a:p>
          <a:p>
            <a:pPr marL="342900" indent="-342900">
              <a:buFont typeface="+mj-lt"/>
              <a:buAutoNum type="arabicPeriod"/>
            </a:pPr>
            <a:r>
              <a:rPr lang="en-US" u="sng" dirty="0">
                <a:solidFill>
                  <a:schemeClr val="tx2">
                    <a:lumMod val="50000"/>
                  </a:schemeClr>
                </a:solidFill>
              </a:rPr>
              <a:t>4th Quarter Employment:</a:t>
            </a:r>
            <a:r>
              <a:rPr lang="en-US" dirty="0">
                <a:solidFill>
                  <a:schemeClr val="tx2">
                    <a:lumMod val="50000"/>
                  </a:schemeClr>
                </a:solidFill>
              </a:rPr>
              <a:t> based on the participants’ exit date and employers reporting state and national wages earned in the 4</a:t>
            </a:r>
            <a:r>
              <a:rPr lang="en-US" baseline="30000" dirty="0">
                <a:solidFill>
                  <a:schemeClr val="tx2">
                    <a:lumMod val="50000"/>
                  </a:schemeClr>
                </a:solidFill>
              </a:rPr>
              <a:t>th</a:t>
            </a:r>
            <a:r>
              <a:rPr lang="en-US" dirty="0">
                <a:solidFill>
                  <a:schemeClr val="tx2">
                    <a:lumMod val="50000"/>
                  </a:schemeClr>
                </a:solidFill>
              </a:rPr>
              <a:t> quarter after exiting</a:t>
            </a:r>
          </a:p>
        </p:txBody>
      </p:sp>
    </p:spTree>
    <p:extLst>
      <p:ext uri="{BB962C8B-B14F-4D97-AF65-F5344CB8AC3E}">
        <p14:creationId xmlns:p14="http://schemas.microsoft.com/office/powerpoint/2010/main" val="18548587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Using the Cohort Chart </a:t>
            </a:r>
            <a:r>
              <a:rPr lang="en-US" sz="800" dirty="0"/>
              <a:t>(Continued)</a:t>
            </a:r>
            <a:endParaRPr lang="en-US" sz="3400" dirty="0"/>
          </a:p>
        </p:txBody>
      </p:sp>
      <p:sp>
        <p:nvSpPr>
          <p:cNvPr id="6" name="TextBox 5"/>
          <p:cNvSpPr txBox="1"/>
          <p:nvPr/>
        </p:nvSpPr>
        <p:spPr>
          <a:xfrm>
            <a:off x="533400" y="2133600"/>
            <a:ext cx="8077200" cy="3108543"/>
          </a:xfrm>
          <a:prstGeom prst="rect">
            <a:avLst/>
          </a:prstGeom>
          <a:noFill/>
        </p:spPr>
        <p:txBody>
          <a:bodyPr wrap="square" rtlCol="0">
            <a:spAutoFit/>
          </a:bodyPr>
          <a:lstStyle/>
          <a:p>
            <a:r>
              <a:rPr lang="en-US" b="1" u="sng" dirty="0">
                <a:solidFill>
                  <a:schemeClr val="tx2">
                    <a:lumMod val="50000"/>
                  </a:schemeClr>
                </a:solidFill>
              </a:rPr>
              <a:t>5 Performance Indicators Measured </a:t>
            </a:r>
            <a:endParaRPr lang="en-US" sz="800" dirty="0">
              <a:solidFill>
                <a:schemeClr val="tx2">
                  <a:lumMod val="50000"/>
                </a:schemeClr>
              </a:solidFill>
            </a:endParaRPr>
          </a:p>
          <a:p>
            <a:endParaRPr lang="en-US" sz="800" dirty="0">
              <a:solidFill>
                <a:schemeClr val="tx2">
                  <a:lumMod val="50000"/>
                </a:schemeClr>
              </a:solidFill>
            </a:endParaRPr>
          </a:p>
          <a:p>
            <a:endParaRPr lang="en-US" sz="800" dirty="0">
              <a:solidFill>
                <a:schemeClr val="tx2">
                  <a:lumMod val="50000"/>
                </a:schemeClr>
              </a:solidFill>
            </a:endParaRPr>
          </a:p>
          <a:p>
            <a:endParaRPr lang="en-US" sz="800" dirty="0">
              <a:solidFill>
                <a:schemeClr val="tx2">
                  <a:lumMod val="50000"/>
                </a:schemeClr>
              </a:solidFill>
            </a:endParaRPr>
          </a:p>
          <a:p>
            <a:endParaRPr lang="en-US" sz="800" dirty="0">
              <a:solidFill>
                <a:schemeClr val="tx2">
                  <a:lumMod val="50000"/>
                </a:schemeClr>
              </a:solidFill>
            </a:endParaRPr>
          </a:p>
          <a:p>
            <a:pPr marL="342900" indent="-342900">
              <a:spcAft>
                <a:spcPts val="2400"/>
              </a:spcAft>
              <a:buAutoNum type="arabicPeriod" startAt="4"/>
            </a:pPr>
            <a:r>
              <a:rPr lang="en-US" u="sng" dirty="0">
                <a:solidFill>
                  <a:schemeClr val="tx2">
                    <a:lumMod val="50000"/>
                  </a:schemeClr>
                </a:solidFill>
              </a:rPr>
              <a:t>Credential Rate:</a:t>
            </a:r>
            <a:r>
              <a:rPr lang="en-US" dirty="0">
                <a:solidFill>
                  <a:schemeClr val="tx2">
                    <a:lumMod val="50000"/>
                  </a:schemeClr>
                </a:solidFill>
              </a:rPr>
              <a:t> based on all participants who attended training during enrollment and the date the participants exited (4th quarter after the exiting quarter</a:t>
            </a:r>
          </a:p>
          <a:p>
            <a:pPr marL="342900" indent="-342900">
              <a:spcAft>
                <a:spcPts val="2400"/>
              </a:spcAft>
              <a:buAutoNum type="arabicPeriod" startAt="4"/>
            </a:pPr>
            <a:r>
              <a:rPr lang="en-US" u="sng" dirty="0">
                <a:solidFill>
                  <a:schemeClr val="tx2">
                    <a:lumMod val="50000"/>
                  </a:schemeClr>
                </a:solidFill>
              </a:rPr>
              <a:t>Measurable Skill Gains (MSG):</a:t>
            </a:r>
            <a:r>
              <a:rPr lang="en-US" dirty="0">
                <a:solidFill>
                  <a:schemeClr val="tx2">
                    <a:lumMod val="50000"/>
                  </a:schemeClr>
                </a:solidFill>
              </a:rPr>
              <a:t> Only real time measure. Based on all participants who attended training that leads to a credential or employment at any time during their enrollment period and if they have a captured MSG during the reporting period </a:t>
            </a:r>
            <a:endParaRPr lang="en-US" b="1" dirty="0">
              <a:solidFill>
                <a:schemeClr val="tx2">
                  <a:lumMod val="50000"/>
                </a:schemeClr>
              </a:solidFill>
            </a:endParaRPr>
          </a:p>
        </p:txBody>
      </p:sp>
    </p:spTree>
    <p:extLst>
      <p:ext uri="{BB962C8B-B14F-4D97-AF65-F5344CB8AC3E}">
        <p14:creationId xmlns:p14="http://schemas.microsoft.com/office/powerpoint/2010/main" val="1964221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Using the Cohort Chart </a:t>
            </a:r>
            <a:r>
              <a:rPr lang="en-US" sz="800" dirty="0"/>
              <a:t>(Continued)</a:t>
            </a:r>
            <a:endParaRPr lang="en-US" sz="3400" dirty="0">
              <a:solidFill>
                <a:schemeClr val="accent2">
                  <a:lumMod val="50000"/>
                </a:schemeClr>
              </a:solidFill>
            </a:endParaRPr>
          </a:p>
        </p:txBody>
      </p:sp>
      <p:sp>
        <p:nvSpPr>
          <p:cNvPr id="6" name="TextBox 5"/>
          <p:cNvSpPr txBox="1"/>
          <p:nvPr/>
        </p:nvSpPr>
        <p:spPr>
          <a:xfrm>
            <a:off x="533400" y="1936465"/>
            <a:ext cx="8077200" cy="4370427"/>
          </a:xfrm>
          <a:prstGeom prst="rect">
            <a:avLst/>
          </a:prstGeom>
          <a:noFill/>
        </p:spPr>
        <p:txBody>
          <a:bodyPr wrap="square" rtlCol="0">
            <a:spAutoFit/>
          </a:bodyPr>
          <a:lstStyle/>
          <a:p>
            <a:pPr>
              <a:spcAft>
                <a:spcPts val="2400"/>
              </a:spcAft>
            </a:pPr>
            <a:r>
              <a:rPr lang="en-US" dirty="0">
                <a:solidFill>
                  <a:schemeClr val="tx2">
                    <a:lumMod val="50000"/>
                  </a:schemeClr>
                </a:solidFill>
              </a:rPr>
              <a:t>To find the date range for </a:t>
            </a:r>
            <a:r>
              <a:rPr lang="en-US" dirty="0" err="1">
                <a:solidFill>
                  <a:schemeClr val="tx2">
                    <a:lumMod val="50000"/>
                  </a:schemeClr>
                </a:solidFill>
              </a:rPr>
              <a:t>exiters</a:t>
            </a:r>
            <a:r>
              <a:rPr lang="en-US" dirty="0">
                <a:solidFill>
                  <a:schemeClr val="tx2">
                    <a:lumMod val="50000"/>
                  </a:schemeClr>
                </a:solidFill>
              </a:rPr>
              <a:t> included in each Annual Report for all exit based performance indicators </a:t>
            </a:r>
          </a:p>
          <a:p>
            <a:pPr marL="342900" indent="-342900">
              <a:spcAft>
                <a:spcPts val="2400"/>
              </a:spcAft>
              <a:buFont typeface="+mj-lt"/>
              <a:buAutoNum type="arabicPeriod"/>
            </a:pPr>
            <a:r>
              <a:rPr lang="en-US" dirty="0">
                <a:solidFill>
                  <a:schemeClr val="tx2">
                    <a:lumMod val="50000"/>
                  </a:schemeClr>
                </a:solidFill>
              </a:rPr>
              <a:t>Follow the PY's color in which you want participant exit date ranges on down through the individual indicator section </a:t>
            </a:r>
          </a:p>
          <a:p>
            <a:pPr marL="342900" indent="-342900">
              <a:spcAft>
                <a:spcPts val="2400"/>
              </a:spcAft>
              <a:buFont typeface="+mj-lt"/>
              <a:buAutoNum type="arabicPeriod"/>
            </a:pPr>
            <a:r>
              <a:rPr lang="en-US" dirty="0">
                <a:solidFill>
                  <a:schemeClr val="tx2">
                    <a:lumMod val="50000"/>
                  </a:schemeClr>
                </a:solidFill>
              </a:rPr>
              <a:t>Once you are in the indicator line you want the information on, look directly up to the quarter date section above it</a:t>
            </a:r>
          </a:p>
          <a:p>
            <a:pPr marL="342900" indent="-342900">
              <a:spcAft>
                <a:spcPts val="2400"/>
              </a:spcAft>
              <a:buFont typeface="+mj-lt"/>
              <a:buAutoNum type="arabicPeriod"/>
            </a:pPr>
            <a:r>
              <a:rPr lang="en-US" dirty="0">
                <a:solidFill>
                  <a:schemeClr val="tx2">
                    <a:lumMod val="50000"/>
                  </a:schemeClr>
                </a:solidFill>
              </a:rPr>
              <a:t>The quarter date ranges listed above that program year’s color are the exit date ranges that indicator uses </a:t>
            </a:r>
          </a:p>
          <a:p>
            <a:pPr>
              <a:spcAft>
                <a:spcPts val="2400"/>
              </a:spcAft>
            </a:pPr>
            <a:r>
              <a:rPr lang="en-US" b="1" i="1" u="sng" dirty="0">
                <a:solidFill>
                  <a:schemeClr val="tx2">
                    <a:lumMod val="50000"/>
                  </a:schemeClr>
                </a:solidFill>
              </a:rPr>
              <a:t>Examples: </a:t>
            </a:r>
            <a:r>
              <a:rPr lang="en-US" i="1" dirty="0">
                <a:solidFill>
                  <a:schemeClr val="tx2">
                    <a:lumMod val="50000"/>
                  </a:schemeClr>
                </a:solidFill>
              </a:rPr>
              <a:t>PY22's 2nd </a:t>
            </a:r>
            <a:r>
              <a:rPr lang="en-US" i="1" dirty="0" err="1">
                <a:solidFill>
                  <a:schemeClr val="tx2">
                    <a:lumMod val="50000"/>
                  </a:schemeClr>
                </a:solidFill>
              </a:rPr>
              <a:t>Qtr</a:t>
            </a:r>
            <a:r>
              <a:rPr lang="en-US" i="1" dirty="0">
                <a:solidFill>
                  <a:schemeClr val="tx2">
                    <a:lumMod val="50000"/>
                  </a:schemeClr>
                </a:solidFill>
              </a:rPr>
              <a:t> Employment performance outcome includes participants exited July 2021 - June 2022. PY22's 4th </a:t>
            </a:r>
            <a:r>
              <a:rPr lang="en-US" i="1" dirty="0" err="1">
                <a:solidFill>
                  <a:schemeClr val="tx2">
                    <a:lumMod val="50000"/>
                  </a:schemeClr>
                </a:solidFill>
              </a:rPr>
              <a:t>Qtr</a:t>
            </a:r>
            <a:r>
              <a:rPr lang="en-US" i="1" dirty="0">
                <a:solidFill>
                  <a:schemeClr val="tx2">
                    <a:lumMod val="50000"/>
                  </a:schemeClr>
                </a:solidFill>
              </a:rPr>
              <a:t> Employment performance outcome includes participants exited January 2021 - December 2021.</a:t>
            </a:r>
            <a:endParaRPr lang="en-US" b="1" i="1" dirty="0">
              <a:solidFill>
                <a:schemeClr val="tx2">
                  <a:lumMod val="50000"/>
                </a:schemeClr>
              </a:solidFill>
            </a:endParaRPr>
          </a:p>
        </p:txBody>
      </p:sp>
    </p:spTree>
    <p:extLst>
      <p:ext uri="{BB962C8B-B14F-4D97-AF65-F5344CB8AC3E}">
        <p14:creationId xmlns:p14="http://schemas.microsoft.com/office/powerpoint/2010/main" val="2496367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048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Importance of Capturing Actual SSNs in WF1</a:t>
            </a:r>
          </a:p>
        </p:txBody>
      </p:sp>
      <p:sp>
        <p:nvSpPr>
          <p:cNvPr id="5" name="Title 3"/>
          <p:cNvSpPr txBox="1">
            <a:spLocks/>
          </p:cNvSpPr>
          <p:nvPr/>
        </p:nvSpPr>
        <p:spPr>
          <a:xfrm>
            <a:off x="381000" y="1729932"/>
            <a:ext cx="8610600" cy="4945505"/>
          </a:xfrm>
          <a:prstGeom prst="rect">
            <a:avLst/>
          </a:prstGeom>
        </p:spPr>
        <p:txBody>
          <a:bodyPr vert="horz" lIns="91440" tIns="45720" rIns="91440" bIns="45720" rtlCol="0" anchor="ctr">
            <a:no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marL="342900" indent="-342900">
              <a:spcBef>
                <a:spcPts val="0"/>
              </a:spcBef>
              <a:spcAft>
                <a:spcPts val="1200"/>
              </a:spcAft>
              <a:buFont typeface="+mj-lt"/>
              <a:buAutoNum type="arabicPeriod"/>
            </a:pPr>
            <a:r>
              <a:rPr lang="en-US" sz="1800" b="0" dirty="0">
                <a:effectLst/>
                <a:latin typeface="+mn-lt"/>
                <a:ea typeface="Times New Roman" panose="02020603050405020304" pitchFamily="18" charset="0"/>
                <a:cs typeface="Times New Roman" panose="02020603050405020304" pitchFamily="18" charset="0"/>
              </a:rPr>
              <a:t>Social Security Numbers are used to gather information on the participant’s </a:t>
            </a:r>
            <a:r>
              <a:rPr lang="en-US" sz="1800" b="0" dirty="0">
                <a:latin typeface="+mn-lt"/>
                <a:ea typeface="Times New Roman" panose="02020603050405020304" pitchFamily="18" charset="0"/>
                <a:cs typeface="Times New Roman" panose="02020603050405020304" pitchFamily="18" charset="0"/>
              </a:rPr>
              <a:t>achievements. </a:t>
            </a:r>
          </a:p>
          <a:p>
            <a:pPr marL="342900" indent="-342900">
              <a:spcBef>
                <a:spcPts val="0"/>
              </a:spcBef>
              <a:spcAft>
                <a:spcPts val="1200"/>
              </a:spcAft>
              <a:buFont typeface="+mj-lt"/>
              <a:buAutoNum type="arabicPeriod"/>
            </a:pPr>
            <a:r>
              <a:rPr lang="en-US" sz="1800" b="0" dirty="0">
                <a:latin typeface="+mn-lt"/>
                <a:ea typeface="Times New Roman" panose="02020603050405020304" pitchFamily="18" charset="0"/>
                <a:cs typeface="Times New Roman" panose="02020603050405020304" pitchFamily="18" charset="0"/>
              </a:rPr>
              <a:t>We report participant pre-enrollment earnings.</a:t>
            </a:r>
          </a:p>
          <a:p>
            <a:pPr marL="342900" lvl="1" indent="-342900" algn="just">
              <a:spcAft>
                <a:spcPts val="600"/>
              </a:spcAft>
              <a:buFont typeface="+mj-lt"/>
              <a:buAutoNum type="arabicPeriod" startAt="3"/>
              <a:tabLst>
                <a:tab pos="338138" algn="l"/>
              </a:tabLst>
            </a:pPr>
            <a:r>
              <a:rPr lang="en-US" sz="1800" b="0" dirty="0">
                <a:solidFill>
                  <a:schemeClr val="tx2">
                    <a:lumMod val="75000"/>
                  </a:schemeClr>
                </a:solidFill>
                <a:latin typeface="+mn-lt"/>
                <a:ea typeface="Times New Roman" panose="02020603050405020304" pitchFamily="18" charset="0"/>
                <a:cs typeface="Times New Roman" panose="02020603050405020304" pitchFamily="18" charset="0"/>
              </a:rPr>
              <a:t>We report participant earnings after receiving program services</a:t>
            </a:r>
          </a:p>
          <a:p>
            <a:pPr marL="800100" lvl="2" indent="-342900" algn="just">
              <a:spcAft>
                <a:spcPts val="600"/>
              </a:spcAft>
              <a:buFont typeface="+mj-lt"/>
              <a:buAutoNum type="alphaLcPeriod"/>
              <a:tabLst>
                <a:tab pos="338138" algn="l"/>
              </a:tabLst>
            </a:pPr>
            <a:r>
              <a:rPr lang="en-US" b="0" dirty="0">
                <a:solidFill>
                  <a:schemeClr val="tx2">
                    <a:lumMod val="75000"/>
                  </a:schemeClr>
                </a:solidFill>
                <a:latin typeface="+mn-lt"/>
                <a:ea typeface="Times New Roman" panose="02020603050405020304" pitchFamily="18" charset="0"/>
                <a:cs typeface="Times New Roman" panose="02020603050405020304" pitchFamily="18" charset="0"/>
              </a:rPr>
              <a:t>1</a:t>
            </a:r>
            <a:r>
              <a:rPr lang="en-US" b="0" baseline="30000" dirty="0">
                <a:solidFill>
                  <a:schemeClr val="tx2">
                    <a:lumMod val="75000"/>
                  </a:schemeClr>
                </a:solidFill>
                <a:latin typeface="+mn-lt"/>
                <a:ea typeface="Times New Roman" panose="02020603050405020304" pitchFamily="18" charset="0"/>
                <a:cs typeface="Times New Roman" panose="02020603050405020304" pitchFamily="18" charset="0"/>
              </a:rPr>
              <a:t>st</a:t>
            </a:r>
            <a:r>
              <a:rPr lang="en-US" b="0" dirty="0">
                <a:solidFill>
                  <a:schemeClr val="tx2">
                    <a:lumMod val="75000"/>
                  </a:schemeClr>
                </a:solidFill>
                <a:latin typeface="+mn-lt"/>
                <a:ea typeface="Times New Roman" panose="02020603050405020304" pitchFamily="18" charset="0"/>
                <a:cs typeface="Times New Roman" panose="02020603050405020304" pitchFamily="18" charset="0"/>
              </a:rPr>
              <a:t> Quarter after program exit earnings</a:t>
            </a:r>
          </a:p>
          <a:p>
            <a:pPr marL="800100" lvl="2" indent="-342900" algn="just">
              <a:spcAft>
                <a:spcPts val="600"/>
              </a:spcAft>
              <a:buFont typeface="+mj-lt"/>
              <a:buAutoNum type="alphaLcPeriod"/>
              <a:tabLst>
                <a:tab pos="338138" algn="l"/>
              </a:tabLst>
            </a:pPr>
            <a:r>
              <a:rPr lang="en-US" dirty="0">
                <a:solidFill>
                  <a:schemeClr val="tx2">
                    <a:lumMod val="75000"/>
                  </a:schemeClr>
                </a:solidFill>
                <a:ea typeface="Times New Roman" panose="02020603050405020304" pitchFamily="18" charset="0"/>
                <a:cs typeface="Times New Roman" panose="02020603050405020304" pitchFamily="18" charset="0"/>
              </a:rPr>
              <a:t>2</a:t>
            </a:r>
            <a:r>
              <a:rPr lang="en-US" baseline="30000" dirty="0">
                <a:solidFill>
                  <a:schemeClr val="tx2">
                    <a:lumMod val="75000"/>
                  </a:schemeClr>
                </a:solidFill>
                <a:ea typeface="Times New Roman" panose="02020603050405020304" pitchFamily="18" charset="0"/>
                <a:cs typeface="Times New Roman" panose="02020603050405020304" pitchFamily="18" charset="0"/>
              </a:rPr>
              <a:t>nd</a:t>
            </a:r>
            <a:r>
              <a:rPr lang="en-US" dirty="0">
                <a:solidFill>
                  <a:schemeClr val="tx2">
                    <a:lumMod val="75000"/>
                  </a:schemeClr>
                </a:solidFill>
                <a:ea typeface="Times New Roman" panose="02020603050405020304" pitchFamily="18" charset="0"/>
                <a:cs typeface="Times New Roman" panose="02020603050405020304" pitchFamily="18" charset="0"/>
              </a:rPr>
              <a:t> </a:t>
            </a:r>
            <a:r>
              <a:rPr lang="en-US" b="0" dirty="0">
                <a:solidFill>
                  <a:schemeClr val="tx2">
                    <a:lumMod val="75000"/>
                  </a:schemeClr>
                </a:solidFill>
                <a:latin typeface="+mn-lt"/>
                <a:ea typeface="Times New Roman" panose="02020603050405020304" pitchFamily="18" charset="0"/>
                <a:cs typeface="Times New Roman" panose="02020603050405020304" pitchFamily="18" charset="0"/>
              </a:rPr>
              <a:t>Quarter after program exit earnings</a:t>
            </a:r>
          </a:p>
          <a:p>
            <a:pPr marL="800100" lvl="2" indent="-342900" algn="just">
              <a:spcAft>
                <a:spcPts val="600"/>
              </a:spcAft>
              <a:buFont typeface="+mj-lt"/>
              <a:buAutoNum type="alphaLcPeriod"/>
              <a:tabLst>
                <a:tab pos="338138" algn="l"/>
              </a:tabLst>
            </a:pPr>
            <a:r>
              <a:rPr lang="en-US" dirty="0">
                <a:solidFill>
                  <a:schemeClr val="tx2">
                    <a:lumMod val="75000"/>
                  </a:schemeClr>
                </a:solidFill>
                <a:ea typeface="Times New Roman" panose="02020603050405020304" pitchFamily="18" charset="0"/>
                <a:cs typeface="Times New Roman" panose="02020603050405020304" pitchFamily="18" charset="0"/>
              </a:rPr>
              <a:t>3</a:t>
            </a:r>
            <a:r>
              <a:rPr lang="en-US" baseline="30000" dirty="0">
                <a:solidFill>
                  <a:schemeClr val="tx2">
                    <a:lumMod val="75000"/>
                  </a:schemeClr>
                </a:solidFill>
                <a:ea typeface="Times New Roman" panose="02020603050405020304" pitchFamily="18" charset="0"/>
                <a:cs typeface="Times New Roman" panose="02020603050405020304" pitchFamily="18" charset="0"/>
              </a:rPr>
              <a:t>rd</a:t>
            </a:r>
            <a:r>
              <a:rPr lang="en-US" dirty="0">
                <a:solidFill>
                  <a:schemeClr val="tx2">
                    <a:lumMod val="75000"/>
                  </a:schemeClr>
                </a:solidFill>
                <a:ea typeface="Times New Roman" panose="02020603050405020304" pitchFamily="18" charset="0"/>
                <a:cs typeface="Times New Roman" panose="02020603050405020304" pitchFamily="18" charset="0"/>
              </a:rPr>
              <a:t> </a:t>
            </a:r>
            <a:r>
              <a:rPr lang="en-US" b="0" dirty="0">
                <a:solidFill>
                  <a:schemeClr val="tx2">
                    <a:lumMod val="75000"/>
                  </a:schemeClr>
                </a:solidFill>
                <a:latin typeface="+mn-lt"/>
                <a:ea typeface="Times New Roman" panose="02020603050405020304" pitchFamily="18" charset="0"/>
                <a:cs typeface="Times New Roman" panose="02020603050405020304" pitchFamily="18" charset="0"/>
              </a:rPr>
              <a:t>Quarter after program exit earnings</a:t>
            </a:r>
          </a:p>
          <a:p>
            <a:pPr marL="800100" lvl="2" indent="-342900" algn="just">
              <a:spcAft>
                <a:spcPts val="1200"/>
              </a:spcAft>
              <a:buFont typeface="+mj-lt"/>
              <a:buAutoNum type="alphaLcPeriod"/>
              <a:tabLst>
                <a:tab pos="338138" algn="l"/>
              </a:tabLst>
            </a:pPr>
            <a:r>
              <a:rPr lang="en-US" dirty="0">
                <a:solidFill>
                  <a:schemeClr val="tx2">
                    <a:lumMod val="75000"/>
                  </a:schemeClr>
                </a:solidFill>
                <a:ea typeface="Times New Roman" panose="02020603050405020304" pitchFamily="18" charset="0"/>
                <a:cs typeface="Times New Roman" panose="02020603050405020304" pitchFamily="18" charset="0"/>
              </a:rPr>
              <a:t>4</a:t>
            </a:r>
            <a:r>
              <a:rPr lang="en-US" baseline="30000" dirty="0">
                <a:solidFill>
                  <a:schemeClr val="tx2">
                    <a:lumMod val="75000"/>
                  </a:schemeClr>
                </a:solidFill>
                <a:ea typeface="Times New Roman" panose="02020603050405020304" pitchFamily="18" charset="0"/>
                <a:cs typeface="Times New Roman" panose="02020603050405020304" pitchFamily="18" charset="0"/>
              </a:rPr>
              <a:t>th</a:t>
            </a:r>
            <a:r>
              <a:rPr lang="en-US" dirty="0">
                <a:solidFill>
                  <a:schemeClr val="tx2">
                    <a:lumMod val="75000"/>
                  </a:schemeClr>
                </a:solidFill>
                <a:ea typeface="Times New Roman" panose="02020603050405020304" pitchFamily="18" charset="0"/>
                <a:cs typeface="Times New Roman" panose="02020603050405020304" pitchFamily="18" charset="0"/>
              </a:rPr>
              <a:t> </a:t>
            </a:r>
            <a:r>
              <a:rPr lang="en-US" b="0" dirty="0">
                <a:solidFill>
                  <a:schemeClr val="tx2">
                    <a:lumMod val="75000"/>
                  </a:schemeClr>
                </a:solidFill>
                <a:latin typeface="+mn-lt"/>
                <a:ea typeface="Times New Roman" panose="02020603050405020304" pitchFamily="18" charset="0"/>
                <a:cs typeface="Times New Roman" panose="02020603050405020304" pitchFamily="18" charset="0"/>
              </a:rPr>
              <a:t>Quarter after program exit earnings</a:t>
            </a:r>
          </a:p>
          <a:p>
            <a:pPr marL="342900" lvl="1" indent="-342900" algn="just">
              <a:spcAft>
                <a:spcPts val="600"/>
              </a:spcAft>
              <a:buFont typeface="+mj-lt"/>
              <a:buAutoNum type="arabicPeriod" startAt="3"/>
              <a:tabLst>
                <a:tab pos="338138" algn="l"/>
              </a:tabLst>
            </a:pPr>
            <a:r>
              <a:rPr lang="en-US" sz="1800" b="0" dirty="0">
                <a:solidFill>
                  <a:schemeClr val="tx2">
                    <a:lumMod val="75000"/>
                  </a:schemeClr>
                </a:solidFill>
                <a:latin typeface="+mn-lt"/>
                <a:ea typeface="Times New Roman" panose="02020603050405020304" pitchFamily="18" charset="0"/>
                <a:cs typeface="Times New Roman" panose="02020603050405020304" pitchFamily="18" charset="0"/>
              </a:rPr>
              <a:t>We report education success rates on program funded trainings your participant attends and the success rates of all their classmates attending the same training program </a:t>
            </a:r>
          </a:p>
          <a:p>
            <a:pPr marL="0" lvl="1" algn="just">
              <a:spcAft>
                <a:spcPts val="600"/>
              </a:spcAft>
              <a:tabLst>
                <a:tab pos="338138" algn="l"/>
              </a:tabLst>
            </a:pPr>
            <a:endParaRPr lang="en-US" sz="1800" b="0" dirty="0">
              <a:solidFill>
                <a:schemeClr val="tx2">
                  <a:lumMod val="75000"/>
                </a:schemeClr>
              </a:solidFill>
              <a:latin typeface="+mn-lt"/>
              <a:ea typeface="Times New Roman" panose="02020603050405020304" pitchFamily="18" charset="0"/>
              <a:cs typeface="Times New Roman" panose="02020603050405020304" pitchFamily="18" charset="0"/>
            </a:endParaRPr>
          </a:p>
          <a:p>
            <a:pPr marL="1250950" lvl="1" indent="-284163" algn="just">
              <a:spcAft>
                <a:spcPts val="600"/>
              </a:spcAft>
              <a:buFont typeface="Symbol" panose="05050102010706020507" pitchFamily="18" charset="2"/>
              <a:buChar char=""/>
              <a:tabLst>
                <a:tab pos="914400" algn="l"/>
              </a:tabLst>
            </a:pPr>
            <a:endParaRPr lang="en-US" sz="100" b="0" dirty="0">
              <a:latin typeface="+mn-lt"/>
              <a:ea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CD51FE33-474D-5A77-146B-2E7CB4287FF9}"/>
              </a:ext>
            </a:extLst>
          </p:cNvPr>
          <p:cNvSpPr>
            <a:spLocks noGrp="1"/>
          </p:cNvSpPr>
          <p:nvPr>
            <p:ph type="sldNum" sz="quarter" idx="12"/>
          </p:nvPr>
        </p:nvSpPr>
        <p:spPr/>
        <p:txBody>
          <a:bodyPr/>
          <a:lstStyle/>
          <a:p>
            <a:fld id="{EBFF2294-7853-4F86-BD16-9D9D7D857176}" type="slidenum">
              <a:rPr lang="en-US" smtClean="0"/>
              <a:pPr/>
              <a:t>4</a:t>
            </a:fld>
            <a:endParaRPr lang="en-US" dirty="0"/>
          </a:p>
        </p:txBody>
      </p:sp>
    </p:spTree>
    <p:extLst>
      <p:ext uri="{BB962C8B-B14F-4D97-AF65-F5344CB8AC3E}">
        <p14:creationId xmlns:p14="http://schemas.microsoft.com/office/powerpoint/2010/main" val="40875102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dirty="0"/>
              <a:t>Using the Cohort Chart </a:t>
            </a:r>
            <a:r>
              <a:rPr lang="en-US" sz="800" dirty="0"/>
              <a:t>(Continued)</a:t>
            </a:r>
            <a:endParaRPr lang="en-US" sz="3400" dirty="0">
              <a:solidFill>
                <a:schemeClr val="accent2">
                  <a:lumMod val="50000"/>
                </a:schemeClr>
              </a:solidFill>
            </a:endParaRPr>
          </a:p>
        </p:txBody>
      </p:sp>
      <p:sp>
        <p:nvSpPr>
          <p:cNvPr id="6" name="TextBox 5"/>
          <p:cNvSpPr txBox="1"/>
          <p:nvPr/>
        </p:nvSpPr>
        <p:spPr>
          <a:xfrm>
            <a:off x="533400" y="1946542"/>
            <a:ext cx="8077200" cy="4370427"/>
          </a:xfrm>
          <a:prstGeom prst="rect">
            <a:avLst/>
          </a:prstGeom>
          <a:noFill/>
        </p:spPr>
        <p:txBody>
          <a:bodyPr wrap="square" rtlCol="0">
            <a:spAutoFit/>
          </a:bodyPr>
          <a:lstStyle/>
          <a:p>
            <a:pPr>
              <a:spcAft>
                <a:spcPts val="2400"/>
              </a:spcAft>
            </a:pPr>
            <a:r>
              <a:rPr lang="en-US" dirty="0">
                <a:solidFill>
                  <a:schemeClr val="tx2">
                    <a:lumMod val="50000"/>
                  </a:schemeClr>
                </a:solidFill>
              </a:rPr>
              <a:t>To find the date range for </a:t>
            </a:r>
            <a:r>
              <a:rPr lang="en-US" dirty="0" err="1">
                <a:solidFill>
                  <a:schemeClr val="tx2">
                    <a:lumMod val="50000"/>
                  </a:schemeClr>
                </a:solidFill>
              </a:rPr>
              <a:t>exiters</a:t>
            </a:r>
            <a:r>
              <a:rPr lang="en-US" dirty="0">
                <a:solidFill>
                  <a:schemeClr val="tx2">
                    <a:lumMod val="50000"/>
                  </a:schemeClr>
                </a:solidFill>
              </a:rPr>
              <a:t> included in each Quarter Report for all exit-based performance indicators </a:t>
            </a:r>
          </a:p>
          <a:p>
            <a:pPr marL="342900" indent="-342900">
              <a:spcAft>
                <a:spcPts val="2400"/>
              </a:spcAft>
              <a:buFont typeface="+mj-lt"/>
              <a:buAutoNum type="arabicPeriod"/>
            </a:pPr>
            <a:r>
              <a:rPr lang="en-US" dirty="0">
                <a:solidFill>
                  <a:schemeClr val="tx2">
                    <a:lumMod val="50000"/>
                  </a:schemeClr>
                </a:solidFill>
              </a:rPr>
              <a:t>Follow the PY's color for the quarter in which you want date ranges on down to the individual indicator section</a:t>
            </a:r>
          </a:p>
          <a:p>
            <a:pPr marL="342900" indent="-342900">
              <a:spcAft>
                <a:spcPts val="2400"/>
              </a:spcAft>
              <a:buFont typeface="+mj-lt"/>
              <a:buAutoNum type="arabicPeriod"/>
            </a:pPr>
            <a:r>
              <a:rPr lang="en-US" dirty="0">
                <a:solidFill>
                  <a:schemeClr val="tx2">
                    <a:lumMod val="50000"/>
                  </a:schemeClr>
                </a:solidFill>
              </a:rPr>
              <a:t>Once you are in the indicator line, look directly up from the PY colored quarter section you want to know to the dated quarter section above it</a:t>
            </a:r>
          </a:p>
          <a:p>
            <a:pPr marL="342900" indent="-342900">
              <a:spcAft>
                <a:spcPts val="2400"/>
              </a:spcAft>
              <a:buFont typeface="+mj-lt"/>
              <a:buAutoNum type="arabicPeriod"/>
            </a:pPr>
            <a:r>
              <a:rPr lang="en-US" dirty="0">
                <a:solidFill>
                  <a:schemeClr val="tx2">
                    <a:lumMod val="50000"/>
                  </a:schemeClr>
                </a:solidFill>
              </a:rPr>
              <a:t>The quarter date range listed is the exit date range used for that indicator in that program year’s quarter </a:t>
            </a:r>
          </a:p>
          <a:p>
            <a:pPr>
              <a:spcAft>
                <a:spcPts val="2400"/>
              </a:spcAft>
            </a:pPr>
            <a:r>
              <a:rPr lang="en-US" b="1" i="1" u="sng" dirty="0">
                <a:solidFill>
                  <a:schemeClr val="tx2">
                    <a:lumMod val="50000"/>
                  </a:schemeClr>
                </a:solidFill>
              </a:rPr>
              <a:t>Examples</a:t>
            </a:r>
            <a:r>
              <a:rPr lang="en-US" b="1" i="1" dirty="0">
                <a:solidFill>
                  <a:schemeClr val="tx2">
                    <a:lumMod val="50000"/>
                  </a:schemeClr>
                </a:solidFill>
              </a:rPr>
              <a:t>: </a:t>
            </a:r>
            <a:r>
              <a:rPr lang="en-US" i="1" dirty="0">
                <a:solidFill>
                  <a:schemeClr val="tx2">
                    <a:lumMod val="50000"/>
                  </a:schemeClr>
                </a:solidFill>
              </a:rPr>
              <a:t>Quarter 1 of PY22's 2nd </a:t>
            </a:r>
            <a:r>
              <a:rPr lang="en-US" i="1" dirty="0" err="1">
                <a:solidFill>
                  <a:schemeClr val="tx2">
                    <a:lumMod val="50000"/>
                  </a:schemeClr>
                </a:solidFill>
              </a:rPr>
              <a:t>Qtr</a:t>
            </a:r>
            <a:r>
              <a:rPr lang="en-US" i="1" dirty="0">
                <a:solidFill>
                  <a:schemeClr val="tx2">
                    <a:lumMod val="50000"/>
                  </a:schemeClr>
                </a:solidFill>
              </a:rPr>
              <a:t> Employment performance outcome includes participants exited July 2021 - September 2021. Q1 of PY22's 4th </a:t>
            </a:r>
            <a:r>
              <a:rPr lang="en-US" i="1" dirty="0" err="1">
                <a:solidFill>
                  <a:schemeClr val="tx2">
                    <a:lumMod val="50000"/>
                  </a:schemeClr>
                </a:solidFill>
              </a:rPr>
              <a:t>Qtr</a:t>
            </a:r>
            <a:r>
              <a:rPr lang="en-US" i="1" dirty="0">
                <a:solidFill>
                  <a:schemeClr val="tx2">
                    <a:lumMod val="50000"/>
                  </a:schemeClr>
                </a:solidFill>
              </a:rPr>
              <a:t> Employment performance outcome includes participants exited January 2021 – March 2021.</a:t>
            </a:r>
            <a:endParaRPr lang="en-US" b="1" i="1" dirty="0">
              <a:solidFill>
                <a:schemeClr val="tx2">
                  <a:lumMod val="50000"/>
                </a:schemeClr>
              </a:solidFill>
            </a:endParaRPr>
          </a:p>
        </p:txBody>
      </p:sp>
    </p:spTree>
    <p:extLst>
      <p:ext uri="{BB962C8B-B14F-4D97-AF65-F5344CB8AC3E}">
        <p14:creationId xmlns:p14="http://schemas.microsoft.com/office/powerpoint/2010/main" val="2502236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686800" cy="1565542"/>
          </a:xfrm>
        </p:spPr>
        <p:txBody>
          <a:bodyPr>
            <a:normAutofit/>
          </a:bodyPr>
          <a:lstStyle/>
          <a:p>
            <a:pPr algn="ctr"/>
            <a:r>
              <a:rPr lang="en-US" sz="3400"/>
              <a:t>Using the Cohort Chart </a:t>
            </a:r>
            <a:r>
              <a:rPr lang="en-US" sz="800"/>
              <a:t>(Continued)</a:t>
            </a:r>
            <a:endParaRPr lang="en-US" sz="3400" dirty="0">
              <a:solidFill>
                <a:schemeClr val="accent2">
                  <a:lumMod val="50000"/>
                </a:schemeClr>
              </a:solidFill>
            </a:endParaRPr>
          </a:p>
        </p:txBody>
      </p:sp>
      <p:sp>
        <p:nvSpPr>
          <p:cNvPr id="6" name="TextBox 5"/>
          <p:cNvSpPr txBox="1"/>
          <p:nvPr/>
        </p:nvSpPr>
        <p:spPr>
          <a:xfrm>
            <a:off x="533400" y="2015123"/>
            <a:ext cx="8077200" cy="4093428"/>
          </a:xfrm>
          <a:prstGeom prst="rect">
            <a:avLst/>
          </a:prstGeom>
          <a:noFill/>
        </p:spPr>
        <p:txBody>
          <a:bodyPr wrap="square" rtlCol="0">
            <a:spAutoFit/>
          </a:bodyPr>
          <a:lstStyle/>
          <a:p>
            <a:pPr>
              <a:spcAft>
                <a:spcPts val="2400"/>
              </a:spcAft>
            </a:pPr>
            <a:r>
              <a:rPr lang="en-US" b="1" u="sng" dirty="0">
                <a:solidFill>
                  <a:schemeClr val="tx2">
                    <a:lumMod val="50000"/>
                  </a:schemeClr>
                </a:solidFill>
              </a:rPr>
              <a:t>Reminder: </a:t>
            </a:r>
            <a:r>
              <a:rPr lang="en-US" dirty="0">
                <a:solidFill>
                  <a:schemeClr val="tx2">
                    <a:lumMod val="50000"/>
                  </a:schemeClr>
                </a:solidFill>
              </a:rPr>
              <a:t>The Measurable Skill Gains Performance Indicator is a Real-Time Measure</a:t>
            </a:r>
          </a:p>
          <a:p>
            <a:pPr marL="342900" indent="-342900">
              <a:spcAft>
                <a:spcPts val="2400"/>
              </a:spcAft>
              <a:buFont typeface="+mj-lt"/>
              <a:buAutoNum type="arabicPeriod"/>
            </a:pPr>
            <a:r>
              <a:rPr lang="en-US" dirty="0">
                <a:solidFill>
                  <a:schemeClr val="tx2">
                    <a:lumMod val="50000"/>
                  </a:schemeClr>
                </a:solidFill>
              </a:rPr>
              <a:t>Denominator: Includes all participants who attended training at any time during the actual program year (had a training activity open at least 1 day)</a:t>
            </a:r>
          </a:p>
          <a:p>
            <a:pPr marL="342900" indent="-342900">
              <a:spcAft>
                <a:spcPts val="2400"/>
              </a:spcAft>
              <a:buFont typeface="+mj-lt"/>
              <a:buAutoNum type="arabicPeriod"/>
            </a:pPr>
            <a:r>
              <a:rPr lang="en-US" dirty="0">
                <a:solidFill>
                  <a:schemeClr val="tx2">
                    <a:lumMod val="50000"/>
                  </a:schemeClr>
                </a:solidFill>
              </a:rPr>
              <a:t>Numerator: Measures all those participants who have a skill gain captured in WF1 during each program year they had a training activity open on the case</a:t>
            </a:r>
          </a:p>
          <a:p>
            <a:pPr marL="342900" indent="-342900">
              <a:spcAft>
                <a:spcPts val="2400"/>
              </a:spcAft>
              <a:buFont typeface="+mj-lt"/>
              <a:buAutoNum type="arabicPeriod"/>
            </a:pPr>
            <a:r>
              <a:rPr lang="en-US" dirty="0">
                <a:solidFill>
                  <a:schemeClr val="tx2">
                    <a:lumMod val="50000"/>
                  </a:schemeClr>
                </a:solidFill>
              </a:rPr>
              <a:t>The timeframe used in this indicator is the same timeframe for each Program Year the indicator is measuring</a:t>
            </a:r>
          </a:p>
          <a:p>
            <a:pPr>
              <a:spcAft>
                <a:spcPts val="2400"/>
              </a:spcAft>
            </a:pPr>
            <a:r>
              <a:rPr lang="en-US" b="1" i="1" u="sng" dirty="0">
                <a:solidFill>
                  <a:schemeClr val="tx2">
                    <a:lumMod val="50000"/>
                  </a:schemeClr>
                </a:solidFill>
              </a:rPr>
              <a:t>Examples:</a:t>
            </a:r>
            <a:r>
              <a:rPr lang="en-US" b="1" i="1" dirty="0">
                <a:solidFill>
                  <a:schemeClr val="tx2">
                    <a:lumMod val="50000"/>
                  </a:schemeClr>
                </a:solidFill>
              </a:rPr>
              <a:t> </a:t>
            </a:r>
            <a:r>
              <a:rPr lang="en-US" i="1" dirty="0">
                <a:solidFill>
                  <a:schemeClr val="tx2">
                    <a:lumMod val="50000"/>
                  </a:schemeClr>
                </a:solidFill>
              </a:rPr>
              <a:t>PY22's Measurable Skill Gains date range includes participants who attended training July 2022 - June 2023. PY22's Q1 Measurable Skill Gains date range includes participants who attended training July 2022 - Sept 2022.</a:t>
            </a:r>
            <a:endParaRPr lang="en-US" b="1" i="1" dirty="0">
              <a:solidFill>
                <a:schemeClr val="tx2">
                  <a:lumMod val="50000"/>
                </a:schemeClr>
              </a:solidFill>
            </a:endParaRPr>
          </a:p>
        </p:txBody>
      </p:sp>
    </p:spTree>
    <p:extLst>
      <p:ext uri="{BB962C8B-B14F-4D97-AF65-F5344CB8AC3E}">
        <p14:creationId xmlns:p14="http://schemas.microsoft.com/office/powerpoint/2010/main" val="3442813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817738"/>
            <a:ext cx="8915400" cy="1092963"/>
          </a:xfrm>
        </p:spPr>
        <p:txBody>
          <a:bodyPr>
            <a:normAutofit/>
          </a:bodyPr>
          <a:lstStyle/>
          <a:p>
            <a:pPr algn="ctr"/>
            <a:br>
              <a:rPr lang="en-US" sz="3600" dirty="0">
                <a:solidFill>
                  <a:schemeClr val="accent2">
                    <a:lumMod val="50000"/>
                  </a:schemeClr>
                </a:solidFill>
              </a:rPr>
            </a:br>
            <a:endParaRPr lang="en-US" sz="1200" dirty="0">
              <a:solidFill>
                <a:schemeClr val="accent2">
                  <a:lumMod val="50000"/>
                </a:schemeClr>
              </a:solidFill>
            </a:endParaRPr>
          </a:p>
        </p:txBody>
      </p:sp>
      <p:sp>
        <p:nvSpPr>
          <p:cNvPr id="7" name="TextBox 6"/>
          <p:cNvSpPr txBox="1"/>
          <p:nvPr/>
        </p:nvSpPr>
        <p:spPr>
          <a:xfrm>
            <a:off x="6703127" y="1602924"/>
            <a:ext cx="184730" cy="307777"/>
          </a:xfrm>
          <a:prstGeom prst="rect">
            <a:avLst/>
          </a:prstGeom>
          <a:noFill/>
        </p:spPr>
        <p:txBody>
          <a:bodyPr wrap="none" rtlCol="0">
            <a:spAutoFit/>
          </a:bodyPr>
          <a:lstStyle/>
          <a:p>
            <a:pPr algn="ctr"/>
            <a:endParaRPr lang="en-US" sz="1400" b="1" u="sng" dirty="0"/>
          </a:p>
        </p:txBody>
      </p:sp>
      <p:pic>
        <p:nvPicPr>
          <p:cNvPr id="1026" name="Picture 2" descr="C:\Users\anwelch\AppData\Local\Microsoft\Windows\Temporary Internet Files\Content.IE5\EMTE5ULY\MP90039008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178255"/>
            <a:ext cx="3429000" cy="4807009"/>
          </a:xfrm>
          <a:prstGeom prst="rect">
            <a:avLst/>
          </a:prstGeom>
          <a:noFill/>
          <a:ln>
            <a:solidFill>
              <a:schemeClr val="accent6">
                <a:lumMod val="50000"/>
              </a:schemeClr>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721514" y="228600"/>
            <a:ext cx="4267200" cy="5201424"/>
          </a:xfrm>
          <a:prstGeom prst="rect">
            <a:avLst/>
          </a:prstGeom>
          <a:noFill/>
        </p:spPr>
        <p:txBody>
          <a:bodyPr wrap="square" rtlCol="0">
            <a:spAutoFit/>
          </a:bodyPr>
          <a:lstStyle/>
          <a:p>
            <a:pPr algn="ctr"/>
            <a:r>
              <a:rPr lang="en-US" sz="4000" b="1" dirty="0">
                <a:solidFill>
                  <a:schemeClr val="bg1"/>
                </a:solidFill>
              </a:rPr>
              <a:t>Performance</a:t>
            </a:r>
          </a:p>
          <a:p>
            <a:pPr algn="ctr"/>
            <a:r>
              <a:rPr lang="en-US" sz="4000" b="1" dirty="0">
                <a:solidFill>
                  <a:schemeClr val="bg1"/>
                </a:solidFill>
              </a:rPr>
              <a:t>Questions? </a:t>
            </a:r>
          </a:p>
          <a:p>
            <a:pPr algn="ctr"/>
            <a:endParaRPr lang="en-US" sz="4000" b="1" dirty="0">
              <a:solidFill>
                <a:schemeClr val="accent6">
                  <a:lumMod val="50000"/>
                </a:schemeClr>
              </a:solidFill>
            </a:endParaRPr>
          </a:p>
          <a:p>
            <a:pPr algn="ctr"/>
            <a:endParaRPr lang="en-US" sz="4000" b="1" dirty="0">
              <a:solidFill>
                <a:schemeClr val="accent6">
                  <a:lumMod val="50000"/>
                </a:schemeClr>
              </a:solidFill>
            </a:endParaRPr>
          </a:p>
          <a:p>
            <a:pPr algn="ctr"/>
            <a:r>
              <a:rPr lang="en-US" sz="4000" b="1" dirty="0">
                <a:solidFill>
                  <a:schemeClr val="tx2">
                    <a:lumMod val="50000"/>
                  </a:schemeClr>
                </a:solidFill>
              </a:rPr>
              <a:t>Amy Carlson</a:t>
            </a:r>
          </a:p>
          <a:p>
            <a:pPr algn="ctr"/>
            <a:r>
              <a:rPr lang="en-US" sz="3000" b="1" dirty="0">
                <a:solidFill>
                  <a:schemeClr val="tx2">
                    <a:lumMod val="50000"/>
                  </a:schemeClr>
                </a:solidFill>
              </a:rPr>
              <a:t>State Program Administrator Coordinator</a:t>
            </a:r>
          </a:p>
          <a:p>
            <a:pPr algn="ctr"/>
            <a:endParaRPr lang="en-US" sz="1000" b="1" dirty="0">
              <a:solidFill>
                <a:schemeClr val="accent6">
                  <a:lumMod val="50000"/>
                </a:schemeClr>
              </a:solidFill>
            </a:endParaRPr>
          </a:p>
          <a:p>
            <a:pPr algn="ctr"/>
            <a:r>
              <a:rPr lang="en-US" sz="2400" b="1" dirty="0">
                <a:solidFill>
                  <a:schemeClr val="accent6">
                    <a:lumMod val="50000"/>
                  </a:schemeClr>
                </a:solidFill>
                <a:hlinkClick r:id="rId3"/>
              </a:rPr>
              <a:t>amy.carlson@state.mn.us</a:t>
            </a:r>
            <a:r>
              <a:rPr lang="en-US" sz="2400" b="1" dirty="0">
                <a:solidFill>
                  <a:schemeClr val="accent6">
                    <a:lumMod val="50000"/>
                  </a:schemeClr>
                </a:solidFill>
              </a:rPr>
              <a:t> </a:t>
            </a:r>
          </a:p>
          <a:p>
            <a:pPr algn="ctr"/>
            <a:endParaRPr lang="en-US" sz="800" b="1" dirty="0">
              <a:solidFill>
                <a:schemeClr val="accent6">
                  <a:lumMod val="50000"/>
                </a:schemeClr>
              </a:solidFill>
            </a:endParaRPr>
          </a:p>
        </p:txBody>
      </p:sp>
      <p:sp>
        <p:nvSpPr>
          <p:cNvPr id="3" name="Slide Number Placeholder 2"/>
          <p:cNvSpPr>
            <a:spLocks noGrp="1"/>
          </p:cNvSpPr>
          <p:nvPr>
            <p:ph type="sldNum" sz="quarter" idx="12"/>
          </p:nvPr>
        </p:nvSpPr>
        <p:spPr/>
        <p:txBody>
          <a:bodyPr/>
          <a:lstStyle/>
          <a:p>
            <a:fld id="{EBFF2294-7853-4F86-BD16-9D9D7D857176}" type="slidenum">
              <a:rPr lang="en-US" smtClean="0"/>
              <a:t>42</a:t>
            </a:fld>
            <a:endParaRPr lang="en-US"/>
          </a:p>
        </p:txBody>
      </p:sp>
    </p:spTree>
    <p:extLst>
      <p:ext uri="{BB962C8B-B14F-4D97-AF65-F5344CB8AC3E}">
        <p14:creationId xmlns:p14="http://schemas.microsoft.com/office/powerpoint/2010/main" val="141823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endParaRPr lang="en-US" sz="3400" dirty="0">
              <a:solidFill>
                <a:schemeClr val="bg1"/>
              </a:solidFill>
            </a:endParaRPr>
          </a:p>
        </p:txBody>
      </p:sp>
      <p:sp>
        <p:nvSpPr>
          <p:cNvPr id="5" name="Title 3"/>
          <p:cNvSpPr txBox="1">
            <a:spLocks/>
          </p:cNvSpPr>
          <p:nvPr/>
        </p:nvSpPr>
        <p:spPr>
          <a:xfrm>
            <a:off x="457200" y="1676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1800"/>
              </a:spcAft>
            </a:pPr>
            <a:r>
              <a:rPr lang="en-US" sz="5000" dirty="0">
                <a:solidFill>
                  <a:schemeClr val="tx2">
                    <a:lumMod val="50000"/>
                  </a:schemeClr>
                </a:solidFill>
              </a:rPr>
              <a:t>RISKS OF USING A</a:t>
            </a:r>
          </a:p>
          <a:p>
            <a:pPr algn="ctr">
              <a:spcAft>
                <a:spcPts val="2400"/>
              </a:spcAft>
            </a:pPr>
            <a:r>
              <a:rPr lang="en-US" sz="5000" dirty="0">
                <a:solidFill>
                  <a:schemeClr val="tx2">
                    <a:lumMod val="50000"/>
                  </a:schemeClr>
                </a:solidFill>
                <a:latin typeface="+mn-lt"/>
              </a:rPr>
              <a:t>PSEUDO-SSN &amp; REQUIRED</a:t>
            </a:r>
          </a:p>
          <a:p>
            <a:pPr algn="ctr">
              <a:spcAft>
                <a:spcPts val="2400"/>
              </a:spcAft>
            </a:pPr>
            <a:r>
              <a:rPr lang="en-US" sz="5000" dirty="0">
                <a:solidFill>
                  <a:schemeClr val="tx2">
                    <a:lumMod val="50000"/>
                  </a:schemeClr>
                </a:solidFill>
                <a:latin typeface="+mn-lt"/>
              </a:rPr>
              <a:t> PROCEDURE TO CREATE ONE</a:t>
            </a:r>
          </a:p>
        </p:txBody>
      </p:sp>
    </p:spTree>
    <p:extLst>
      <p:ext uri="{BB962C8B-B14F-4D97-AF65-F5344CB8AC3E}">
        <p14:creationId xmlns:p14="http://schemas.microsoft.com/office/powerpoint/2010/main" val="1968921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Risks of Using a Pseudo SSN</a:t>
            </a:r>
          </a:p>
        </p:txBody>
      </p:sp>
      <p:sp>
        <p:nvSpPr>
          <p:cNvPr id="5" name="Title 3"/>
          <p:cNvSpPr txBox="1">
            <a:spLocks/>
          </p:cNvSpPr>
          <p:nvPr/>
        </p:nvSpPr>
        <p:spPr>
          <a:xfrm>
            <a:off x="457200" y="16002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marL="457200" indent="-457200">
              <a:spcAft>
                <a:spcPts val="1800"/>
              </a:spcAft>
              <a:buFont typeface="Arial" panose="020B0604020202020204" pitchFamily="34" charset="0"/>
              <a:buChar char="•"/>
            </a:pPr>
            <a:r>
              <a:rPr lang="en-US" sz="2800" b="0" dirty="0">
                <a:solidFill>
                  <a:schemeClr val="tx2">
                    <a:lumMod val="50000"/>
                  </a:schemeClr>
                </a:solidFill>
              </a:rPr>
              <a:t>Post-program earnings will not be determined, which will result in an automatic negative exit.</a:t>
            </a:r>
          </a:p>
          <a:p>
            <a:pPr marL="457200" indent="-457200">
              <a:spcAft>
                <a:spcPts val="1800"/>
              </a:spcAft>
              <a:buFont typeface="Arial" panose="020B0604020202020204" pitchFamily="34" charset="0"/>
              <a:buChar char="•"/>
            </a:pPr>
            <a:r>
              <a:rPr lang="en-US" sz="2800" b="0" dirty="0">
                <a:solidFill>
                  <a:schemeClr val="tx2">
                    <a:lumMod val="50000"/>
                  </a:schemeClr>
                </a:solidFill>
              </a:rPr>
              <a:t>The search function in Workforce One encompasses many parameters: SSN, name, email address, MAXIS number and Workforce One Record ID or Birthdate.  If a pseudo SSN is used, a later search for the person by SSN may not yield a result.</a:t>
            </a:r>
            <a:endParaRPr lang="en-US" sz="2800" b="0" dirty="0">
              <a:solidFill>
                <a:schemeClr val="tx2">
                  <a:lumMod val="50000"/>
                </a:schemeClr>
              </a:solidFill>
              <a:latin typeface="+mn-lt"/>
            </a:endParaRPr>
          </a:p>
        </p:txBody>
      </p:sp>
    </p:spTree>
    <p:extLst>
      <p:ext uri="{BB962C8B-B14F-4D97-AF65-F5344CB8AC3E}">
        <p14:creationId xmlns:p14="http://schemas.microsoft.com/office/powerpoint/2010/main" val="414611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Procedure for Creating a Pseudo SSN</a:t>
            </a:r>
          </a:p>
        </p:txBody>
      </p:sp>
      <p:sp>
        <p:nvSpPr>
          <p:cNvPr id="5" name="Title 3"/>
          <p:cNvSpPr txBox="1">
            <a:spLocks/>
          </p:cNvSpPr>
          <p:nvPr/>
        </p:nvSpPr>
        <p:spPr>
          <a:xfrm>
            <a:off x="457200" y="2057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spcAft>
                <a:spcPts val="1800"/>
              </a:spcAft>
            </a:pPr>
            <a:r>
              <a:rPr lang="en-US" sz="2800" b="0" dirty="0">
                <a:solidFill>
                  <a:schemeClr val="tx2">
                    <a:lumMod val="50000"/>
                  </a:schemeClr>
                </a:solidFill>
              </a:rPr>
              <a:t>If an individual refuses to supply an SSN and/or adequate documentation, then enter a 9-digit number based on this method:</a:t>
            </a:r>
          </a:p>
          <a:p>
            <a:pPr marL="803275" indent="-341313">
              <a:spcAft>
                <a:spcPts val="1800"/>
              </a:spcAft>
              <a:buFont typeface="Arial" panose="020B0604020202020204" pitchFamily="34" charset="0"/>
              <a:buChar char="•"/>
            </a:pPr>
            <a:r>
              <a:rPr lang="en-US" sz="2800" b="0" dirty="0">
                <a:solidFill>
                  <a:schemeClr val="tx2">
                    <a:lumMod val="50000"/>
                  </a:schemeClr>
                </a:solidFill>
              </a:rPr>
              <a:t>Start the number with ”000” or “900”</a:t>
            </a:r>
          </a:p>
          <a:p>
            <a:pPr marL="803275" indent="-341313">
              <a:spcAft>
                <a:spcPts val="1800"/>
              </a:spcAft>
              <a:buFont typeface="Arial" panose="020B0604020202020204" pitchFamily="34" charset="0"/>
              <a:buChar char="•"/>
            </a:pPr>
            <a:r>
              <a:rPr lang="en-US" sz="2800" b="0" dirty="0">
                <a:solidFill>
                  <a:schemeClr val="tx2">
                    <a:lumMod val="50000"/>
                  </a:schemeClr>
                </a:solidFill>
              </a:rPr>
              <a:t>Middle two numbers are the WSA /ISP number = AEOA – 21</a:t>
            </a:r>
          </a:p>
          <a:p>
            <a:pPr marL="803275" indent="-341313">
              <a:spcAft>
                <a:spcPts val="1800"/>
              </a:spcAft>
              <a:buFont typeface="Arial" panose="020B0604020202020204" pitchFamily="34" charset="0"/>
              <a:buChar char="•"/>
            </a:pPr>
            <a:r>
              <a:rPr lang="en-US" sz="2800" b="0" dirty="0">
                <a:solidFill>
                  <a:schemeClr val="tx2">
                    <a:lumMod val="50000"/>
                  </a:schemeClr>
                </a:solidFill>
              </a:rPr>
              <a:t>Last 4 numbers are assigned in a sequential manner (i.e., 0001, 0002, 0003, etc.)</a:t>
            </a:r>
          </a:p>
          <a:p>
            <a:pPr marL="457200" indent="-457200">
              <a:spcAft>
                <a:spcPts val="1800"/>
              </a:spcAft>
              <a:buFont typeface="Arial" panose="020B0604020202020204" pitchFamily="34" charset="0"/>
              <a:buChar char="•"/>
            </a:pPr>
            <a:endParaRPr lang="en-US" sz="2800" b="0" dirty="0">
              <a:solidFill>
                <a:schemeClr val="tx2">
                  <a:lumMod val="50000"/>
                </a:schemeClr>
              </a:solidFill>
              <a:latin typeface="+mn-lt"/>
            </a:endParaRPr>
          </a:p>
        </p:txBody>
      </p:sp>
    </p:spTree>
    <p:extLst>
      <p:ext uri="{BB962C8B-B14F-4D97-AF65-F5344CB8AC3E}">
        <p14:creationId xmlns:p14="http://schemas.microsoft.com/office/powerpoint/2010/main" val="329538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r>
              <a:rPr lang="en-US" sz="3400" dirty="0">
                <a:solidFill>
                  <a:schemeClr val="bg1"/>
                </a:solidFill>
              </a:rPr>
              <a:t>Workforce Development Area and</a:t>
            </a:r>
          </a:p>
          <a:p>
            <a:pPr algn="ctr"/>
            <a:r>
              <a:rPr lang="en-US" sz="3400" dirty="0">
                <a:solidFill>
                  <a:schemeClr val="bg1"/>
                </a:solidFill>
              </a:rPr>
              <a:t>Independent Grantee numbers </a:t>
            </a:r>
          </a:p>
        </p:txBody>
      </p:sp>
      <p:sp>
        <p:nvSpPr>
          <p:cNvPr id="5" name="Title 3"/>
          <p:cNvSpPr txBox="1">
            <a:spLocks/>
          </p:cNvSpPr>
          <p:nvPr/>
        </p:nvSpPr>
        <p:spPr>
          <a:xfrm>
            <a:off x="457200" y="2057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marL="457200" indent="-457200">
              <a:spcAft>
                <a:spcPts val="1800"/>
              </a:spcAft>
              <a:buFont typeface="Arial" panose="020B0604020202020204" pitchFamily="34" charset="0"/>
              <a:buChar char="•"/>
            </a:pPr>
            <a:endParaRPr lang="en-US" sz="2800" b="0" dirty="0">
              <a:solidFill>
                <a:schemeClr val="tx2">
                  <a:lumMod val="50000"/>
                </a:schemeClr>
              </a:solidFill>
              <a:latin typeface="+mn-lt"/>
            </a:endParaRPr>
          </a:p>
        </p:txBody>
      </p:sp>
      <p:sp>
        <p:nvSpPr>
          <p:cNvPr id="2" name="Slide Number Placeholder 1">
            <a:extLst>
              <a:ext uri="{FF2B5EF4-FFF2-40B4-BE49-F238E27FC236}">
                <a16:creationId xmlns:a16="http://schemas.microsoft.com/office/drawing/2014/main" id="{CF09F783-9B3C-4673-3C50-896A60E52E8F}"/>
              </a:ext>
            </a:extLst>
          </p:cNvPr>
          <p:cNvSpPr>
            <a:spLocks noGrp="1"/>
          </p:cNvSpPr>
          <p:nvPr>
            <p:ph type="sldNum" sz="quarter" idx="12"/>
          </p:nvPr>
        </p:nvSpPr>
        <p:spPr/>
        <p:txBody>
          <a:bodyPr/>
          <a:lstStyle/>
          <a:p>
            <a:fld id="{EBFF2294-7853-4F86-BD16-9D9D7D857176}" type="slidenum">
              <a:rPr lang="en-US" smtClean="0"/>
              <a:pPr/>
              <a:t>8</a:t>
            </a:fld>
            <a:endParaRPr lang="en-US" dirty="0"/>
          </a:p>
        </p:txBody>
      </p:sp>
      <p:pic>
        <p:nvPicPr>
          <p:cNvPr id="4" name="Picture 3">
            <a:extLst>
              <a:ext uri="{FF2B5EF4-FFF2-40B4-BE49-F238E27FC236}">
                <a16:creationId xmlns:a16="http://schemas.microsoft.com/office/drawing/2014/main" id="{2674F7B3-3198-46EE-1EEB-726A88E5C1E2}"/>
              </a:ext>
            </a:extLst>
          </p:cNvPr>
          <p:cNvPicPr>
            <a:picLocks noChangeAspect="1"/>
          </p:cNvPicPr>
          <p:nvPr/>
        </p:nvPicPr>
        <p:blipFill>
          <a:blip r:embed="rId3"/>
          <a:stretch>
            <a:fillRect/>
          </a:stretch>
        </p:blipFill>
        <p:spPr>
          <a:xfrm>
            <a:off x="513195" y="2052711"/>
            <a:ext cx="8117609" cy="4662755"/>
          </a:xfrm>
          <a:prstGeom prst="rect">
            <a:avLst/>
          </a:prstGeom>
        </p:spPr>
      </p:pic>
    </p:spTree>
    <p:extLst>
      <p:ext uri="{BB962C8B-B14F-4D97-AF65-F5344CB8AC3E}">
        <p14:creationId xmlns:p14="http://schemas.microsoft.com/office/powerpoint/2010/main" val="315541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txBox="1">
            <a:spLocks/>
          </p:cNvSpPr>
          <p:nvPr/>
        </p:nvSpPr>
        <p:spPr>
          <a:xfrm>
            <a:off x="76200" y="381000"/>
            <a:ext cx="8991600" cy="156554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endParaRPr lang="en-US" sz="3400" dirty="0">
              <a:solidFill>
                <a:schemeClr val="bg1"/>
              </a:solidFill>
            </a:endParaRPr>
          </a:p>
        </p:txBody>
      </p:sp>
      <p:sp>
        <p:nvSpPr>
          <p:cNvPr id="5" name="Title 3"/>
          <p:cNvSpPr txBox="1">
            <a:spLocks/>
          </p:cNvSpPr>
          <p:nvPr/>
        </p:nvSpPr>
        <p:spPr>
          <a:xfrm>
            <a:off x="457200" y="1676400"/>
            <a:ext cx="8229600" cy="4572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tx2">
                    <a:lumMod val="75000"/>
                  </a:schemeClr>
                </a:solidFill>
                <a:latin typeface="+mj-lt"/>
                <a:ea typeface="+mj-ea"/>
                <a:cs typeface="+mj-cs"/>
              </a:defRPr>
            </a:lvl1pPr>
          </a:lstStyle>
          <a:p>
            <a:pPr algn="ctr">
              <a:spcAft>
                <a:spcPts val="1800"/>
              </a:spcAft>
            </a:pPr>
            <a:r>
              <a:rPr lang="en-US" sz="5000" dirty="0">
                <a:solidFill>
                  <a:schemeClr val="tx2">
                    <a:lumMod val="50000"/>
                  </a:schemeClr>
                </a:solidFill>
              </a:rPr>
              <a:t>WORKFORCE ONE ACTIVITIES</a:t>
            </a:r>
          </a:p>
          <a:p>
            <a:pPr algn="ctr">
              <a:spcAft>
                <a:spcPts val="1800"/>
              </a:spcAft>
            </a:pPr>
            <a:r>
              <a:rPr lang="en-US" sz="5000" dirty="0">
                <a:solidFill>
                  <a:schemeClr val="tx2">
                    <a:lumMod val="50000"/>
                  </a:schemeClr>
                </a:solidFill>
              </a:rPr>
              <a:t>THAT IMPACT</a:t>
            </a:r>
          </a:p>
          <a:p>
            <a:pPr algn="ctr">
              <a:spcAft>
                <a:spcPts val="1800"/>
              </a:spcAft>
            </a:pPr>
            <a:r>
              <a:rPr lang="en-US" sz="5000" dirty="0">
                <a:solidFill>
                  <a:schemeClr val="tx2">
                    <a:lumMod val="50000"/>
                  </a:schemeClr>
                </a:solidFill>
              </a:rPr>
              <a:t>PERFORMANCE</a:t>
            </a:r>
            <a:endParaRPr lang="en-US" sz="5000" dirty="0">
              <a:solidFill>
                <a:schemeClr val="tx2">
                  <a:lumMod val="50000"/>
                </a:schemeClr>
              </a:solidFill>
              <a:latin typeface="+mn-lt"/>
            </a:endParaRPr>
          </a:p>
        </p:txBody>
      </p:sp>
    </p:spTree>
    <p:extLst>
      <p:ext uri="{BB962C8B-B14F-4D97-AF65-F5344CB8AC3E}">
        <p14:creationId xmlns:p14="http://schemas.microsoft.com/office/powerpoint/2010/main" val="3181925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7D23BB9EED6F14EA2CBDCB0195C3043" ma:contentTypeVersion="8" ma:contentTypeDescription="Create a new document." ma:contentTypeScope="" ma:versionID="8fb6d66dd74e0ce49095776a273c9ef0">
  <xsd:schema xmlns:xsd="http://www.w3.org/2001/XMLSchema" xmlns:xs="http://www.w3.org/2001/XMLSchema" xmlns:p="http://schemas.microsoft.com/office/2006/metadata/properties" xmlns:ns2="6f83963a-87b6-450a-b42e-edaf52bae78c" targetNamespace="http://schemas.microsoft.com/office/2006/metadata/properties" ma:root="true" ma:fieldsID="0fb0b237bb3ac68148813bc024b55973" ns2:_="">
    <xsd:import namespace="6f83963a-87b6-450a-b42e-edaf52bae78c"/>
    <xsd:element name="properties">
      <xsd:complexType>
        <xsd:sequence>
          <xsd:element name="documentManagement">
            <xsd:complexType>
              <xsd:all>
                <xsd:element ref="ns2:Stock_x0020__x0023_" minOccurs="0"/>
                <xsd:element ref="ns2:Form_x0020__x0023_" minOccurs="0"/>
                <xsd:element ref="ns2:PPM_x0020_Chapter" minOccurs="0"/>
                <xsd:element ref="ns2:Contact" minOccurs="0"/>
                <xsd:element ref="ns2:Category" minOccurs="0"/>
                <xsd:element ref="ns2:Accessibility_x0020_Check_x0020_Done" minOccurs="0"/>
                <xsd:element ref="ns2:Accessibility_x0020_Pass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3963a-87b6-450a-b42e-edaf52bae78c" elementFormDefault="qualified">
    <xsd:import namespace="http://schemas.microsoft.com/office/2006/documentManagement/types"/>
    <xsd:import namespace="http://schemas.microsoft.com/office/infopath/2007/PartnerControls"/>
    <xsd:element name="Stock_x0020__x0023_" ma:index="4" nillable="true" ma:displayName="Stock #" ma:internalName="Stock_x0020__x0023_" ma:readOnly="false">
      <xsd:simpleType>
        <xsd:restriction base="dms:Text">
          <xsd:maxLength value="255"/>
        </xsd:restriction>
      </xsd:simpleType>
    </xsd:element>
    <xsd:element name="Form_x0020__x0023_" ma:index="5" nillable="true" ma:displayName="Form #" ma:internalName="Form_x0020__x0023_" ma:readOnly="false">
      <xsd:simpleType>
        <xsd:restriction base="dms:Text">
          <xsd:maxLength value="255"/>
        </xsd:restriction>
      </xsd:simpleType>
    </xsd:element>
    <xsd:element name="PPM_x0020_Chapter" ma:index="6" nillable="true" ma:displayName="PPM Chapter" ma:format="Hyperlink" ma:internalName="PPM_x0020_Chapter"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act" ma:index="7" nillable="true" ma:displayName="Contact" ma:default="Enter Choice #1" ma:format="Dropdown" ma:internalName="Contact" ma:readOnly="false">
      <xsd:simpleType>
        <xsd:union memberTypes="dms:Text">
          <xsd:simpleType>
            <xsd:restriction base="dms:Choice">
              <xsd:enumeration value="Enter Choice #1"/>
              <xsd:enumeration value="Enter Choice #2"/>
              <xsd:enumeration value="Enter Choice #3"/>
            </xsd:restriction>
          </xsd:simpleType>
        </xsd:union>
      </xsd:simpleType>
    </xsd:element>
    <xsd:element name="Category" ma:index="8" nillable="true" ma:displayName="Category" ma:default="Enter Choice #1" ma:format="Dropdown" ma:indexed="true" ma:internalName="Category" ma:readOnly="false">
      <xsd:simpleType>
        <xsd:union memberTypes="dms:Text">
          <xsd:simpleType>
            <xsd:restriction base="dms:Choice">
              <xsd:enumeration value="Enter Choice #1"/>
              <xsd:enumeration value="Enter Choice #2"/>
              <xsd:enumeration value="Enter Choice #3"/>
            </xsd:restriction>
          </xsd:simpleType>
        </xsd:union>
      </xsd:simpleType>
    </xsd:element>
    <xsd:element name="Accessibility_x0020_Check_x0020_Done" ma:index="9" nillable="true" ma:displayName="Accessibility Check Done" ma:default="0" ma:internalName="Accessibility_x0020_Check_x0020_Done" ma:readOnly="false">
      <xsd:simpleType>
        <xsd:restriction base="dms:Boolean"/>
      </xsd:simpleType>
    </xsd:element>
    <xsd:element name="Accessibility_x0020_Passed" ma:index="10" nillable="true" ma:displayName="Accessibility Passed" ma:default="0" ma:internalName="Accessibility_x0020_Passe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cessibility_x0020_Check_x0020_Done xmlns="6f83963a-87b6-450a-b42e-edaf52bae78c">false</Accessibility_x0020_Check_x0020_Done>
    <Form_x0020__x0023_ xmlns="6f83963a-87b6-450a-b42e-edaf52bae78c" xsi:nil="true"/>
    <Category xmlns="6f83963a-87b6-450a-b42e-edaf52bae78c">Template</Category>
    <Accessibility_x0020_Passed xmlns="6f83963a-87b6-450a-b42e-edaf52bae78c">false</Accessibility_x0020_Passed>
    <Contact xmlns="6f83963a-87b6-450a-b42e-edaf52bae78c">Communications</Contact>
    <PPM_x0020_Chapter xmlns="6f83963a-87b6-450a-b42e-edaf52bae78c">
      <Url xsi:nil="true"/>
      <Description xsi:nil="true"/>
    </PPM_x0020_Chapter>
    <Stock_x0020__x0023_ xmlns="6f83963a-87b6-450a-b42e-edaf52bae78c" xsi:nil="true"/>
  </documentManagement>
</p:properties>
</file>

<file path=customXml/itemProps1.xml><?xml version="1.0" encoding="utf-8"?>
<ds:datastoreItem xmlns:ds="http://schemas.openxmlformats.org/officeDocument/2006/customXml" ds:itemID="{4C62B928-B4E3-4409-81B0-F504382949DA}">
  <ds:schemaRefs>
    <ds:schemaRef ds:uri="http://schemas.microsoft.com/sharepoint/v3/contenttype/forms"/>
  </ds:schemaRefs>
</ds:datastoreItem>
</file>

<file path=customXml/itemProps2.xml><?xml version="1.0" encoding="utf-8"?>
<ds:datastoreItem xmlns:ds="http://schemas.openxmlformats.org/officeDocument/2006/customXml" ds:itemID="{6BE20B6E-D6F8-49F9-9A70-31DF2B16EC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3963a-87b6-450a-b42e-edaf52bae7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E5120-E017-490D-B1D6-4B1D6494B05B}">
  <ds:schemaRefs>
    <ds:schemaRef ds:uri="http://www.w3.org/XML/1998/namespace"/>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elements/1.1/"/>
    <ds:schemaRef ds:uri="6f83963a-87b6-450a-b42e-edaf52bae78c"/>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4776</TotalTime>
  <Words>2877</Words>
  <Application>Microsoft Office PowerPoint</Application>
  <PresentationFormat>On-screen Show (4:3)</PresentationFormat>
  <Paragraphs>331</Paragraphs>
  <Slides>42</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Symbol</vt:lpstr>
      <vt:lpstr>Wingdings</vt:lpstr>
      <vt:lpstr>Office Theme</vt:lpstr>
      <vt:lpstr>WORKFORCE ONE (WF1)</vt:lpstr>
      <vt:lpstr>What's in this Workforce One Guide?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If the participant exits with any of these exit reasons that participant will not be counted in performance outcomes</vt:lpstr>
      <vt:lpstr>PowerPoint Presentation</vt:lpstr>
      <vt:lpstr>PowerPoint Presentation</vt:lpstr>
      <vt:lpstr>PowerPoint Presentation</vt:lpstr>
      <vt:lpstr>REQUIRED POST EXIT DATA ENTRY  </vt:lpstr>
      <vt:lpstr>Acceptable File Documentation for  Entered Supplemental Wage Data</vt:lpstr>
      <vt:lpstr>Acceptable File Documentation for  Entered Supplemental Wage Data</vt:lpstr>
      <vt:lpstr>PowerPoint Presentation</vt:lpstr>
      <vt:lpstr>PowerPoint Presentation</vt:lpstr>
      <vt:lpstr>PowerPoint Presentation</vt:lpstr>
      <vt:lpstr>Why participants with “positive” WF1 exit reasons might not be positive in official performance</vt:lpstr>
      <vt:lpstr>PowerPoint Presentation</vt:lpstr>
      <vt:lpstr>PowerPoint Presentation</vt:lpstr>
      <vt:lpstr>State Level Performance Standards Program Year 2023</vt:lpstr>
      <vt:lpstr>WIOA Performance Indicators</vt:lpstr>
      <vt:lpstr>WIOA Performance Indicators (Continued)</vt:lpstr>
      <vt:lpstr>WIOA Performance Indicators (Continued)</vt:lpstr>
      <vt:lpstr>WIOA Performance Indicators (Continued)</vt:lpstr>
      <vt:lpstr>PY20, PY21, PY22, &amp; PY23 WIOA Cohorts</vt:lpstr>
      <vt:lpstr>Using the Cohort Chart</vt:lpstr>
      <vt:lpstr>Using the Cohort Chart (Continued)</vt:lpstr>
      <vt:lpstr>Using the Cohort Chart (Continued)</vt:lpstr>
      <vt:lpstr>Using the Cohort Chart (Continued)</vt:lpstr>
      <vt:lpstr>Using the Cohort Chart (Continued)</vt:lpstr>
      <vt:lpstr>Using the Cohort Chart (Continued)</vt:lpstr>
      <vt:lpstr> </vt:lpstr>
    </vt:vector>
  </TitlesOfParts>
  <Company>DEED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DEED PowerPoint Presentation</dc:title>
  <dc:creator>wfcuser</dc:creator>
  <cp:lastModifiedBy>Carlson, Amy (DEED)</cp:lastModifiedBy>
  <cp:revision>110</cp:revision>
  <dcterms:created xsi:type="dcterms:W3CDTF">2013-12-20T19:47:01Z</dcterms:created>
  <dcterms:modified xsi:type="dcterms:W3CDTF">2023-07-27T15:11:44Z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0x01010007D23BB9EED6F14EA2CBDCB0195C3043</vt:lpwstr>
  </property>
</Properties>
</file>