
<file path=[Content_Types].xml><?xml version="1.0" encoding="utf-8"?>
<Types xmlns="http://schemas.openxmlformats.org/package/2006/content-types">
  <Default Extension="png" ContentType="image/png"/>
  <Default Extension="m4a" ContentType="audio/mp4"/>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2" r:id="rId1"/>
  </p:sldMasterIdLst>
  <p:notesMasterIdLst>
    <p:notesMasterId r:id="rId35"/>
  </p:notesMasterIdLst>
  <p:handoutMasterIdLst>
    <p:handoutMasterId r:id="rId36"/>
  </p:handoutMasterIdLst>
  <p:sldIdLst>
    <p:sldId id="522" r:id="rId2"/>
    <p:sldId id="523" r:id="rId3"/>
    <p:sldId id="488" r:id="rId4"/>
    <p:sldId id="448" r:id="rId5"/>
    <p:sldId id="519" r:id="rId6"/>
    <p:sldId id="520" r:id="rId7"/>
    <p:sldId id="510" r:id="rId8"/>
    <p:sldId id="511" r:id="rId9"/>
    <p:sldId id="485" r:id="rId10"/>
    <p:sldId id="517" r:id="rId11"/>
    <p:sldId id="494" r:id="rId12"/>
    <p:sldId id="518" r:id="rId13"/>
    <p:sldId id="502" r:id="rId14"/>
    <p:sldId id="512" r:id="rId15"/>
    <p:sldId id="500" r:id="rId16"/>
    <p:sldId id="483" r:id="rId17"/>
    <p:sldId id="496" r:id="rId18"/>
    <p:sldId id="495" r:id="rId19"/>
    <p:sldId id="501" r:id="rId20"/>
    <p:sldId id="259" r:id="rId21"/>
    <p:sldId id="506" r:id="rId22"/>
    <p:sldId id="524" r:id="rId23"/>
    <p:sldId id="504" r:id="rId24"/>
    <p:sldId id="458" r:id="rId25"/>
    <p:sldId id="294" r:id="rId26"/>
    <p:sldId id="513" r:id="rId27"/>
    <p:sldId id="509" r:id="rId28"/>
    <p:sldId id="433" r:id="rId29"/>
    <p:sldId id="507" r:id="rId30"/>
    <p:sldId id="514" r:id="rId31"/>
    <p:sldId id="515" r:id="rId32"/>
    <p:sldId id="516" r:id="rId33"/>
    <p:sldId id="521" r:id="rId34"/>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6CBA"/>
    <a:srgbClr val="003865"/>
    <a:srgbClr val="163A64"/>
    <a:srgbClr val="0066FF"/>
    <a:srgbClr val="DE78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8" autoAdjust="0"/>
    <p:restoredTop sz="88665" autoAdjust="0"/>
  </p:normalViewPr>
  <p:slideViewPr>
    <p:cSldViewPr>
      <p:cViewPr varScale="1">
        <p:scale>
          <a:sx n="79" d="100"/>
          <a:sy n="79" d="100"/>
        </p:scale>
        <p:origin x="1469" y="67"/>
      </p:cViewPr>
      <p:guideLst>
        <p:guide orient="horz" pos="2160"/>
        <p:guide pos="2880"/>
      </p:guideLst>
    </p:cSldViewPr>
  </p:slideViewPr>
  <p:outlineViewPr>
    <p:cViewPr>
      <p:scale>
        <a:sx n="33" d="100"/>
        <a:sy n="33" d="100"/>
      </p:scale>
      <p:origin x="0" y="26784"/>
    </p:cViewPr>
  </p:outlineViewPr>
  <p:notesTextViewPr>
    <p:cViewPr>
      <p:scale>
        <a:sx n="100" d="100"/>
        <a:sy n="100" d="100"/>
      </p:scale>
      <p:origin x="0" y="0"/>
    </p:cViewPr>
  </p:notesTextViewPr>
  <p:sorterViewPr>
    <p:cViewPr>
      <p:scale>
        <a:sx n="149" d="100"/>
        <a:sy n="149" d="100"/>
      </p:scale>
      <p:origin x="0" y="0"/>
    </p:cViewPr>
  </p:sorterViewPr>
  <p:notesViewPr>
    <p:cSldViewPr>
      <p:cViewPr varScale="1">
        <p:scale>
          <a:sx n="66" d="100"/>
          <a:sy n="66" d="100"/>
        </p:scale>
        <p:origin x="310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170583" cy="480389"/>
          </a:xfrm>
          <a:prstGeom prst="rect">
            <a:avLst/>
          </a:prstGeom>
        </p:spPr>
        <p:txBody>
          <a:bodyPr vert="horz" lIns="94843" tIns="47421" rIns="94843" bIns="47421" rtlCol="0"/>
          <a:lstStyle>
            <a:lvl1pPr algn="l">
              <a:defRPr sz="1300"/>
            </a:lvl1pPr>
          </a:lstStyle>
          <a:p>
            <a:pPr>
              <a:defRPr/>
            </a:pPr>
            <a:endParaRPr lang="en-US" dirty="0"/>
          </a:p>
        </p:txBody>
      </p:sp>
      <p:sp>
        <p:nvSpPr>
          <p:cNvPr id="3" name="Date Placeholder 2"/>
          <p:cNvSpPr>
            <a:spLocks noGrp="1"/>
          </p:cNvSpPr>
          <p:nvPr>
            <p:ph type="dt" sz="quarter" idx="1"/>
          </p:nvPr>
        </p:nvSpPr>
        <p:spPr>
          <a:xfrm>
            <a:off x="4142965" y="0"/>
            <a:ext cx="3170583" cy="480389"/>
          </a:xfrm>
          <a:prstGeom prst="rect">
            <a:avLst/>
          </a:prstGeom>
        </p:spPr>
        <p:txBody>
          <a:bodyPr vert="horz" lIns="94843" tIns="47421" rIns="94843" bIns="47421" rtlCol="0"/>
          <a:lstStyle>
            <a:lvl1pPr algn="r">
              <a:defRPr sz="1300"/>
            </a:lvl1pPr>
          </a:lstStyle>
          <a:p>
            <a:pPr>
              <a:defRPr/>
            </a:pPr>
            <a:fld id="{9D9B0D34-F507-4783-AB4F-C09E17034AB9}" type="datetimeFigureOut">
              <a:rPr lang="en-US"/>
              <a:pPr>
                <a:defRPr/>
              </a:pPr>
              <a:t>11/24/2020</a:t>
            </a:fld>
            <a:endParaRPr lang="en-US" dirty="0"/>
          </a:p>
        </p:txBody>
      </p:sp>
      <p:sp>
        <p:nvSpPr>
          <p:cNvPr id="4" name="Footer Placeholder 3"/>
          <p:cNvSpPr>
            <a:spLocks noGrp="1"/>
          </p:cNvSpPr>
          <p:nvPr>
            <p:ph type="ftr" sz="quarter" idx="2"/>
          </p:nvPr>
        </p:nvSpPr>
        <p:spPr>
          <a:xfrm>
            <a:off x="3" y="9119172"/>
            <a:ext cx="3170583" cy="480389"/>
          </a:xfrm>
          <a:prstGeom prst="rect">
            <a:avLst/>
          </a:prstGeom>
        </p:spPr>
        <p:txBody>
          <a:bodyPr vert="horz" lIns="94843" tIns="47421" rIns="94843" bIns="47421" rtlCol="0" anchor="b"/>
          <a:lstStyle>
            <a:lvl1pPr algn="l">
              <a:defRPr sz="1300"/>
            </a:lvl1pPr>
          </a:lstStyle>
          <a:p>
            <a:pPr>
              <a:defRPr/>
            </a:pPr>
            <a:endParaRPr lang="en-US" dirty="0"/>
          </a:p>
        </p:txBody>
      </p:sp>
      <p:sp>
        <p:nvSpPr>
          <p:cNvPr id="5" name="Slide Number Placeholder 4"/>
          <p:cNvSpPr>
            <a:spLocks noGrp="1"/>
          </p:cNvSpPr>
          <p:nvPr>
            <p:ph type="sldNum" sz="quarter" idx="3"/>
          </p:nvPr>
        </p:nvSpPr>
        <p:spPr>
          <a:xfrm>
            <a:off x="4142965" y="9119172"/>
            <a:ext cx="3170583" cy="480389"/>
          </a:xfrm>
          <a:prstGeom prst="rect">
            <a:avLst/>
          </a:prstGeom>
        </p:spPr>
        <p:txBody>
          <a:bodyPr vert="horz" lIns="94843" tIns="47421" rIns="94843" bIns="47421" rtlCol="0" anchor="b"/>
          <a:lstStyle>
            <a:lvl1pPr algn="r">
              <a:defRPr sz="1300"/>
            </a:lvl1pPr>
          </a:lstStyle>
          <a:p>
            <a:pPr>
              <a:defRPr/>
            </a:pPr>
            <a:fld id="{B049114E-58C8-4B28-B994-28B10418C0DD}" type="slidenum">
              <a:rPr lang="en-US"/>
              <a:pPr>
                <a:defRPr/>
              </a:pPr>
              <a:t>‹#›</a:t>
            </a:fld>
            <a:endParaRPr lang="en-US" dirty="0"/>
          </a:p>
        </p:txBody>
      </p:sp>
    </p:spTree>
    <p:extLst>
      <p:ext uri="{BB962C8B-B14F-4D97-AF65-F5344CB8AC3E}">
        <p14:creationId xmlns:p14="http://schemas.microsoft.com/office/powerpoint/2010/main" val="4125881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170583" cy="482028"/>
          </a:xfrm>
          <a:prstGeom prst="rect">
            <a:avLst/>
          </a:prstGeom>
        </p:spPr>
        <p:txBody>
          <a:bodyPr vert="horz" lIns="94843" tIns="47421" rIns="94843" bIns="47421" rtlCol="0"/>
          <a:lstStyle>
            <a:lvl1pPr algn="l">
              <a:defRPr sz="1300"/>
            </a:lvl1pPr>
          </a:lstStyle>
          <a:p>
            <a:endParaRPr lang="en-US" dirty="0"/>
          </a:p>
        </p:txBody>
      </p:sp>
      <p:sp>
        <p:nvSpPr>
          <p:cNvPr id="3" name="Date Placeholder 2"/>
          <p:cNvSpPr>
            <a:spLocks noGrp="1"/>
          </p:cNvSpPr>
          <p:nvPr>
            <p:ph type="dt" idx="1"/>
          </p:nvPr>
        </p:nvSpPr>
        <p:spPr>
          <a:xfrm>
            <a:off x="4142963" y="3"/>
            <a:ext cx="3170583" cy="482028"/>
          </a:xfrm>
          <a:prstGeom prst="rect">
            <a:avLst/>
          </a:prstGeom>
        </p:spPr>
        <p:txBody>
          <a:bodyPr vert="horz" lIns="94843" tIns="47421" rIns="94843" bIns="47421" rtlCol="0"/>
          <a:lstStyle>
            <a:lvl1pPr algn="r">
              <a:defRPr sz="1300"/>
            </a:lvl1pPr>
          </a:lstStyle>
          <a:p>
            <a:fld id="{2BEBB36E-F187-4A9D-95A1-7E36308E9E97}" type="datetimeFigureOut">
              <a:rPr lang="en-US" smtClean="0"/>
              <a:t>11/24/2020</a:t>
            </a:fld>
            <a:endParaRPr lang="en-US" dirty="0"/>
          </a:p>
        </p:txBody>
      </p:sp>
      <p:sp>
        <p:nvSpPr>
          <p:cNvPr id="4" name="Slide Image Placeholder 3"/>
          <p:cNvSpPr>
            <a:spLocks noGrp="1" noRot="1" noChangeAspect="1"/>
          </p:cNvSpPr>
          <p:nvPr>
            <p:ph type="sldImg" idx="2"/>
          </p:nvPr>
        </p:nvSpPr>
        <p:spPr>
          <a:xfrm>
            <a:off x="1498600" y="1200150"/>
            <a:ext cx="4318000" cy="3238500"/>
          </a:xfrm>
          <a:prstGeom prst="rect">
            <a:avLst/>
          </a:prstGeom>
          <a:noFill/>
          <a:ln w="12700">
            <a:solidFill>
              <a:prstClr val="black"/>
            </a:solidFill>
          </a:ln>
        </p:spPr>
        <p:txBody>
          <a:bodyPr vert="horz" lIns="94843" tIns="47421" rIns="94843" bIns="47421" rtlCol="0" anchor="ctr"/>
          <a:lstStyle/>
          <a:p>
            <a:endParaRPr lang="en-US" dirty="0"/>
          </a:p>
        </p:txBody>
      </p:sp>
      <p:sp>
        <p:nvSpPr>
          <p:cNvPr id="5" name="Notes Placeholder 4"/>
          <p:cNvSpPr>
            <a:spLocks noGrp="1"/>
          </p:cNvSpPr>
          <p:nvPr>
            <p:ph type="body" sz="quarter" idx="3"/>
          </p:nvPr>
        </p:nvSpPr>
        <p:spPr>
          <a:xfrm>
            <a:off x="732184" y="4620252"/>
            <a:ext cx="5850835" cy="3780799"/>
          </a:xfrm>
          <a:prstGeom prst="rect">
            <a:avLst/>
          </a:prstGeom>
        </p:spPr>
        <p:txBody>
          <a:bodyPr vert="horz" lIns="94843" tIns="47421" rIns="94843" bIns="474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19175"/>
            <a:ext cx="3170583" cy="482028"/>
          </a:xfrm>
          <a:prstGeom prst="rect">
            <a:avLst/>
          </a:prstGeom>
        </p:spPr>
        <p:txBody>
          <a:bodyPr vert="horz" lIns="94843" tIns="47421" rIns="94843" bIns="4742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2963" y="9119175"/>
            <a:ext cx="3170583" cy="482028"/>
          </a:xfrm>
          <a:prstGeom prst="rect">
            <a:avLst/>
          </a:prstGeom>
        </p:spPr>
        <p:txBody>
          <a:bodyPr vert="horz" lIns="94843" tIns="47421" rIns="94843" bIns="47421" rtlCol="0" anchor="b"/>
          <a:lstStyle>
            <a:lvl1pPr algn="r">
              <a:defRPr sz="1300"/>
            </a:lvl1pPr>
          </a:lstStyle>
          <a:p>
            <a:fld id="{0CCC64D4-0866-43C7-BE92-3C2CAB891750}" type="slidenum">
              <a:rPr lang="en-US" smtClean="0"/>
              <a:t>‹#›</a:t>
            </a:fld>
            <a:endParaRPr lang="en-US" dirty="0"/>
          </a:p>
        </p:txBody>
      </p:sp>
    </p:spTree>
    <p:extLst>
      <p:ext uri="{BB962C8B-B14F-4D97-AF65-F5344CB8AC3E}">
        <p14:creationId xmlns:p14="http://schemas.microsoft.com/office/powerpoint/2010/main" val="3716348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200150"/>
            <a:ext cx="4318000" cy="3238500"/>
          </a:xfrm>
        </p:spPr>
      </p:sp>
      <p:sp>
        <p:nvSpPr>
          <p:cNvPr id="3" name="Notes Placeholder 2"/>
          <p:cNvSpPr>
            <a:spLocks noGrp="1"/>
          </p:cNvSpPr>
          <p:nvPr>
            <p:ph type="body" idx="1"/>
          </p:nvPr>
        </p:nvSpPr>
        <p:spPr/>
        <p:txBody>
          <a:bodyPr/>
          <a:lstStyle/>
          <a:p>
            <a:r>
              <a:rPr lang="en-US" b="1" baseline="0" dirty="0" smtClean="0"/>
              <a:t>  </a:t>
            </a:r>
            <a:endParaRPr lang="en-US" b="1" dirty="0"/>
          </a:p>
        </p:txBody>
      </p:sp>
      <p:sp>
        <p:nvSpPr>
          <p:cNvPr id="4" name="Slide Number Placeholder 3"/>
          <p:cNvSpPr>
            <a:spLocks noGrp="1"/>
          </p:cNvSpPr>
          <p:nvPr>
            <p:ph type="sldNum" sz="quarter" idx="10"/>
          </p:nvPr>
        </p:nvSpPr>
        <p:spPr/>
        <p:txBody>
          <a:bodyPr/>
          <a:lstStyle/>
          <a:p>
            <a:fld id="{0CCC64D4-0866-43C7-BE92-3C2CAB891750}" type="slidenum">
              <a:rPr lang="en-US" smtClean="0"/>
              <a:t>1</a:t>
            </a:fld>
            <a:endParaRPr lang="en-US" dirty="0"/>
          </a:p>
        </p:txBody>
      </p:sp>
    </p:spTree>
    <p:extLst>
      <p:ext uri="{BB962C8B-B14F-4D97-AF65-F5344CB8AC3E}">
        <p14:creationId xmlns:p14="http://schemas.microsoft.com/office/powerpoint/2010/main" val="125724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C64D4-0866-43C7-BE92-3C2CAB891750}" type="slidenum">
              <a:rPr lang="en-US" smtClean="0"/>
              <a:t>10</a:t>
            </a:fld>
            <a:endParaRPr lang="en-US" dirty="0"/>
          </a:p>
        </p:txBody>
      </p:sp>
    </p:spTree>
    <p:extLst>
      <p:ext uri="{BB962C8B-B14F-4D97-AF65-F5344CB8AC3E}">
        <p14:creationId xmlns:p14="http://schemas.microsoft.com/office/powerpoint/2010/main" val="3838987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C64D4-0866-43C7-BE92-3C2CAB891750}" type="slidenum">
              <a:rPr lang="en-US" smtClean="0"/>
              <a:t>11</a:t>
            </a:fld>
            <a:endParaRPr lang="en-US" dirty="0"/>
          </a:p>
        </p:txBody>
      </p:sp>
    </p:spTree>
    <p:extLst>
      <p:ext uri="{BB962C8B-B14F-4D97-AF65-F5344CB8AC3E}">
        <p14:creationId xmlns:p14="http://schemas.microsoft.com/office/powerpoint/2010/main" val="248757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C64D4-0866-43C7-BE92-3C2CAB891750}" type="slidenum">
              <a:rPr lang="en-US" smtClean="0"/>
              <a:t>12</a:t>
            </a:fld>
            <a:endParaRPr lang="en-US" dirty="0"/>
          </a:p>
        </p:txBody>
      </p:sp>
    </p:spTree>
    <p:extLst>
      <p:ext uri="{BB962C8B-B14F-4D97-AF65-F5344CB8AC3E}">
        <p14:creationId xmlns:p14="http://schemas.microsoft.com/office/powerpoint/2010/main" val="3325994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C64D4-0866-43C7-BE92-3C2CAB891750}" type="slidenum">
              <a:rPr lang="en-US" smtClean="0"/>
              <a:t>13</a:t>
            </a:fld>
            <a:endParaRPr lang="en-US" dirty="0"/>
          </a:p>
        </p:txBody>
      </p:sp>
    </p:spTree>
    <p:extLst>
      <p:ext uri="{BB962C8B-B14F-4D97-AF65-F5344CB8AC3E}">
        <p14:creationId xmlns:p14="http://schemas.microsoft.com/office/powerpoint/2010/main" val="2961210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C64D4-0866-43C7-BE92-3C2CAB891750}" type="slidenum">
              <a:rPr lang="en-US" smtClean="0"/>
              <a:t>14</a:t>
            </a:fld>
            <a:endParaRPr lang="en-US" dirty="0"/>
          </a:p>
        </p:txBody>
      </p:sp>
    </p:spTree>
    <p:extLst>
      <p:ext uri="{BB962C8B-B14F-4D97-AF65-F5344CB8AC3E}">
        <p14:creationId xmlns:p14="http://schemas.microsoft.com/office/powerpoint/2010/main" val="4069595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200150"/>
            <a:ext cx="4318000" cy="32385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C64D4-0866-43C7-BE92-3C2CAB891750}" type="slidenum">
              <a:rPr lang="en-US" smtClean="0"/>
              <a:t>15</a:t>
            </a:fld>
            <a:endParaRPr lang="en-US" dirty="0"/>
          </a:p>
        </p:txBody>
      </p:sp>
    </p:spTree>
    <p:extLst>
      <p:ext uri="{BB962C8B-B14F-4D97-AF65-F5344CB8AC3E}">
        <p14:creationId xmlns:p14="http://schemas.microsoft.com/office/powerpoint/2010/main" val="3951478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CCC64D4-0866-43C7-BE92-3C2CAB891750}" type="slidenum">
              <a:rPr lang="en-US" smtClean="0"/>
              <a:t>16</a:t>
            </a:fld>
            <a:endParaRPr lang="en-US" dirty="0"/>
          </a:p>
        </p:txBody>
      </p:sp>
    </p:spTree>
    <p:extLst>
      <p:ext uri="{BB962C8B-B14F-4D97-AF65-F5344CB8AC3E}">
        <p14:creationId xmlns:p14="http://schemas.microsoft.com/office/powerpoint/2010/main" val="1397045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CCC64D4-0866-43C7-BE92-3C2CAB891750}" type="slidenum">
              <a:rPr lang="en-US" smtClean="0"/>
              <a:t>17</a:t>
            </a:fld>
            <a:endParaRPr lang="en-US" dirty="0"/>
          </a:p>
        </p:txBody>
      </p:sp>
    </p:spTree>
    <p:extLst>
      <p:ext uri="{BB962C8B-B14F-4D97-AF65-F5344CB8AC3E}">
        <p14:creationId xmlns:p14="http://schemas.microsoft.com/office/powerpoint/2010/main" val="985085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CCC64D4-0866-43C7-BE92-3C2CAB891750}" type="slidenum">
              <a:rPr lang="en-US" smtClean="0"/>
              <a:t>18</a:t>
            </a:fld>
            <a:endParaRPr lang="en-US" dirty="0"/>
          </a:p>
        </p:txBody>
      </p:sp>
    </p:spTree>
    <p:extLst>
      <p:ext uri="{BB962C8B-B14F-4D97-AF65-F5344CB8AC3E}">
        <p14:creationId xmlns:p14="http://schemas.microsoft.com/office/powerpoint/2010/main" val="1069053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200150"/>
            <a:ext cx="4318000" cy="32385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CCC64D4-0866-43C7-BE92-3C2CAB891750}" type="slidenum">
              <a:rPr lang="en-US" smtClean="0"/>
              <a:t>19</a:t>
            </a:fld>
            <a:endParaRPr lang="en-US" dirty="0"/>
          </a:p>
        </p:txBody>
      </p:sp>
    </p:spTree>
    <p:extLst>
      <p:ext uri="{BB962C8B-B14F-4D97-AF65-F5344CB8AC3E}">
        <p14:creationId xmlns:p14="http://schemas.microsoft.com/office/powerpoint/2010/main" val="440419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200150"/>
            <a:ext cx="4318000" cy="32385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CCC64D4-0866-43C7-BE92-3C2CAB891750}" type="slidenum">
              <a:rPr lang="en-US" smtClean="0"/>
              <a:t>2</a:t>
            </a:fld>
            <a:endParaRPr lang="en-US" dirty="0"/>
          </a:p>
        </p:txBody>
      </p:sp>
    </p:spTree>
    <p:extLst>
      <p:ext uri="{BB962C8B-B14F-4D97-AF65-F5344CB8AC3E}">
        <p14:creationId xmlns:p14="http://schemas.microsoft.com/office/powerpoint/2010/main" val="2517807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200150"/>
            <a:ext cx="4318000" cy="32385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C64D4-0866-43C7-BE92-3C2CAB891750}" type="slidenum">
              <a:rPr lang="en-US" smtClean="0"/>
              <a:t>20</a:t>
            </a:fld>
            <a:endParaRPr lang="en-US" dirty="0"/>
          </a:p>
        </p:txBody>
      </p:sp>
    </p:spTree>
    <p:extLst>
      <p:ext uri="{BB962C8B-B14F-4D97-AF65-F5344CB8AC3E}">
        <p14:creationId xmlns:p14="http://schemas.microsoft.com/office/powerpoint/2010/main" val="3874392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200150"/>
            <a:ext cx="4318000" cy="32385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C64D4-0866-43C7-BE92-3C2CAB891750}" type="slidenum">
              <a:rPr lang="en-US" smtClean="0"/>
              <a:t>21</a:t>
            </a:fld>
            <a:endParaRPr lang="en-US" dirty="0"/>
          </a:p>
        </p:txBody>
      </p:sp>
    </p:spTree>
    <p:extLst>
      <p:ext uri="{BB962C8B-B14F-4D97-AF65-F5344CB8AC3E}">
        <p14:creationId xmlns:p14="http://schemas.microsoft.com/office/powerpoint/2010/main" val="3710747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CCC64D4-0866-43C7-BE92-3C2CAB891750}" type="slidenum">
              <a:rPr lang="en-US" smtClean="0"/>
              <a:t>22</a:t>
            </a:fld>
            <a:endParaRPr lang="en-US" dirty="0"/>
          </a:p>
        </p:txBody>
      </p:sp>
    </p:spTree>
    <p:extLst>
      <p:ext uri="{BB962C8B-B14F-4D97-AF65-F5344CB8AC3E}">
        <p14:creationId xmlns:p14="http://schemas.microsoft.com/office/powerpoint/2010/main" val="865322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C64D4-0866-43C7-BE92-3C2CAB891750}" type="slidenum">
              <a:rPr lang="en-US" smtClean="0"/>
              <a:t>23</a:t>
            </a:fld>
            <a:endParaRPr lang="en-US" dirty="0"/>
          </a:p>
        </p:txBody>
      </p:sp>
    </p:spTree>
    <p:extLst>
      <p:ext uri="{BB962C8B-B14F-4D97-AF65-F5344CB8AC3E}">
        <p14:creationId xmlns:p14="http://schemas.microsoft.com/office/powerpoint/2010/main" val="2622940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solidFill>
                <a:srgbClr val="002060"/>
              </a:solidFill>
            </a:endParaRPr>
          </a:p>
        </p:txBody>
      </p:sp>
      <p:sp>
        <p:nvSpPr>
          <p:cNvPr id="4" name="Slide Number Placeholder 3"/>
          <p:cNvSpPr>
            <a:spLocks noGrp="1"/>
          </p:cNvSpPr>
          <p:nvPr>
            <p:ph type="sldNum" sz="quarter" idx="10"/>
          </p:nvPr>
        </p:nvSpPr>
        <p:spPr/>
        <p:txBody>
          <a:bodyPr/>
          <a:lstStyle/>
          <a:p>
            <a:fld id="{125899DC-6D65-420B-AA17-710BAB9B2E7A}" type="slidenum">
              <a:rPr lang="en-US" smtClean="0"/>
              <a:t>24</a:t>
            </a:fld>
            <a:endParaRPr lang="en-US" dirty="0"/>
          </a:p>
        </p:txBody>
      </p:sp>
    </p:spTree>
    <p:extLst>
      <p:ext uri="{BB962C8B-B14F-4D97-AF65-F5344CB8AC3E}">
        <p14:creationId xmlns:p14="http://schemas.microsoft.com/office/powerpoint/2010/main" val="3424465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200150"/>
            <a:ext cx="4318000" cy="32385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C64D4-0866-43C7-BE92-3C2CAB891750}" type="slidenum">
              <a:rPr lang="en-US" smtClean="0"/>
              <a:t>25</a:t>
            </a:fld>
            <a:endParaRPr lang="en-US" dirty="0"/>
          </a:p>
        </p:txBody>
      </p:sp>
    </p:spTree>
    <p:extLst>
      <p:ext uri="{BB962C8B-B14F-4D97-AF65-F5344CB8AC3E}">
        <p14:creationId xmlns:p14="http://schemas.microsoft.com/office/powerpoint/2010/main" val="2160787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CCC64D4-0866-43C7-BE92-3C2CAB891750}" type="slidenum">
              <a:rPr lang="en-US" smtClean="0"/>
              <a:t>26</a:t>
            </a:fld>
            <a:endParaRPr lang="en-US" dirty="0"/>
          </a:p>
        </p:txBody>
      </p:sp>
    </p:spTree>
    <p:extLst>
      <p:ext uri="{BB962C8B-B14F-4D97-AF65-F5344CB8AC3E}">
        <p14:creationId xmlns:p14="http://schemas.microsoft.com/office/powerpoint/2010/main" val="4250881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Here is a sample reimbursement payment request form.   The form self-calculates, but remember to carry over new balances to the next pay request that is submitted.   DEED staff will help you complete pay requests and it is important to remember that the reimbursement period cannot cross a state fiscal year of June 30 end.   </a:t>
            </a:r>
            <a:endParaRPr lang="en-US" b="1" dirty="0"/>
          </a:p>
        </p:txBody>
      </p:sp>
      <p:sp>
        <p:nvSpPr>
          <p:cNvPr id="4" name="Slide Number Placeholder 3"/>
          <p:cNvSpPr>
            <a:spLocks noGrp="1"/>
          </p:cNvSpPr>
          <p:nvPr>
            <p:ph type="sldNum" sz="quarter" idx="10"/>
          </p:nvPr>
        </p:nvSpPr>
        <p:spPr/>
        <p:txBody>
          <a:bodyPr/>
          <a:lstStyle/>
          <a:p>
            <a:fld id="{0CCC64D4-0866-43C7-BE92-3C2CAB891750}" type="slidenum">
              <a:rPr lang="en-US" smtClean="0"/>
              <a:t>27</a:t>
            </a:fld>
            <a:endParaRPr lang="en-US" dirty="0"/>
          </a:p>
        </p:txBody>
      </p:sp>
    </p:spTree>
    <p:extLst>
      <p:ext uri="{BB962C8B-B14F-4D97-AF65-F5344CB8AC3E}">
        <p14:creationId xmlns:p14="http://schemas.microsoft.com/office/powerpoint/2010/main" val="2330010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200150"/>
            <a:ext cx="4318000" cy="32385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CCC64D4-0866-43C7-BE92-3C2CAB891750}" type="slidenum">
              <a:rPr lang="en-US" smtClean="0"/>
              <a:t>28</a:t>
            </a:fld>
            <a:endParaRPr lang="en-US" dirty="0"/>
          </a:p>
        </p:txBody>
      </p:sp>
    </p:spTree>
    <p:extLst>
      <p:ext uri="{BB962C8B-B14F-4D97-AF65-F5344CB8AC3E}">
        <p14:creationId xmlns:p14="http://schemas.microsoft.com/office/powerpoint/2010/main" val="810497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CCC64D4-0866-43C7-BE92-3C2CAB891750}" type="slidenum">
              <a:rPr lang="en-US" smtClean="0"/>
              <a:t>29</a:t>
            </a:fld>
            <a:endParaRPr lang="en-US" dirty="0"/>
          </a:p>
        </p:txBody>
      </p:sp>
    </p:spTree>
    <p:extLst>
      <p:ext uri="{BB962C8B-B14F-4D97-AF65-F5344CB8AC3E}">
        <p14:creationId xmlns:p14="http://schemas.microsoft.com/office/powerpoint/2010/main" val="4098683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200150"/>
            <a:ext cx="4318000" cy="32385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CCC64D4-0866-43C7-BE92-3C2CAB891750}" type="slidenum">
              <a:rPr lang="en-US" smtClean="0"/>
              <a:t>3</a:t>
            </a:fld>
            <a:endParaRPr lang="en-US" dirty="0"/>
          </a:p>
        </p:txBody>
      </p:sp>
    </p:spTree>
    <p:extLst>
      <p:ext uri="{BB962C8B-B14F-4D97-AF65-F5344CB8AC3E}">
        <p14:creationId xmlns:p14="http://schemas.microsoft.com/office/powerpoint/2010/main" val="28497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CCC64D4-0866-43C7-BE92-3C2CAB891750}" type="slidenum">
              <a:rPr lang="en-US" smtClean="0"/>
              <a:t>30</a:t>
            </a:fld>
            <a:endParaRPr lang="en-US" dirty="0"/>
          </a:p>
        </p:txBody>
      </p:sp>
    </p:spTree>
    <p:extLst>
      <p:ext uri="{BB962C8B-B14F-4D97-AF65-F5344CB8AC3E}">
        <p14:creationId xmlns:p14="http://schemas.microsoft.com/office/powerpoint/2010/main" val="19295363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CCC64D4-0866-43C7-BE92-3C2CAB891750}" type="slidenum">
              <a:rPr lang="en-US" smtClean="0"/>
              <a:t>31</a:t>
            </a:fld>
            <a:endParaRPr lang="en-US" dirty="0"/>
          </a:p>
        </p:txBody>
      </p:sp>
    </p:spTree>
    <p:extLst>
      <p:ext uri="{BB962C8B-B14F-4D97-AF65-F5344CB8AC3E}">
        <p14:creationId xmlns:p14="http://schemas.microsoft.com/office/powerpoint/2010/main" val="1588682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CCC64D4-0866-43C7-BE92-3C2CAB891750}" type="slidenum">
              <a:rPr lang="en-US" smtClean="0"/>
              <a:t>32</a:t>
            </a:fld>
            <a:endParaRPr lang="en-US" dirty="0"/>
          </a:p>
        </p:txBody>
      </p:sp>
    </p:spTree>
    <p:extLst>
      <p:ext uri="{BB962C8B-B14F-4D97-AF65-F5344CB8AC3E}">
        <p14:creationId xmlns:p14="http://schemas.microsoft.com/office/powerpoint/2010/main" val="1745473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C64D4-0866-43C7-BE92-3C2CAB891750}" type="slidenum">
              <a:rPr lang="en-US" smtClean="0"/>
              <a:t>33</a:t>
            </a:fld>
            <a:endParaRPr lang="en-US" dirty="0"/>
          </a:p>
        </p:txBody>
      </p:sp>
    </p:spTree>
    <p:extLst>
      <p:ext uri="{BB962C8B-B14F-4D97-AF65-F5344CB8AC3E}">
        <p14:creationId xmlns:p14="http://schemas.microsoft.com/office/powerpoint/2010/main" val="140001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8600" y="1200150"/>
            <a:ext cx="4318000" cy="32385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CCC64D4-0866-43C7-BE92-3C2CAB891750}" type="slidenum">
              <a:rPr lang="en-US" smtClean="0"/>
              <a:t>4</a:t>
            </a:fld>
            <a:endParaRPr lang="en-US" dirty="0"/>
          </a:p>
        </p:txBody>
      </p:sp>
    </p:spTree>
    <p:extLst>
      <p:ext uri="{BB962C8B-B14F-4D97-AF65-F5344CB8AC3E}">
        <p14:creationId xmlns:p14="http://schemas.microsoft.com/office/powerpoint/2010/main" val="156423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CCC64D4-0866-43C7-BE92-3C2CAB891750}" type="slidenum">
              <a:rPr lang="en-US" smtClean="0"/>
              <a:t>5</a:t>
            </a:fld>
            <a:endParaRPr lang="en-US" dirty="0"/>
          </a:p>
        </p:txBody>
      </p:sp>
    </p:spTree>
    <p:extLst>
      <p:ext uri="{BB962C8B-B14F-4D97-AF65-F5344CB8AC3E}">
        <p14:creationId xmlns:p14="http://schemas.microsoft.com/office/powerpoint/2010/main" val="2333426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CCC64D4-0866-43C7-BE92-3C2CAB891750}" type="slidenum">
              <a:rPr lang="en-US" smtClean="0"/>
              <a:t>6</a:t>
            </a:fld>
            <a:endParaRPr lang="en-US" dirty="0"/>
          </a:p>
        </p:txBody>
      </p:sp>
    </p:spTree>
    <p:extLst>
      <p:ext uri="{BB962C8B-B14F-4D97-AF65-F5344CB8AC3E}">
        <p14:creationId xmlns:p14="http://schemas.microsoft.com/office/powerpoint/2010/main" val="2155786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CCC64D4-0866-43C7-BE92-3C2CAB891750}" type="slidenum">
              <a:rPr lang="en-US" smtClean="0"/>
              <a:t>7</a:t>
            </a:fld>
            <a:endParaRPr lang="en-US" dirty="0"/>
          </a:p>
        </p:txBody>
      </p:sp>
    </p:spTree>
    <p:extLst>
      <p:ext uri="{BB962C8B-B14F-4D97-AF65-F5344CB8AC3E}">
        <p14:creationId xmlns:p14="http://schemas.microsoft.com/office/powerpoint/2010/main" val="1749105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C64D4-0866-43C7-BE92-3C2CAB891750}" type="slidenum">
              <a:rPr lang="en-US" smtClean="0"/>
              <a:t>8</a:t>
            </a:fld>
            <a:endParaRPr lang="en-US" dirty="0"/>
          </a:p>
        </p:txBody>
      </p:sp>
    </p:spTree>
    <p:extLst>
      <p:ext uri="{BB962C8B-B14F-4D97-AF65-F5344CB8AC3E}">
        <p14:creationId xmlns:p14="http://schemas.microsoft.com/office/powerpoint/2010/main" val="912600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C64D4-0866-43C7-BE92-3C2CAB891750}" type="slidenum">
              <a:rPr lang="en-US" smtClean="0"/>
              <a:t>9</a:t>
            </a:fld>
            <a:endParaRPr lang="en-US" dirty="0"/>
          </a:p>
        </p:txBody>
      </p:sp>
    </p:spTree>
    <p:extLst>
      <p:ext uri="{BB962C8B-B14F-4D97-AF65-F5344CB8AC3E}">
        <p14:creationId xmlns:p14="http://schemas.microsoft.com/office/powerpoint/2010/main" val="12768372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57200" y="3276600"/>
            <a:ext cx="8077200" cy="800100"/>
          </a:xfrm>
        </p:spPr>
        <p:txBody>
          <a:bodyPr>
            <a:normAutofit/>
          </a:bodyPr>
          <a:lstStyle>
            <a:lvl1pPr algn="ctr">
              <a:defRPr sz="3600" b="1">
                <a:solidFill>
                  <a:srgbClr val="003865"/>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319868"/>
            <a:ext cx="8077200" cy="762000"/>
          </a:xfrm>
        </p:spPr>
        <p:txBody>
          <a:bodyPr>
            <a:normAutofit/>
          </a:bodyPr>
          <a:lstStyle>
            <a:lvl1pPr marL="0" indent="0" algn="ctr">
              <a:buNone/>
              <a:defRPr sz="2400">
                <a:solidFill>
                  <a:srgbClr val="003865"/>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29FA2C-8D2E-4B33-A0D5-9F137ABBEEE6}" type="datetimeFigureOut">
              <a:rPr lang="en-US" smtClean="0"/>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FF2294-7853-4F86-BD16-9D9D7D857176}" type="slidenum">
              <a:rPr lang="en-US" smtClean="0"/>
              <a:t>‹#›</a:t>
            </a:fld>
            <a:endParaRPr lang="en-US" dirty="0"/>
          </a:p>
        </p:txBody>
      </p:sp>
    </p:spTree>
    <p:extLst>
      <p:ext uri="{BB962C8B-B14F-4D97-AF65-F5344CB8AC3E}">
        <p14:creationId xmlns:p14="http://schemas.microsoft.com/office/powerpoint/2010/main" val="2911678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9FA2C-8D2E-4B33-A0D5-9F137ABBEEE6}" type="datetimeFigureOut">
              <a:rPr lang="en-US" smtClean="0"/>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FF2294-7853-4F86-BD16-9D9D7D857176}" type="slidenum">
              <a:rPr lang="en-US" smtClean="0"/>
              <a:t>‹#›</a:t>
            </a:fld>
            <a:endParaRPr lang="en-US" dirty="0"/>
          </a:p>
        </p:txBody>
      </p:sp>
    </p:spTree>
    <p:extLst>
      <p:ext uri="{BB962C8B-B14F-4D97-AF65-F5344CB8AC3E}">
        <p14:creationId xmlns:p14="http://schemas.microsoft.com/office/powerpoint/2010/main" val="265158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9FA2C-8D2E-4B33-A0D5-9F137ABBEEE6}" type="datetimeFigureOut">
              <a:rPr lang="en-US" smtClean="0"/>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FF2294-7853-4F86-BD16-9D9D7D857176}" type="slidenum">
              <a:rPr lang="en-US" smtClean="0"/>
              <a:t>‹#›</a:t>
            </a:fld>
            <a:endParaRPr lang="en-US" dirty="0"/>
          </a:p>
        </p:txBody>
      </p:sp>
    </p:spTree>
    <p:extLst>
      <p:ext uri="{BB962C8B-B14F-4D97-AF65-F5344CB8AC3E}">
        <p14:creationId xmlns:p14="http://schemas.microsoft.com/office/powerpoint/2010/main" val="3657031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609600"/>
            <a:ext cx="8229600" cy="990600"/>
          </a:xfrm>
        </p:spPr>
        <p:txBody>
          <a:bodyPr>
            <a:normAutofit/>
          </a:bodyPr>
          <a:lstStyle>
            <a:lvl1pPr algn="l">
              <a:defRPr sz="3800"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2057401"/>
            <a:ext cx="8229600" cy="4826267"/>
          </a:xfrm>
        </p:spPr>
        <p:txBody>
          <a:bodyPr/>
          <a:lstStyle>
            <a:lvl1pPr>
              <a:buClr>
                <a:schemeClr val="accent3"/>
              </a:buClr>
              <a:defRPr>
                <a:solidFill>
                  <a:srgbClr val="003865"/>
                </a:solidFill>
              </a:defRPr>
            </a:lvl1pPr>
            <a:lvl2pPr>
              <a:buClr>
                <a:schemeClr val="accent3"/>
              </a:buClr>
              <a:defRPr>
                <a:solidFill>
                  <a:srgbClr val="003865"/>
                </a:solidFill>
              </a:defRPr>
            </a:lvl2pPr>
            <a:lvl3pPr>
              <a:buClr>
                <a:schemeClr val="accent3"/>
              </a:buClr>
              <a:defRPr>
                <a:solidFill>
                  <a:srgbClr val="003865"/>
                </a:solidFill>
              </a:defRPr>
            </a:lvl3pPr>
            <a:lvl4pPr>
              <a:buClr>
                <a:schemeClr val="accent3"/>
              </a:buClr>
              <a:defRPr>
                <a:solidFill>
                  <a:srgbClr val="003865"/>
                </a:solidFill>
              </a:defRPr>
            </a:lvl4pPr>
            <a:lvl5pPr>
              <a:buClr>
                <a:schemeClr val="accent3"/>
              </a:buClr>
              <a:defRPr>
                <a:solidFill>
                  <a:srgbClr val="00386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124200" y="6492876"/>
            <a:ext cx="2895600" cy="365125"/>
          </a:xfrm>
        </p:spPr>
        <p:txBody>
          <a:bodyPr/>
          <a:lstStyle/>
          <a:p>
            <a:endParaRPr lang="en-US" dirty="0"/>
          </a:p>
        </p:txBody>
      </p:sp>
      <p:sp>
        <p:nvSpPr>
          <p:cNvPr id="6" name="Slide Number Placeholder 5"/>
          <p:cNvSpPr>
            <a:spLocks noGrp="1"/>
          </p:cNvSpPr>
          <p:nvPr>
            <p:ph type="sldNum" sz="quarter" idx="12"/>
          </p:nvPr>
        </p:nvSpPr>
        <p:spPr>
          <a:xfrm>
            <a:off x="76200" y="6492876"/>
            <a:ext cx="2667000" cy="365125"/>
          </a:xfrm>
        </p:spPr>
        <p:txBody>
          <a:bodyPr/>
          <a:lstStyle>
            <a:lvl1pPr algn="l">
              <a:defRPr/>
            </a:lvl1pPr>
          </a:lstStyle>
          <a:p>
            <a:fld id="{EBFF2294-7853-4F86-BD16-9D9D7D857176}" type="slidenum">
              <a:rPr lang="en-US" smtClean="0"/>
              <a:pPr/>
              <a:t>‹#›</a:t>
            </a:fld>
            <a:endParaRPr lang="en-US" dirty="0"/>
          </a:p>
        </p:txBody>
      </p:sp>
    </p:spTree>
    <p:extLst>
      <p:ext uri="{BB962C8B-B14F-4D97-AF65-F5344CB8AC3E}">
        <p14:creationId xmlns:p14="http://schemas.microsoft.com/office/powerpoint/2010/main" val="2195166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29FA2C-8D2E-4B33-A0D5-9F137ABBEEE6}" type="datetimeFigureOut">
              <a:rPr lang="en-US" smtClean="0"/>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FF2294-7853-4F86-BD16-9D9D7D857176}" type="slidenum">
              <a:rPr lang="en-US" smtClean="0"/>
              <a:t>‹#›</a:t>
            </a:fld>
            <a:endParaRPr lang="en-US" dirty="0"/>
          </a:p>
        </p:txBody>
      </p:sp>
    </p:spTree>
    <p:extLst>
      <p:ext uri="{BB962C8B-B14F-4D97-AF65-F5344CB8AC3E}">
        <p14:creationId xmlns:p14="http://schemas.microsoft.com/office/powerpoint/2010/main" val="3466439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29FA2C-8D2E-4B33-A0D5-9F137ABBEEE6}" type="datetimeFigureOut">
              <a:rPr lang="en-US" smtClean="0"/>
              <a:t>11/24/2020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FF2294-7853-4F86-BD16-9D9D7D857176}" type="slidenum">
              <a:rPr lang="en-US" smtClean="0"/>
              <a:t>‹#›</a:t>
            </a:fld>
            <a:endParaRPr lang="en-US" dirty="0"/>
          </a:p>
        </p:txBody>
      </p:sp>
    </p:spTree>
    <p:extLst>
      <p:ext uri="{BB962C8B-B14F-4D97-AF65-F5344CB8AC3E}">
        <p14:creationId xmlns:p14="http://schemas.microsoft.com/office/powerpoint/2010/main" val="2602283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29FA2C-8D2E-4B33-A0D5-9F137ABBEEE6}" type="datetimeFigureOut">
              <a:rPr lang="en-US" smtClean="0"/>
              <a:t>11/24/2020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BFF2294-7853-4F86-BD16-9D9D7D857176}" type="slidenum">
              <a:rPr lang="en-US" smtClean="0"/>
              <a:t>‹#›</a:t>
            </a:fld>
            <a:endParaRPr lang="en-US" dirty="0"/>
          </a:p>
        </p:txBody>
      </p:sp>
    </p:spTree>
    <p:extLst>
      <p:ext uri="{BB962C8B-B14F-4D97-AF65-F5344CB8AC3E}">
        <p14:creationId xmlns:p14="http://schemas.microsoft.com/office/powerpoint/2010/main" val="186069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29FA2C-8D2E-4B33-A0D5-9F137ABBEEE6}" type="datetimeFigureOut">
              <a:rPr lang="en-US" smtClean="0"/>
              <a:t>11/24/2020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BFF2294-7853-4F86-BD16-9D9D7D857176}" type="slidenum">
              <a:rPr lang="en-US" smtClean="0"/>
              <a:t>‹#›</a:t>
            </a:fld>
            <a:endParaRPr lang="en-US" dirty="0"/>
          </a:p>
        </p:txBody>
      </p:sp>
    </p:spTree>
    <p:extLst>
      <p:ext uri="{BB962C8B-B14F-4D97-AF65-F5344CB8AC3E}">
        <p14:creationId xmlns:p14="http://schemas.microsoft.com/office/powerpoint/2010/main" val="3260105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29FA2C-8D2E-4B33-A0D5-9F137ABBEEE6}" type="datetimeFigureOut">
              <a:rPr lang="en-US" smtClean="0"/>
              <a:t>11/24/2020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BFF2294-7853-4F86-BD16-9D9D7D857176}" type="slidenum">
              <a:rPr lang="en-US" smtClean="0"/>
              <a:t>‹#›</a:t>
            </a:fld>
            <a:endParaRPr lang="en-US" dirty="0"/>
          </a:p>
        </p:txBody>
      </p:sp>
    </p:spTree>
    <p:extLst>
      <p:ext uri="{BB962C8B-B14F-4D97-AF65-F5344CB8AC3E}">
        <p14:creationId xmlns:p14="http://schemas.microsoft.com/office/powerpoint/2010/main" val="3468489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29FA2C-8D2E-4B33-A0D5-9F137ABBEEE6}" type="datetimeFigureOut">
              <a:rPr lang="en-US" smtClean="0"/>
              <a:t>11/24/2020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FF2294-7853-4F86-BD16-9D9D7D857176}" type="slidenum">
              <a:rPr lang="en-US" smtClean="0"/>
              <a:t>‹#›</a:t>
            </a:fld>
            <a:endParaRPr lang="en-US" dirty="0"/>
          </a:p>
        </p:txBody>
      </p:sp>
    </p:spTree>
    <p:extLst>
      <p:ext uri="{BB962C8B-B14F-4D97-AF65-F5344CB8AC3E}">
        <p14:creationId xmlns:p14="http://schemas.microsoft.com/office/powerpoint/2010/main" val="3603413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29FA2C-8D2E-4B33-A0D5-9F137ABBEEE6}" type="datetimeFigureOut">
              <a:rPr lang="en-US" smtClean="0"/>
              <a:t>11/24/2020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FF2294-7853-4F86-BD16-9D9D7D857176}" type="slidenum">
              <a:rPr lang="en-US" smtClean="0"/>
              <a:t>‹#›</a:t>
            </a:fld>
            <a:endParaRPr lang="en-US" dirty="0"/>
          </a:p>
        </p:txBody>
      </p:sp>
    </p:spTree>
    <p:extLst>
      <p:ext uri="{BB962C8B-B14F-4D97-AF65-F5344CB8AC3E}">
        <p14:creationId xmlns:p14="http://schemas.microsoft.com/office/powerpoint/2010/main" val="835749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9FA2C-8D2E-4B33-A0D5-9F137ABBEEE6}" type="datetimeFigureOut">
              <a:rPr lang="en-US" smtClean="0"/>
              <a:t>11/24/2020</a:t>
            </a:fld>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FF2294-7853-4F86-BD16-9D9D7D857176}" type="slidenum">
              <a:rPr lang="en-US" smtClean="0"/>
              <a:t>‹#›</a:t>
            </a:fld>
            <a:endParaRPr lang="en-US" dirty="0"/>
          </a:p>
        </p:txBody>
      </p:sp>
    </p:spTree>
    <p:extLst>
      <p:ext uri="{BB962C8B-B14F-4D97-AF65-F5344CB8AC3E}">
        <p14:creationId xmlns:p14="http://schemas.microsoft.com/office/powerpoint/2010/main" val="182255691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hyperlink" Target="https://mn.gov/deed/"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hyperlink" Target="https://www.revisor.mn.gov/statutes/cite/16B.335"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bee.yang@state.mn.us" TargetMode="External"/><Relationship Id="rId5" Type="http://schemas.openxmlformats.org/officeDocument/2006/relationships/hyperlink" Target="https://mn.gov/admin/assets/RECS-CS-Predesign-Manual--6th-Edition_tcm36-208484.pdf"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hyperlink" Target="https://www.revisor.mn.gov/statutes/cite/16B.335"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hyperlink" Target="https://www.revisor.mn.gov/laws/2020/5/Session+Law/Chapter/3/"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7.m4a"/><Relationship Id="rId7" Type="http://schemas.openxmlformats.org/officeDocument/2006/relationships/image" Target="../media/image6.emf"/><Relationship Id="rId2" Type="http://schemas.microsoft.com/office/2007/relationships/media" Target="../media/media27.m4a"/><Relationship Id="rId1" Type="http://schemas.openxmlformats.org/officeDocument/2006/relationships/vmlDrawing" Target="../drawings/vmlDrawing1.vml"/><Relationship Id="rId6" Type="http://schemas.openxmlformats.org/officeDocument/2006/relationships/oleObject" Target="../embeddings/Microsoft_Excel_97-2003_Worksheet1.xls"/><Relationship Id="rId5" Type="http://schemas.openxmlformats.org/officeDocument/2006/relationships/notesSlide" Target="../notesSlides/notesSlide27.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7.emf"/><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mailto:Patrick.Armon@state.mn.us" TargetMode="External"/><Relationship Id="rId5" Type="http://schemas.openxmlformats.org/officeDocument/2006/relationships/hyperlink" Target="mailto:Gerald.Wenner@state.mn.us" TargetMode="External"/><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mn.gov/mmb-stat/debt-management/Capital%20Projects/Capital%20Grants%20Manual/Capital%20Grants%20Manual%202017.pdf" TargetMode="External"/><Relationship Id="rId5" Type="http://schemas.openxmlformats.org/officeDocument/2006/relationships/hyperlink" Target="https://mn.gov/mmb-stat/debt-management/Capital%20Projects/After-the-Bonding-Bill/2020/After-the-Bonding-Bill%20-2020%20Final%20%28002%29.pdf"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a:t/>
            </a:r>
            <a:br>
              <a:rPr lang="en-US" dirty="0"/>
            </a:br>
            <a:r>
              <a:rPr lang="en-US" dirty="0"/>
              <a:t>2020 </a:t>
            </a:r>
            <a:r>
              <a:rPr lang="en-US" dirty="0" smtClean="0"/>
              <a:t>DEED STATE G.O. BOND GRANT </a:t>
            </a:r>
            <a:r>
              <a:rPr lang="en-US" dirty="0"/>
              <a:t/>
            </a:r>
            <a:br>
              <a:rPr lang="en-US" dirty="0"/>
            </a:br>
            <a:r>
              <a:rPr lang="en-US" dirty="0" smtClean="0"/>
              <a:t>IMPLEMENTATION GUIDE    </a:t>
            </a:r>
            <a:r>
              <a:rPr lang="en-US" sz="1800" dirty="0" smtClean="0"/>
              <a:t>November 2020</a:t>
            </a:r>
            <a:endParaRPr lang="en-US" sz="1800" dirty="0"/>
          </a:p>
        </p:txBody>
      </p:sp>
      <p:sp>
        <p:nvSpPr>
          <p:cNvPr id="5" name="Subtitle 4"/>
          <p:cNvSpPr>
            <a:spLocks noGrp="1"/>
          </p:cNvSpPr>
          <p:nvPr>
            <p:ph type="subTitle" idx="1"/>
          </p:nvPr>
        </p:nvSpPr>
        <p:spPr>
          <a:xfrm>
            <a:off x="485553" y="4572000"/>
            <a:ext cx="8077200" cy="762000"/>
          </a:xfrm>
        </p:spPr>
        <p:txBody>
          <a:bodyPr>
            <a:normAutofit fontScale="77500" lnSpcReduction="20000"/>
          </a:bodyPr>
          <a:lstStyle/>
          <a:p>
            <a:r>
              <a:rPr lang="en-US" sz="3100" b="1" dirty="0"/>
              <a:t>WELCOME</a:t>
            </a:r>
            <a:r>
              <a:rPr lang="en-US" sz="3100" b="1" dirty="0" smtClean="0"/>
              <a:t>!</a:t>
            </a:r>
          </a:p>
          <a:p>
            <a:r>
              <a:rPr lang="en-US" sz="3000" b="1" dirty="0">
                <a:hlinkClick r:id="rId5"/>
              </a:rPr>
              <a:t>https://mn.gov/deed</a:t>
            </a:r>
            <a:r>
              <a:rPr lang="en-US" sz="3000" b="1" dirty="0" smtClean="0">
                <a:hlinkClick r:id="rId5"/>
              </a:rPr>
              <a:t>/</a:t>
            </a:r>
            <a:endParaRPr lang="en-US" sz="3000" b="1" dirty="0" smtClean="0"/>
          </a:p>
          <a:p>
            <a:endParaRPr lang="en-US" sz="3000" b="1"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22441797"/>
      </p:ext>
    </p:extLst>
  </p:cSld>
  <p:clrMapOvr>
    <a:masterClrMapping/>
  </p:clrMapOvr>
  <mc:AlternateContent xmlns:mc="http://schemas.openxmlformats.org/markup-compatibility/2006" xmlns:p14="http://schemas.microsoft.com/office/powerpoint/2010/main">
    <mc:Choice Requires="p14">
      <p:transition spd="slow" p14:dur="2000" advTm="18034"/>
    </mc:Choice>
    <mc:Fallback xmlns="">
      <p:transition spd="slow" advTm="18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Grant Application </a:t>
            </a:r>
            <a:r>
              <a:rPr lang="en-US" dirty="0" smtClean="0"/>
              <a:t>Information (Continued)</a:t>
            </a:r>
            <a:endParaRPr lang="en-US" dirty="0"/>
          </a:p>
        </p:txBody>
      </p:sp>
      <p:sp>
        <p:nvSpPr>
          <p:cNvPr id="3" name="Content Placeholder 2"/>
          <p:cNvSpPr>
            <a:spLocks noGrp="1"/>
          </p:cNvSpPr>
          <p:nvPr>
            <p:ph idx="1"/>
          </p:nvPr>
        </p:nvSpPr>
        <p:spPr/>
        <p:txBody>
          <a:bodyPr/>
          <a:lstStyle/>
          <a:p>
            <a:r>
              <a:rPr lang="en-US" dirty="0" smtClean="0">
                <a:solidFill>
                  <a:srgbClr val="2C6CBA"/>
                </a:solidFill>
              </a:rPr>
              <a:t>The application will include a budget, roles and contact information, project timeline, narrative, and some basic questions</a:t>
            </a:r>
          </a:p>
          <a:p>
            <a:endParaRPr lang="en-US" dirty="0">
              <a:solidFill>
                <a:srgbClr val="2C6CBA"/>
              </a:solidFill>
            </a:endParaRPr>
          </a:p>
          <a:p>
            <a:r>
              <a:rPr lang="en-US" dirty="0" smtClean="0">
                <a:solidFill>
                  <a:srgbClr val="2C6CBA"/>
                </a:solidFill>
              </a:rPr>
              <a:t>The budget will include sources and uses and will ultimately be approved by MMB for full project funding</a:t>
            </a:r>
            <a:endParaRPr lang="en-US" i="1" dirty="0" smtClean="0">
              <a:solidFill>
                <a:srgbClr val="FF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72200"/>
            <a:ext cx="609600" cy="609600"/>
          </a:xfrm>
          <a:prstGeom prst="rect">
            <a:avLst/>
          </a:prstGeom>
        </p:spPr>
      </p:pic>
    </p:spTree>
    <p:extLst>
      <p:ext uri="{BB962C8B-B14F-4D97-AF65-F5344CB8AC3E}">
        <p14:creationId xmlns:p14="http://schemas.microsoft.com/office/powerpoint/2010/main" val="3597628787"/>
      </p:ext>
    </p:extLst>
  </p:cSld>
  <p:clrMapOvr>
    <a:masterClrMapping/>
  </p:clrMapOvr>
  <mc:AlternateContent xmlns:mc="http://schemas.openxmlformats.org/markup-compatibility/2006" xmlns:p14="http://schemas.microsoft.com/office/powerpoint/2010/main">
    <mc:Choice Requires="p14">
      <p:transition spd="slow" p14:dur="2000" advTm="26070"/>
    </mc:Choice>
    <mc:Fallback xmlns="">
      <p:transition spd="slow" advTm="26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Attachments </a:t>
            </a:r>
            <a:endParaRPr lang="en-US" dirty="0"/>
          </a:p>
        </p:txBody>
      </p:sp>
      <p:sp>
        <p:nvSpPr>
          <p:cNvPr id="3" name="Content Placeholder 2"/>
          <p:cNvSpPr>
            <a:spLocks noGrp="1"/>
          </p:cNvSpPr>
          <p:nvPr>
            <p:ph idx="1"/>
          </p:nvPr>
        </p:nvSpPr>
        <p:spPr/>
        <p:txBody>
          <a:bodyPr>
            <a:normAutofit fontScale="92500" lnSpcReduction="10000"/>
          </a:bodyPr>
          <a:lstStyle/>
          <a:p>
            <a:r>
              <a:rPr lang="en-US" sz="2800" dirty="0" smtClean="0">
                <a:solidFill>
                  <a:srgbClr val="2C6CBA"/>
                </a:solidFill>
              </a:rPr>
              <a:t>Pre-Engineering  or architectural cost estimate documents </a:t>
            </a:r>
          </a:p>
          <a:p>
            <a:endParaRPr lang="en-US" sz="2800" dirty="0" smtClean="0">
              <a:solidFill>
                <a:srgbClr val="2C6CBA"/>
              </a:solidFill>
            </a:endParaRPr>
          </a:p>
          <a:p>
            <a:r>
              <a:rPr lang="en-US" sz="2800" dirty="0">
                <a:solidFill>
                  <a:srgbClr val="2C6CBA"/>
                </a:solidFill>
              </a:rPr>
              <a:t>Evidence of </a:t>
            </a:r>
            <a:r>
              <a:rPr lang="en-US" sz="2800" dirty="0" smtClean="0">
                <a:solidFill>
                  <a:srgbClr val="2C6CBA"/>
                </a:solidFill>
              </a:rPr>
              <a:t>property ownership (if in possession at time of application)</a:t>
            </a:r>
          </a:p>
          <a:p>
            <a:endParaRPr lang="en-US" sz="2800" dirty="0" smtClean="0">
              <a:solidFill>
                <a:srgbClr val="2C6CBA"/>
              </a:solidFill>
            </a:endParaRPr>
          </a:p>
          <a:p>
            <a:r>
              <a:rPr lang="en-US" sz="2800" dirty="0">
                <a:solidFill>
                  <a:srgbClr val="2C6CBA"/>
                </a:solidFill>
              </a:rPr>
              <a:t>Capital Project Checklist </a:t>
            </a:r>
            <a:r>
              <a:rPr lang="en-US" sz="2800" dirty="0" smtClean="0">
                <a:solidFill>
                  <a:srgbClr val="2C6CBA"/>
                </a:solidFill>
              </a:rPr>
              <a:t>From pages 4-7 of </a:t>
            </a:r>
            <a:r>
              <a:rPr lang="en-US" sz="2800" dirty="0">
                <a:solidFill>
                  <a:srgbClr val="2C6CBA"/>
                </a:solidFill>
              </a:rPr>
              <a:t>the </a:t>
            </a:r>
            <a:r>
              <a:rPr lang="en-US" sz="2800" dirty="0" smtClean="0">
                <a:solidFill>
                  <a:srgbClr val="2C6CBA"/>
                </a:solidFill>
              </a:rPr>
              <a:t>Minnesota Capital Grants Manual (per slide #4) to document project eligibility </a:t>
            </a:r>
          </a:p>
          <a:p>
            <a:pPr marL="0" indent="0">
              <a:buNone/>
            </a:pPr>
            <a:r>
              <a:rPr lang="en-US" dirty="0">
                <a:solidFill>
                  <a:srgbClr val="FF0000"/>
                </a:solidFill>
              </a:rPr>
              <a:t/>
            </a:r>
            <a:br>
              <a:rPr lang="en-US" dirty="0">
                <a:solidFill>
                  <a:srgbClr val="FF0000"/>
                </a:solidFill>
              </a:rPr>
            </a:br>
            <a:endParaRPr lang="en-US" dirty="0">
              <a:solidFill>
                <a:srgbClr val="FF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56904683"/>
      </p:ext>
    </p:extLst>
  </p:cSld>
  <p:clrMapOvr>
    <a:masterClrMapping/>
  </p:clrMapOvr>
  <mc:AlternateContent xmlns:mc="http://schemas.openxmlformats.org/markup-compatibility/2006" xmlns:p14="http://schemas.microsoft.com/office/powerpoint/2010/main">
    <mc:Choice Requires="p14">
      <p:transition spd="slow" p14:dur="2000" advTm="19100"/>
    </mc:Choice>
    <mc:Fallback xmlns="">
      <p:transition spd="slow" advTm="19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Attachments </a:t>
            </a:r>
            <a:r>
              <a:rPr lang="en-US" dirty="0" smtClean="0"/>
              <a:t>(Continued)</a:t>
            </a:r>
            <a:endParaRPr lang="en-US" dirty="0"/>
          </a:p>
        </p:txBody>
      </p:sp>
      <p:sp>
        <p:nvSpPr>
          <p:cNvPr id="3" name="Content Placeholder 2"/>
          <p:cNvSpPr>
            <a:spLocks noGrp="1"/>
          </p:cNvSpPr>
          <p:nvPr>
            <p:ph idx="1"/>
          </p:nvPr>
        </p:nvSpPr>
        <p:spPr/>
        <p:txBody>
          <a:bodyPr/>
          <a:lstStyle/>
          <a:p>
            <a:r>
              <a:rPr lang="en-US" dirty="0">
                <a:solidFill>
                  <a:srgbClr val="2C6CBA"/>
                </a:solidFill>
              </a:rPr>
              <a:t>Conflict of Interest </a:t>
            </a:r>
            <a:r>
              <a:rPr lang="en-US" dirty="0" smtClean="0">
                <a:solidFill>
                  <a:srgbClr val="2C6CBA"/>
                </a:solidFill>
              </a:rPr>
              <a:t>Disclosure</a:t>
            </a:r>
          </a:p>
          <a:p>
            <a:endParaRPr lang="en-US" dirty="0">
              <a:solidFill>
                <a:srgbClr val="2C6CBA"/>
              </a:solidFill>
            </a:endParaRPr>
          </a:p>
          <a:p>
            <a:r>
              <a:rPr lang="en-US" dirty="0" smtClean="0">
                <a:solidFill>
                  <a:srgbClr val="2C6CBA"/>
                </a:solidFill>
              </a:rPr>
              <a:t>DEED Provided Local </a:t>
            </a:r>
            <a:r>
              <a:rPr lang="en-US" dirty="0">
                <a:solidFill>
                  <a:srgbClr val="2C6CBA"/>
                </a:solidFill>
              </a:rPr>
              <a:t>Government </a:t>
            </a:r>
            <a:r>
              <a:rPr lang="en-US" dirty="0" smtClean="0">
                <a:solidFill>
                  <a:srgbClr val="2C6CBA"/>
                </a:solidFill>
              </a:rPr>
              <a:t>Resolution </a:t>
            </a:r>
          </a:p>
          <a:p>
            <a:endParaRPr lang="en-US" dirty="0">
              <a:solidFill>
                <a:srgbClr val="2C6CBA"/>
              </a:solidFill>
            </a:endParaRPr>
          </a:p>
          <a:p>
            <a:r>
              <a:rPr lang="en-US" dirty="0">
                <a:solidFill>
                  <a:srgbClr val="2C6CBA"/>
                </a:solidFill>
              </a:rPr>
              <a:t>Site location and zoning </a:t>
            </a:r>
            <a:r>
              <a:rPr lang="en-US" dirty="0" smtClean="0">
                <a:solidFill>
                  <a:srgbClr val="2C6CBA"/>
                </a:solidFill>
              </a:rPr>
              <a:t>maps</a:t>
            </a:r>
          </a:p>
          <a:p>
            <a:endParaRPr lang="en-US" dirty="0">
              <a:solidFill>
                <a:srgbClr val="2C6CBA"/>
              </a:solidFill>
            </a:endParaRPr>
          </a:p>
          <a:p>
            <a:r>
              <a:rPr lang="en-US" dirty="0">
                <a:solidFill>
                  <a:srgbClr val="2C6CBA"/>
                </a:solidFill>
              </a:rPr>
              <a:t>Photos (if applicable)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29807769"/>
      </p:ext>
    </p:extLst>
  </p:cSld>
  <p:clrMapOvr>
    <a:masterClrMapping/>
  </p:clrMapOvr>
  <mc:AlternateContent xmlns:mc="http://schemas.openxmlformats.org/markup-compatibility/2006" xmlns:p14="http://schemas.microsoft.com/office/powerpoint/2010/main">
    <mc:Choice Requires="p14">
      <p:transition spd="slow" p14:dur="2000" advTm="24513"/>
    </mc:Choice>
    <mc:Fallback xmlns="">
      <p:transition spd="slow" advTm="24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 Process</a:t>
            </a:r>
            <a:endParaRPr lang="en-US" dirty="0"/>
          </a:p>
        </p:txBody>
      </p:sp>
      <p:sp>
        <p:nvSpPr>
          <p:cNvPr id="3" name="Content Placeholder 2"/>
          <p:cNvSpPr>
            <a:spLocks noGrp="1"/>
          </p:cNvSpPr>
          <p:nvPr>
            <p:ph idx="1"/>
          </p:nvPr>
        </p:nvSpPr>
        <p:spPr/>
        <p:txBody>
          <a:bodyPr/>
          <a:lstStyle/>
          <a:p>
            <a:r>
              <a:rPr lang="en-US" sz="2800" dirty="0" smtClean="0">
                <a:solidFill>
                  <a:srgbClr val="2C6CBA"/>
                </a:solidFill>
              </a:rPr>
              <a:t>After the application has been submitted and accepted, the implementation process would begin</a:t>
            </a:r>
          </a:p>
          <a:p>
            <a:pPr marL="0" indent="0">
              <a:buNone/>
            </a:pPr>
            <a:endParaRPr lang="en-US" sz="2800" dirty="0">
              <a:solidFill>
                <a:srgbClr val="2C6CBA"/>
              </a:solidFill>
            </a:endParaRPr>
          </a:p>
          <a:p>
            <a:r>
              <a:rPr lang="en-US" sz="2800" dirty="0" smtClean="0">
                <a:solidFill>
                  <a:srgbClr val="2C6CBA"/>
                </a:solidFill>
              </a:rPr>
              <a:t>The implementation process is outlined in the upcoming slides </a:t>
            </a:r>
          </a:p>
          <a:p>
            <a:pPr marL="0" indent="0">
              <a:buNone/>
            </a:pPr>
            <a:endParaRPr lang="en-US" sz="2800" dirty="0" smtClean="0">
              <a:solidFill>
                <a:srgbClr val="2C6CBA"/>
              </a:solidFill>
            </a:endParaRPr>
          </a:p>
          <a:p>
            <a:r>
              <a:rPr lang="en-US" sz="2800" dirty="0" smtClean="0">
                <a:solidFill>
                  <a:srgbClr val="2C6CBA"/>
                </a:solidFill>
              </a:rPr>
              <a:t>It is important that the grantee actively administrate the project  </a:t>
            </a:r>
            <a:endParaRPr lang="en-US" sz="2800" dirty="0">
              <a:solidFill>
                <a:srgbClr val="2C6CBA"/>
              </a:solidFill>
            </a:endParaRPr>
          </a:p>
          <a:p>
            <a:endParaRPr lang="en-US" sz="2800" dirty="0">
              <a:solidFill>
                <a:srgbClr val="FF0000"/>
              </a:solidFill>
            </a:endParaRPr>
          </a:p>
          <a:p>
            <a:endParaRPr lang="en-US" dirty="0" smtClean="0"/>
          </a:p>
          <a:p>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77043131"/>
      </p:ext>
    </p:extLst>
  </p:cSld>
  <p:clrMapOvr>
    <a:masterClrMapping/>
  </p:clrMapOvr>
  <mc:AlternateContent xmlns:mc="http://schemas.openxmlformats.org/markup-compatibility/2006" xmlns:p14="http://schemas.microsoft.com/office/powerpoint/2010/main">
    <mc:Choice Requires="p14">
      <p:transition spd="slow" p14:dur="2000" advTm="35506"/>
    </mc:Choice>
    <mc:Fallback xmlns="">
      <p:transition spd="slow" advTm="35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212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Implementation Requirements</a:t>
            </a:r>
            <a:endParaRPr lang="en-US" dirty="0"/>
          </a:p>
        </p:txBody>
      </p:sp>
      <p:sp>
        <p:nvSpPr>
          <p:cNvPr id="3" name="Content Placeholder 2"/>
          <p:cNvSpPr>
            <a:spLocks noGrp="1"/>
          </p:cNvSpPr>
          <p:nvPr>
            <p:ph idx="1"/>
          </p:nvPr>
        </p:nvSpPr>
        <p:spPr/>
        <p:txBody>
          <a:bodyPr/>
          <a:lstStyle/>
          <a:p>
            <a:r>
              <a:rPr lang="en-US" sz="2000" dirty="0" smtClean="0">
                <a:solidFill>
                  <a:srgbClr val="2C6CBA"/>
                </a:solidFill>
              </a:rPr>
              <a:t>Project must be competitively procured (local bidding follows state standards)</a:t>
            </a:r>
          </a:p>
          <a:p>
            <a:endParaRPr lang="en-US" sz="2000" dirty="0">
              <a:solidFill>
                <a:srgbClr val="2C6CBA"/>
              </a:solidFill>
            </a:endParaRPr>
          </a:p>
          <a:p>
            <a:r>
              <a:rPr lang="en-US" sz="2000" dirty="0" smtClean="0">
                <a:solidFill>
                  <a:srgbClr val="2C6CBA"/>
                </a:solidFill>
              </a:rPr>
              <a:t>Project is or would be properly insured</a:t>
            </a:r>
          </a:p>
          <a:p>
            <a:endParaRPr lang="en-US" sz="2000" dirty="0">
              <a:solidFill>
                <a:srgbClr val="2C6CBA"/>
              </a:solidFill>
            </a:endParaRPr>
          </a:p>
          <a:p>
            <a:r>
              <a:rPr lang="en-US" sz="2000" dirty="0" smtClean="0">
                <a:solidFill>
                  <a:srgbClr val="2C6CBA"/>
                </a:solidFill>
              </a:rPr>
              <a:t>Use of debarred, suspended or ineligible contractors is prohibited </a:t>
            </a:r>
          </a:p>
          <a:p>
            <a:endParaRPr lang="en-US" sz="2000" dirty="0">
              <a:solidFill>
                <a:srgbClr val="2C6CBA"/>
              </a:solidFill>
            </a:endParaRPr>
          </a:p>
          <a:p>
            <a:r>
              <a:rPr lang="en-US" sz="2000" dirty="0" smtClean="0">
                <a:solidFill>
                  <a:srgbClr val="2C6CBA"/>
                </a:solidFill>
              </a:rPr>
              <a:t>State prevailing wage standards apply </a:t>
            </a:r>
          </a:p>
          <a:p>
            <a:endParaRPr lang="en-US" sz="2000" dirty="0">
              <a:solidFill>
                <a:srgbClr val="2C6CBA"/>
              </a:solidFill>
            </a:endParaRPr>
          </a:p>
          <a:p>
            <a:r>
              <a:rPr lang="en-US" sz="2000" dirty="0" smtClean="0">
                <a:solidFill>
                  <a:srgbClr val="2C6CBA"/>
                </a:solidFill>
              </a:rPr>
              <a:t>Certificate of Occupancy or building inspector sign-off (if applicable)</a:t>
            </a:r>
          </a:p>
          <a:p>
            <a:endParaRPr lang="en-US" dirty="0">
              <a:solidFill>
                <a:srgbClr val="2C6CBA"/>
              </a:solidFill>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3689303"/>
      </p:ext>
    </p:extLst>
  </p:cSld>
  <p:clrMapOvr>
    <a:masterClrMapping/>
  </p:clrMapOvr>
  <mc:AlternateContent xmlns:mc="http://schemas.openxmlformats.org/markup-compatibility/2006" xmlns:p14="http://schemas.microsoft.com/office/powerpoint/2010/main">
    <mc:Choice Requires="p14">
      <p:transition spd="slow" p14:dur="2000" advTm="12507"/>
    </mc:Choice>
    <mc:Fallback xmlns="">
      <p:transition spd="slow" advTm="12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a:xfrm>
            <a:off x="533400" y="381000"/>
            <a:ext cx="8229600" cy="990600"/>
          </a:xfrm>
        </p:spPr>
        <p:txBody>
          <a:bodyPr>
            <a:normAutofit/>
          </a:bodyPr>
          <a:lstStyle/>
          <a:p>
            <a:pPr algn="l" eaLnBrk="1" hangingPunct="1"/>
            <a:r>
              <a:rPr lang="en-US" dirty="0" smtClean="0"/>
              <a:t>Implementation - Full Project Funding </a:t>
            </a:r>
            <a:endParaRPr lang="en-US" dirty="0"/>
          </a:p>
        </p:txBody>
      </p:sp>
      <p:sp>
        <p:nvSpPr>
          <p:cNvPr id="3078" name="Rectangle 3"/>
          <p:cNvSpPr>
            <a:spLocks noGrp="1" noChangeArrowheads="1"/>
          </p:cNvSpPr>
          <p:nvPr>
            <p:ph idx="1"/>
          </p:nvPr>
        </p:nvSpPr>
        <p:spPr>
          <a:xfrm>
            <a:off x="457200" y="2514600"/>
            <a:ext cx="8229600" cy="2971799"/>
          </a:xfrm>
        </p:spPr>
        <p:txBody>
          <a:bodyPr>
            <a:normAutofit fontScale="92500"/>
          </a:bodyPr>
          <a:lstStyle/>
          <a:p>
            <a:pPr>
              <a:spcBef>
                <a:spcPts val="0"/>
              </a:spcBef>
            </a:pPr>
            <a:r>
              <a:rPr lang="en-US" sz="2800" dirty="0" smtClean="0">
                <a:solidFill>
                  <a:srgbClr val="2C6CBA"/>
                </a:solidFill>
                <a:latin typeface="Microsoft Sans Serif" pitchFamily="34" charset="0"/>
                <a:cs typeface="Microsoft Sans Serif" pitchFamily="34" charset="0"/>
              </a:rPr>
              <a:t>As mentioned, Minnesota Management and Budget (MMB) must approve full project funding to ensure that all necessary financing is secured and in place</a:t>
            </a:r>
            <a:br>
              <a:rPr lang="en-US" sz="2800" dirty="0" smtClean="0">
                <a:solidFill>
                  <a:srgbClr val="2C6CBA"/>
                </a:solidFill>
                <a:latin typeface="Microsoft Sans Serif" pitchFamily="34" charset="0"/>
                <a:cs typeface="Microsoft Sans Serif" pitchFamily="34" charset="0"/>
              </a:rPr>
            </a:br>
            <a:r>
              <a:rPr lang="en-US" sz="2800" dirty="0" smtClean="0">
                <a:solidFill>
                  <a:srgbClr val="2C6CBA"/>
                </a:solidFill>
                <a:latin typeface="Microsoft Sans Serif" pitchFamily="34" charset="0"/>
                <a:cs typeface="Microsoft Sans Serif" pitchFamily="34" charset="0"/>
              </a:rPr>
              <a:t/>
            </a:r>
            <a:br>
              <a:rPr lang="en-US" sz="2800" dirty="0" smtClean="0">
                <a:solidFill>
                  <a:srgbClr val="2C6CBA"/>
                </a:solidFill>
                <a:latin typeface="Microsoft Sans Serif" pitchFamily="34" charset="0"/>
                <a:cs typeface="Microsoft Sans Serif" pitchFamily="34" charset="0"/>
              </a:rPr>
            </a:br>
            <a:r>
              <a:rPr lang="en-US" sz="2800" dirty="0" smtClean="0">
                <a:solidFill>
                  <a:srgbClr val="2C6CBA"/>
                </a:solidFill>
                <a:latin typeface="Microsoft Sans Serif" pitchFamily="34" charset="0"/>
                <a:cs typeface="Microsoft Sans Serif" pitchFamily="34" charset="0"/>
              </a:rPr>
              <a:t>Roger Behrens of MMB at 651-201-8131is the person to contact to implement the full funding process.  Roger.Behrens@state.mn.us</a:t>
            </a:r>
            <a:endParaRPr lang="en-US" sz="1900" i="1" dirty="0">
              <a:solidFill>
                <a:srgbClr val="FF0000"/>
              </a:solidFill>
              <a:latin typeface="Microsoft Sans Serif" pitchFamily="34" charset="0"/>
              <a:cs typeface="Microsoft Sans Serif"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86953158"/>
      </p:ext>
    </p:extLst>
  </p:cSld>
  <p:clrMapOvr>
    <a:masterClrMapping/>
  </p:clrMapOvr>
  <mc:AlternateContent xmlns:mc="http://schemas.openxmlformats.org/markup-compatibility/2006" xmlns:p14="http://schemas.microsoft.com/office/powerpoint/2010/main">
    <mc:Choice Requires="p14">
      <p:transition spd="slow" p14:dur="2000" advTm="21020"/>
    </mc:Choice>
    <mc:Fallback xmlns="">
      <p:transition spd="slow" advTm="21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Implementation - Predesign Process </a:t>
            </a:r>
            <a:endParaRPr lang="en-US" dirty="0">
              <a:solidFill>
                <a:srgbClr val="FF0000"/>
              </a:solidFill>
            </a:endParaRPr>
          </a:p>
        </p:txBody>
      </p:sp>
      <p:sp>
        <p:nvSpPr>
          <p:cNvPr id="3" name="Content Placeholder 2"/>
          <p:cNvSpPr>
            <a:spLocks noGrp="1"/>
          </p:cNvSpPr>
          <p:nvPr>
            <p:ph idx="1"/>
          </p:nvPr>
        </p:nvSpPr>
        <p:spPr/>
        <p:txBody>
          <a:bodyPr/>
          <a:lstStyle/>
          <a:p>
            <a:r>
              <a:rPr lang="en-US" sz="2800" dirty="0" smtClean="0">
                <a:solidFill>
                  <a:srgbClr val="2C6CBA"/>
                </a:solidFill>
              </a:rPr>
              <a:t>Predesign approval is needed from the State Architect - Minnesota Department Administration - for projects (generally buildings) with </a:t>
            </a:r>
            <a:r>
              <a:rPr lang="en-US" sz="2800" u="sng" dirty="0" smtClean="0">
                <a:solidFill>
                  <a:srgbClr val="2C6CBA"/>
                </a:solidFill>
              </a:rPr>
              <a:t>total </a:t>
            </a:r>
            <a:r>
              <a:rPr lang="en-US" sz="2800" dirty="0" smtClean="0">
                <a:solidFill>
                  <a:srgbClr val="2C6CBA"/>
                </a:solidFill>
              </a:rPr>
              <a:t>construction costs of $1.5 million or more</a:t>
            </a:r>
          </a:p>
          <a:p>
            <a:endParaRPr lang="en-US" sz="2800" dirty="0">
              <a:solidFill>
                <a:srgbClr val="2C6CBA"/>
              </a:solidFill>
            </a:endParaRPr>
          </a:p>
          <a:p>
            <a:r>
              <a:rPr lang="en-US" sz="2800" dirty="0" smtClean="0">
                <a:solidFill>
                  <a:srgbClr val="2C6CBA"/>
                </a:solidFill>
              </a:rPr>
              <a:t>Some projects are exempt from predesign submittal and approval.  The web address for the statute that outlines them is: </a:t>
            </a:r>
            <a:r>
              <a:rPr lang="en-US" sz="1800" dirty="0">
                <a:solidFill>
                  <a:srgbClr val="163A64"/>
                </a:solidFill>
                <a:hlinkClick r:id="rId5"/>
              </a:rPr>
              <a:t>https://</a:t>
            </a:r>
            <a:r>
              <a:rPr lang="en-US" sz="1800" dirty="0" smtClean="0">
                <a:solidFill>
                  <a:srgbClr val="163A64"/>
                </a:solidFill>
                <a:hlinkClick r:id="rId5"/>
              </a:rPr>
              <a:t>www.revisor.mn.gov/statutes/cite/16B.335</a:t>
            </a:r>
            <a:endParaRPr lang="en-US" sz="1800" dirty="0" smtClean="0">
              <a:solidFill>
                <a:srgbClr val="163A64"/>
              </a:solidFill>
            </a:endParaRPr>
          </a:p>
          <a:p>
            <a:endParaRPr lang="en-US" sz="1800" dirty="0">
              <a:solidFill>
                <a:srgbClr val="163A64"/>
              </a:solidFill>
            </a:endParaRPr>
          </a:p>
          <a:p>
            <a:pPr marL="0" indent="0">
              <a:buNone/>
            </a:pPr>
            <a:r>
              <a:rPr lang="en-US" sz="1800" dirty="0">
                <a:solidFill>
                  <a:srgbClr val="FF0000"/>
                </a:solidFill>
              </a:rPr>
              <a:t>  </a:t>
            </a:r>
          </a:p>
          <a:p>
            <a:endParaRPr lang="en-US" sz="1800"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2662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For More Predesign Information </a:t>
            </a:r>
            <a:endParaRPr lang="en-US" dirty="0"/>
          </a:p>
        </p:txBody>
      </p:sp>
      <p:sp>
        <p:nvSpPr>
          <p:cNvPr id="3" name="Content Placeholder 2"/>
          <p:cNvSpPr>
            <a:spLocks noGrp="1"/>
          </p:cNvSpPr>
          <p:nvPr>
            <p:ph idx="1"/>
          </p:nvPr>
        </p:nvSpPr>
        <p:spPr/>
        <p:txBody>
          <a:bodyPr>
            <a:normAutofit/>
          </a:bodyPr>
          <a:lstStyle/>
          <a:p>
            <a:r>
              <a:rPr lang="en-US" dirty="0" smtClean="0">
                <a:solidFill>
                  <a:srgbClr val="2C6CBA"/>
                </a:solidFill>
              </a:rPr>
              <a:t>The predesign manual can be located at this web address: </a:t>
            </a:r>
            <a:r>
              <a:rPr lang="en-US" sz="1800" dirty="0">
                <a:solidFill>
                  <a:srgbClr val="163A64"/>
                </a:solidFill>
                <a:hlinkClick r:id="rId5"/>
              </a:rPr>
              <a:t>https://mn.gov/admin/assets/RECS-CS-Predesign-Manual--</a:t>
            </a:r>
            <a:r>
              <a:rPr lang="en-US" sz="1800" dirty="0" smtClean="0">
                <a:solidFill>
                  <a:srgbClr val="163A64"/>
                </a:solidFill>
                <a:hlinkClick r:id="rId5"/>
              </a:rPr>
              <a:t>6th-Edition_tcm36-208484.pdf</a:t>
            </a:r>
            <a:endParaRPr lang="en-US" sz="1800" dirty="0" smtClean="0">
              <a:solidFill>
                <a:srgbClr val="163A64"/>
              </a:solidFill>
            </a:endParaRPr>
          </a:p>
          <a:p>
            <a:endParaRPr lang="en-US" dirty="0" smtClean="0">
              <a:solidFill>
                <a:srgbClr val="2C6CBA"/>
              </a:solidFill>
            </a:endParaRPr>
          </a:p>
          <a:p>
            <a:r>
              <a:rPr lang="en-US" dirty="0" smtClean="0">
                <a:solidFill>
                  <a:srgbClr val="2C6CBA"/>
                </a:solidFill>
              </a:rPr>
              <a:t>The contact at the State Dept. of Administration for predesign is Bee Yang at </a:t>
            </a:r>
            <a:r>
              <a:rPr lang="en-US" dirty="0">
                <a:solidFill>
                  <a:srgbClr val="2C6CBA"/>
                </a:solidFill>
              </a:rPr>
              <a:t>651-201-2393</a:t>
            </a:r>
          </a:p>
          <a:p>
            <a:pPr marL="0" indent="0">
              <a:buNone/>
            </a:pPr>
            <a:r>
              <a:rPr lang="en-US" dirty="0" smtClean="0">
                <a:solidFill>
                  <a:srgbClr val="163A64"/>
                </a:solidFill>
              </a:rPr>
              <a:t>    </a:t>
            </a:r>
            <a:r>
              <a:rPr lang="en-US" dirty="0" smtClean="0">
                <a:solidFill>
                  <a:srgbClr val="163A64"/>
                </a:solidFill>
                <a:hlinkClick r:id="rId6"/>
              </a:rPr>
              <a:t>bee.yang@state.mn.us</a:t>
            </a:r>
            <a:endParaRPr lang="en-US" dirty="0">
              <a:solidFill>
                <a:srgbClr val="163A64"/>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001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 - Design Process </a:t>
            </a:r>
            <a:endParaRPr lang="en-US" dirty="0"/>
          </a:p>
        </p:txBody>
      </p:sp>
      <p:sp>
        <p:nvSpPr>
          <p:cNvPr id="3" name="Content Placeholder 2"/>
          <p:cNvSpPr>
            <a:spLocks noGrp="1"/>
          </p:cNvSpPr>
          <p:nvPr>
            <p:ph idx="1"/>
          </p:nvPr>
        </p:nvSpPr>
        <p:spPr/>
        <p:txBody>
          <a:bodyPr>
            <a:normAutofit/>
          </a:bodyPr>
          <a:lstStyle/>
          <a:p>
            <a:r>
              <a:rPr lang="en-US" sz="2000" dirty="0" smtClean="0">
                <a:solidFill>
                  <a:srgbClr val="2C6CBA"/>
                </a:solidFill>
              </a:rPr>
              <a:t>Projects that have received predesign approval are required to submit the project’s design to </a:t>
            </a:r>
            <a:r>
              <a:rPr lang="en-US" sz="2000" dirty="0">
                <a:solidFill>
                  <a:srgbClr val="2C6CBA"/>
                </a:solidFill>
              </a:rPr>
              <a:t>the chairs and ranking minority members of the Senate Finance and Capital Investment Committees and the House Capital Investment and Ways and Means Committees </a:t>
            </a:r>
            <a:r>
              <a:rPr lang="en-US" sz="2000" dirty="0" smtClean="0">
                <a:solidFill>
                  <a:srgbClr val="2C6CBA"/>
                </a:solidFill>
              </a:rPr>
              <a:t>for approval</a:t>
            </a:r>
          </a:p>
          <a:p>
            <a:endParaRPr lang="en-US" sz="2000" dirty="0">
              <a:solidFill>
                <a:srgbClr val="2C6CBA"/>
              </a:solidFill>
            </a:endParaRPr>
          </a:p>
          <a:p>
            <a:r>
              <a:rPr lang="en-US" sz="2000" dirty="0" smtClean="0">
                <a:solidFill>
                  <a:srgbClr val="2C6CBA"/>
                </a:solidFill>
              </a:rPr>
              <a:t>DEED would provide grantees with the required legislators names when the exercise becomes necessary</a:t>
            </a:r>
          </a:p>
          <a:p>
            <a:pPr marL="0" indent="0">
              <a:buNone/>
            </a:pPr>
            <a:endParaRPr lang="en-US" sz="2000" dirty="0">
              <a:solidFill>
                <a:srgbClr val="2C6CBA"/>
              </a:solidFill>
            </a:endParaRPr>
          </a:p>
          <a:p>
            <a:r>
              <a:rPr lang="en-US" sz="2000" dirty="0">
                <a:solidFill>
                  <a:srgbClr val="2C6CBA"/>
                </a:solidFill>
                <a:hlinkClick r:id="rId5"/>
              </a:rPr>
              <a:t>https://</a:t>
            </a:r>
            <a:r>
              <a:rPr lang="en-US" sz="2000" dirty="0" smtClean="0">
                <a:solidFill>
                  <a:srgbClr val="2C6CBA"/>
                </a:solidFill>
                <a:hlinkClick r:id="rId5"/>
              </a:rPr>
              <a:t>www.revisor.mn.gov/statutes/cite/16B.335</a:t>
            </a:r>
            <a:r>
              <a:rPr lang="en-US" sz="2000" dirty="0" smtClean="0">
                <a:solidFill>
                  <a:srgbClr val="2C6CBA"/>
                </a:solidFill>
              </a:rPr>
              <a:t> </a:t>
            </a:r>
            <a:r>
              <a:rPr lang="en-US" sz="2000" dirty="0">
                <a:solidFill>
                  <a:srgbClr val="2C6CBA"/>
                </a:solidFill>
              </a:rPr>
              <a:t>is </a:t>
            </a:r>
            <a:r>
              <a:rPr lang="en-US" sz="2000" dirty="0" smtClean="0">
                <a:solidFill>
                  <a:srgbClr val="2C6CBA"/>
                </a:solidFill>
              </a:rPr>
              <a:t>the web address for more information on the design process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5159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a:xfrm>
            <a:off x="533400" y="381000"/>
            <a:ext cx="8229600" cy="990600"/>
          </a:xfrm>
        </p:spPr>
        <p:txBody>
          <a:bodyPr>
            <a:normAutofit fontScale="90000"/>
          </a:bodyPr>
          <a:lstStyle/>
          <a:p>
            <a:pPr algn="l" eaLnBrk="1" hangingPunct="1"/>
            <a:r>
              <a:rPr lang="en-US" dirty="0" smtClean="0"/>
              <a:t>Implementation - Use/Lease Agreements  </a:t>
            </a:r>
            <a:endParaRPr lang="en-US" dirty="0"/>
          </a:p>
        </p:txBody>
      </p:sp>
      <p:sp>
        <p:nvSpPr>
          <p:cNvPr id="3078" name="Rectangle 3"/>
          <p:cNvSpPr>
            <a:spLocks noGrp="1" noChangeArrowheads="1"/>
          </p:cNvSpPr>
          <p:nvPr>
            <p:ph idx="1"/>
          </p:nvPr>
        </p:nvSpPr>
        <p:spPr>
          <a:xfrm>
            <a:off x="457200" y="2514600"/>
            <a:ext cx="8229600" cy="2971799"/>
          </a:xfrm>
        </p:spPr>
        <p:txBody>
          <a:bodyPr>
            <a:normAutofit fontScale="85000" lnSpcReduction="10000"/>
          </a:bodyPr>
          <a:lstStyle/>
          <a:p>
            <a:pPr>
              <a:spcBef>
                <a:spcPts val="0"/>
              </a:spcBef>
            </a:pPr>
            <a:r>
              <a:rPr lang="en-US" sz="2400" dirty="0" smtClean="0">
                <a:solidFill>
                  <a:srgbClr val="2C6CBA"/>
                </a:solidFill>
                <a:latin typeface="Microsoft Sans Serif" pitchFamily="34" charset="0"/>
                <a:cs typeface="Microsoft Sans Serif" pitchFamily="34" charset="0"/>
              </a:rPr>
              <a:t>The Minnesota Office of Management and Budget (MMB) would need to approve Use/Lease Agreements if they apply to the project</a:t>
            </a:r>
          </a:p>
          <a:p>
            <a:pPr>
              <a:spcBef>
                <a:spcPts val="0"/>
              </a:spcBef>
            </a:pPr>
            <a:endParaRPr lang="en-US" sz="2400" dirty="0">
              <a:solidFill>
                <a:srgbClr val="2C6CBA"/>
              </a:solidFill>
              <a:latin typeface="Microsoft Sans Serif" pitchFamily="34" charset="0"/>
              <a:cs typeface="Microsoft Sans Serif" pitchFamily="34" charset="0"/>
            </a:endParaRPr>
          </a:p>
          <a:p>
            <a:pPr>
              <a:spcBef>
                <a:spcPts val="0"/>
              </a:spcBef>
            </a:pPr>
            <a:r>
              <a:rPr lang="en-US" sz="2800" dirty="0">
                <a:solidFill>
                  <a:srgbClr val="2C6CBA"/>
                </a:solidFill>
              </a:rPr>
              <a:t>Required if </a:t>
            </a:r>
            <a:r>
              <a:rPr lang="en-US" sz="2800" dirty="0" smtClean="0">
                <a:solidFill>
                  <a:srgbClr val="2C6CBA"/>
                </a:solidFill>
              </a:rPr>
              <a:t>the project would </a:t>
            </a:r>
            <a:r>
              <a:rPr lang="en-US" sz="2800" dirty="0">
                <a:solidFill>
                  <a:srgbClr val="2C6CBA"/>
                </a:solidFill>
              </a:rPr>
              <a:t>be operated by an entity (whether public or private) other than the public entity receiving the </a:t>
            </a:r>
            <a:r>
              <a:rPr lang="en-US" sz="2800" dirty="0" smtClean="0">
                <a:solidFill>
                  <a:srgbClr val="2C6CBA"/>
                </a:solidFill>
              </a:rPr>
              <a:t>grant</a:t>
            </a:r>
          </a:p>
          <a:p>
            <a:pPr>
              <a:spcBef>
                <a:spcPts val="0"/>
              </a:spcBef>
            </a:pPr>
            <a:endParaRPr lang="en-US" sz="2800" dirty="0">
              <a:solidFill>
                <a:srgbClr val="2C6CBA"/>
              </a:solidFill>
            </a:endParaRPr>
          </a:p>
          <a:p>
            <a:pPr>
              <a:spcBef>
                <a:spcPts val="0"/>
              </a:spcBef>
            </a:pPr>
            <a:r>
              <a:rPr lang="en-US" sz="2800" dirty="0" smtClean="0">
                <a:solidFill>
                  <a:srgbClr val="2C6CBA"/>
                </a:solidFill>
              </a:rPr>
              <a:t>May apply if the project would be frequently used by one or more entities </a:t>
            </a:r>
          </a:p>
          <a:p>
            <a:pPr>
              <a:spcBef>
                <a:spcPts val="0"/>
              </a:spcBef>
            </a:pPr>
            <a:endParaRPr lang="en-US" sz="2800" dirty="0">
              <a:solidFill>
                <a:srgbClr val="FF0000"/>
              </a:solidFill>
              <a:latin typeface="Microsoft Sans Serif" pitchFamily="34" charset="0"/>
              <a:cs typeface="Microsoft Sans Serif" pitchFamily="34" charset="0"/>
            </a:endParaRPr>
          </a:p>
          <a:p>
            <a:pPr marL="0" indent="0">
              <a:spcBef>
                <a:spcPts val="0"/>
              </a:spcBef>
              <a:buNone/>
            </a:pPr>
            <a:endParaRPr lang="en-US" sz="2800" dirty="0">
              <a:solidFill>
                <a:srgbClr val="FF0000"/>
              </a:solidFill>
              <a:latin typeface="Microsoft Sans Serif" pitchFamily="34" charset="0"/>
              <a:cs typeface="Microsoft Sans Serif"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17494600"/>
      </p:ext>
    </p:extLst>
  </p:cSld>
  <p:clrMapOvr>
    <a:masterClrMapping/>
  </p:clrMapOvr>
  <mc:AlternateContent xmlns:mc="http://schemas.openxmlformats.org/markup-compatibility/2006" xmlns:p14="http://schemas.microsoft.com/office/powerpoint/2010/main">
    <mc:Choice Requires="p14">
      <p:transition spd="slow" p14:dur="2000" advTm="22587"/>
    </mc:Choice>
    <mc:Fallback xmlns="">
      <p:transition spd="slow" advTm="22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a:xfrm>
            <a:off x="457200" y="381000"/>
            <a:ext cx="8229600" cy="990600"/>
          </a:xfrm>
        </p:spPr>
        <p:txBody>
          <a:bodyPr>
            <a:normAutofit/>
          </a:bodyPr>
          <a:lstStyle/>
          <a:p>
            <a:pPr algn="l" eaLnBrk="1" hangingPunct="1"/>
            <a:r>
              <a:rPr lang="en-US" dirty="0"/>
              <a:t>Grant </a:t>
            </a:r>
            <a:r>
              <a:rPr lang="en-US" dirty="0" smtClean="0"/>
              <a:t>Introduction</a:t>
            </a:r>
            <a:endParaRPr lang="en-US" dirty="0"/>
          </a:p>
        </p:txBody>
      </p:sp>
      <p:sp>
        <p:nvSpPr>
          <p:cNvPr id="3078" name="Rectangle 3"/>
          <p:cNvSpPr>
            <a:spLocks noGrp="1" noChangeArrowheads="1"/>
          </p:cNvSpPr>
          <p:nvPr>
            <p:ph idx="1"/>
          </p:nvPr>
        </p:nvSpPr>
        <p:spPr/>
        <p:txBody>
          <a:bodyPr>
            <a:normAutofit fontScale="32500" lnSpcReduction="20000"/>
          </a:bodyPr>
          <a:lstStyle/>
          <a:p>
            <a:pPr>
              <a:spcBef>
                <a:spcPts val="0"/>
              </a:spcBef>
            </a:pPr>
            <a:r>
              <a:rPr lang="en-US" sz="5800" dirty="0" smtClean="0">
                <a:solidFill>
                  <a:srgbClr val="2C6CBA"/>
                </a:solidFill>
                <a:latin typeface="Microsoft Sans Serif" pitchFamily="34" charset="0"/>
                <a:cs typeface="Microsoft Sans Serif" pitchFamily="34" charset="0"/>
              </a:rPr>
              <a:t>Congratulations! Your community has been assigned funding through a bonding bill that was recently signed into law by the Governor</a:t>
            </a:r>
          </a:p>
          <a:p>
            <a:pPr>
              <a:spcBef>
                <a:spcPts val="0"/>
              </a:spcBef>
            </a:pPr>
            <a:endParaRPr lang="en-US" sz="5800" dirty="0" smtClean="0">
              <a:solidFill>
                <a:srgbClr val="2C6CBA"/>
              </a:solidFill>
              <a:latin typeface="Microsoft Sans Serif" pitchFamily="34" charset="0"/>
              <a:cs typeface="Microsoft Sans Serif" pitchFamily="34" charset="0"/>
            </a:endParaRPr>
          </a:p>
          <a:p>
            <a:pPr>
              <a:spcBef>
                <a:spcPts val="0"/>
              </a:spcBef>
            </a:pPr>
            <a:endParaRPr lang="en-US" sz="5800" dirty="0">
              <a:solidFill>
                <a:srgbClr val="2C6CBA"/>
              </a:solidFill>
              <a:latin typeface="Microsoft Sans Serif" pitchFamily="34" charset="0"/>
              <a:cs typeface="Microsoft Sans Serif" pitchFamily="34" charset="0"/>
            </a:endParaRPr>
          </a:p>
          <a:p>
            <a:pPr>
              <a:spcBef>
                <a:spcPts val="0"/>
              </a:spcBef>
            </a:pPr>
            <a:r>
              <a:rPr lang="en-US" sz="5800" dirty="0" smtClean="0">
                <a:solidFill>
                  <a:srgbClr val="2C6CBA"/>
                </a:solidFill>
                <a:latin typeface="Microsoft Sans Serif" pitchFamily="34" charset="0"/>
                <a:cs typeface="Microsoft Sans Serif" pitchFamily="34" charset="0"/>
              </a:rPr>
              <a:t>This presentation will cover the most important and most frequently encountered elements related to the Special Appropriations process</a:t>
            </a:r>
          </a:p>
          <a:p>
            <a:pPr>
              <a:spcBef>
                <a:spcPts val="0"/>
              </a:spcBef>
            </a:pPr>
            <a:endParaRPr lang="en-US" sz="3300" dirty="0">
              <a:solidFill>
                <a:srgbClr val="2C6CBA"/>
              </a:solidFill>
              <a:latin typeface="Microsoft Sans Serif" pitchFamily="34" charset="0"/>
              <a:cs typeface="Microsoft Sans Serif" pitchFamily="34" charset="0"/>
            </a:endParaRPr>
          </a:p>
          <a:p>
            <a:pPr>
              <a:spcBef>
                <a:spcPts val="0"/>
              </a:spcBef>
            </a:pPr>
            <a:endParaRPr lang="en-US" sz="3300" dirty="0" smtClean="0">
              <a:solidFill>
                <a:srgbClr val="2C6CBA"/>
              </a:solidFill>
              <a:latin typeface="Microsoft Sans Serif" pitchFamily="34" charset="0"/>
              <a:cs typeface="Microsoft Sans Serif" pitchFamily="34" charset="0"/>
            </a:endParaRPr>
          </a:p>
          <a:p>
            <a:pPr marL="0" indent="0">
              <a:spcBef>
                <a:spcPts val="0"/>
              </a:spcBef>
              <a:buNone/>
            </a:pPr>
            <a:endParaRPr lang="en-US" sz="2800" dirty="0" smtClean="0">
              <a:solidFill>
                <a:srgbClr val="2C6CBA"/>
              </a:solidFill>
              <a:latin typeface="Microsoft Sans Serif" pitchFamily="34" charset="0"/>
              <a:cs typeface="Microsoft Sans Serif" pitchFamily="34" charset="0"/>
            </a:endParaRPr>
          </a:p>
          <a:p>
            <a:pPr marL="0" indent="0">
              <a:spcBef>
                <a:spcPts val="0"/>
              </a:spcBef>
              <a:buNone/>
            </a:pPr>
            <a:endParaRPr lang="en-US" sz="2800" dirty="0">
              <a:solidFill>
                <a:srgbClr val="2C6CBA"/>
              </a:solidFill>
              <a:latin typeface="Microsoft Sans Serif" pitchFamily="34" charset="0"/>
              <a:cs typeface="Microsoft Sans Serif" pitchFamily="34" charset="0"/>
            </a:endParaRPr>
          </a:p>
          <a:p>
            <a:pPr>
              <a:spcBef>
                <a:spcPts val="0"/>
              </a:spcBef>
            </a:pPr>
            <a:r>
              <a:rPr lang="en-US" sz="5900" dirty="0" smtClean="0">
                <a:solidFill>
                  <a:srgbClr val="2C6CBA"/>
                </a:solidFill>
                <a:latin typeface="Microsoft Sans Serif" pitchFamily="34" charset="0"/>
                <a:cs typeface="Microsoft Sans Serif" pitchFamily="34" charset="0"/>
              </a:rPr>
              <a:t>Review your project and review the grant dollar amount.  The web address for the legislation (</a:t>
            </a:r>
            <a:r>
              <a:rPr lang="en-US" sz="6200" dirty="0">
                <a:solidFill>
                  <a:srgbClr val="2C6CBA"/>
                </a:solidFill>
              </a:rPr>
              <a:t>Minnesota Session Laws - 2020, 5th Special </a:t>
            </a:r>
            <a:r>
              <a:rPr lang="en-US" sz="6200" dirty="0" smtClean="0">
                <a:solidFill>
                  <a:srgbClr val="2C6CBA"/>
                </a:solidFill>
              </a:rPr>
              <a:t>Session, Chapter 3)</a:t>
            </a:r>
            <a:r>
              <a:rPr lang="en-US" sz="6200" dirty="0" smtClean="0">
                <a:latin typeface="Microsoft Sans Serif" pitchFamily="34" charset="0"/>
                <a:cs typeface="Microsoft Sans Serif" pitchFamily="34" charset="0"/>
              </a:rPr>
              <a:t> </a:t>
            </a:r>
            <a:r>
              <a:rPr lang="en-US" sz="5900" dirty="0" smtClean="0">
                <a:solidFill>
                  <a:srgbClr val="2C6CBA"/>
                </a:solidFill>
                <a:latin typeface="Microsoft Sans Serif" pitchFamily="34" charset="0"/>
                <a:cs typeface="Microsoft Sans Serif" pitchFamily="34" charset="0"/>
              </a:rPr>
              <a:t>starts on Article 1, Section 21 and is: </a:t>
            </a:r>
          </a:p>
          <a:p>
            <a:pPr marL="0" indent="0">
              <a:spcBef>
                <a:spcPts val="0"/>
              </a:spcBef>
              <a:buNone/>
            </a:pPr>
            <a:r>
              <a:rPr lang="en-US" sz="6700" dirty="0" smtClean="0">
                <a:solidFill>
                  <a:srgbClr val="2C6CBA"/>
                </a:solidFill>
                <a:latin typeface="Microsoft Sans Serif" pitchFamily="34" charset="0"/>
                <a:cs typeface="Microsoft Sans Serif" pitchFamily="34" charset="0"/>
              </a:rPr>
              <a:t>       </a:t>
            </a:r>
          </a:p>
          <a:p>
            <a:pPr marL="0" indent="0">
              <a:spcBef>
                <a:spcPts val="0"/>
              </a:spcBef>
              <a:buNone/>
            </a:pPr>
            <a:r>
              <a:rPr lang="en-US" sz="2300" dirty="0" smtClean="0">
                <a:solidFill>
                  <a:srgbClr val="2C6CBA"/>
                </a:solidFill>
                <a:latin typeface="Microsoft Sans Serif" pitchFamily="34" charset="0"/>
                <a:cs typeface="Microsoft Sans Serif" pitchFamily="34" charset="0"/>
              </a:rPr>
              <a:t>       </a:t>
            </a:r>
            <a:r>
              <a:rPr lang="en-US" sz="5500" dirty="0">
                <a:solidFill>
                  <a:srgbClr val="163A64"/>
                </a:solidFill>
                <a:latin typeface="Microsoft Sans Serif" pitchFamily="34" charset="0"/>
                <a:cs typeface="Microsoft Sans Serif" pitchFamily="34" charset="0"/>
                <a:hlinkClick r:id="rId5"/>
              </a:rPr>
              <a:t>https://www.revisor.mn.gov/laws/2020/5/Session+Law/Chapter/3</a:t>
            </a:r>
            <a:r>
              <a:rPr lang="en-US" sz="5500" dirty="0" smtClean="0">
                <a:solidFill>
                  <a:srgbClr val="163A64"/>
                </a:solidFill>
                <a:latin typeface="Microsoft Sans Serif" pitchFamily="34" charset="0"/>
                <a:cs typeface="Microsoft Sans Serif" pitchFamily="34" charset="0"/>
                <a:hlinkClick r:id="rId5"/>
              </a:rPr>
              <a:t>/</a:t>
            </a:r>
            <a:endParaRPr lang="en-US" sz="5500" dirty="0" smtClean="0">
              <a:solidFill>
                <a:srgbClr val="163A64"/>
              </a:solidFill>
              <a:latin typeface="Microsoft Sans Serif" pitchFamily="34" charset="0"/>
              <a:cs typeface="Microsoft Sans Serif" pitchFamily="34" charset="0"/>
            </a:endParaRPr>
          </a:p>
          <a:p>
            <a:pPr marL="0" indent="0">
              <a:spcBef>
                <a:spcPts val="0"/>
              </a:spcBef>
              <a:buNone/>
            </a:pPr>
            <a:r>
              <a:rPr lang="en-US" sz="2800" dirty="0">
                <a:solidFill>
                  <a:srgbClr val="163A64"/>
                </a:solidFill>
                <a:latin typeface="Microsoft Sans Serif" pitchFamily="34" charset="0"/>
                <a:cs typeface="Microsoft Sans Serif" pitchFamily="34" charset="0"/>
              </a:rPr>
              <a:t/>
            </a:r>
            <a:br>
              <a:rPr lang="en-US" sz="2800" dirty="0">
                <a:solidFill>
                  <a:srgbClr val="163A64"/>
                </a:solidFill>
                <a:latin typeface="Microsoft Sans Serif" pitchFamily="34" charset="0"/>
                <a:cs typeface="Microsoft Sans Serif" pitchFamily="34" charset="0"/>
              </a:rPr>
            </a:br>
            <a:endParaRPr lang="en-US" sz="2800" dirty="0">
              <a:solidFill>
                <a:srgbClr val="163A64"/>
              </a:solidFill>
              <a:latin typeface="Microsoft Sans Serif" pitchFamily="34" charset="0"/>
              <a:cs typeface="Microsoft Sans Serif" pitchFamily="34" charset="0"/>
            </a:endParaRPr>
          </a:p>
          <a:p>
            <a:pPr marL="0" indent="0">
              <a:spcBef>
                <a:spcPts val="0"/>
              </a:spcBef>
              <a:buNone/>
            </a:pPr>
            <a:r>
              <a:rPr lang="en-US" sz="2800" dirty="0" smtClean="0">
                <a:solidFill>
                  <a:srgbClr val="2C6CBA"/>
                </a:solidFill>
                <a:latin typeface="Microsoft Sans Serif" pitchFamily="34" charset="0"/>
                <a:cs typeface="Microsoft Sans Serif" pitchFamily="34" charset="0"/>
              </a:rPr>
              <a:t/>
            </a:r>
            <a:br>
              <a:rPr lang="en-US" sz="2800" dirty="0" smtClean="0">
                <a:solidFill>
                  <a:srgbClr val="2C6CBA"/>
                </a:solidFill>
                <a:latin typeface="Microsoft Sans Serif" pitchFamily="34" charset="0"/>
                <a:cs typeface="Microsoft Sans Serif" pitchFamily="34" charset="0"/>
              </a:rPr>
            </a:br>
            <a:endParaRPr lang="en-US" sz="2800" dirty="0" smtClean="0">
              <a:solidFill>
                <a:srgbClr val="2C6CBA"/>
              </a:solidFill>
              <a:latin typeface="Microsoft Sans Serif" pitchFamily="34" charset="0"/>
              <a:cs typeface="Microsoft Sans Serif" pitchFamily="34" charset="0"/>
            </a:endParaRPr>
          </a:p>
          <a:p>
            <a:pPr marL="0" indent="0">
              <a:spcBef>
                <a:spcPts val="0"/>
              </a:spcBef>
              <a:buNone/>
            </a:pPr>
            <a:r>
              <a:rPr lang="en-US" sz="2800" dirty="0">
                <a:solidFill>
                  <a:srgbClr val="2C6CBA"/>
                </a:solidFill>
                <a:latin typeface="Microsoft Sans Serif" pitchFamily="34" charset="0"/>
                <a:cs typeface="Microsoft Sans Serif" pitchFamily="34" charset="0"/>
              </a:rPr>
              <a:t>	</a:t>
            </a:r>
          </a:p>
          <a:p>
            <a:pPr marL="0" indent="0">
              <a:spcBef>
                <a:spcPts val="0"/>
              </a:spcBef>
              <a:buNone/>
            </a:pPr>
            <a:r>
              <a:rPr lang="en-US" sz="2800" dirty="0">
                <a:solidFill>
                  <a:srgbClr val="2C6CBA"/>
                </a:solidFill>
                <a:latin typeface="Microsoft Sans Serif" pitchFamily="34" charset="0"/>
                <a:cs typeface="Microsoft Sans Serif" pitchFamily="34" charset="0"/>
              </a:rPr>
              <a:t/>
            </a:r>
            <a:br>
              <a:rPr lang="en-US" sz="2800" dirty="0">
                <a:solidFill>
                  <a:srgbClr val="2C6CBA"/>
                </a:solidFill>
                <a:latin typeface="Microsoft Sans Serif" pitchFamily="34" charset="0"/>
                <a:cs typeface="Microsoft Sans Serif" pitchFamily="34" charset="0"/>
              </a:rPr>
            </a:br>
            <a:endParaRPr lang="en-US" sz="2800" dirty="0">
              <a:solidFill>
                <a:srgbClr val="2C6CBA"/>
              </a:solidFill>
              <a:latin typeface="Microsoft Sans Serif" pitchFamily="34" charset="0"/>
              <a:cs typeface="Microsoft Sans Serif" pitchFamily="34" charset="0"/>
            </a:endParaRPr>
          </a:p>
          <a:p>
            <a:pPr marL="0" indent="0">
              <a:spcBef>
                <a:spcPts val="0"/>
              </a:spcBef>
              <a:buNone/>
            </a:pPr>
            <a:r>
              <a:rPr lang="en-US" sz="2800" dirty="0" smtClean="0">
                <a:solidFill>
                  <a:srgbClr val="2C6CBA"/>
                </a:solidFill>
                <a:latin typeface="Microsoft Sans Serif" pitchFamily="34" charset="0"/>
                <a:cs typeface="Microsoft Sans Serif" pitchFamily="34" charset="0"/>
              </a:rPr>
              <a:t/>
            </a:r>
            <a:br>
              <a:rPr lang="en-US" sz="2800" dirty="0" smtClean="0">
                <a:solidFill>
                  <a:srgbClr val="2C6CBA"/>
                </a:solidFill>
                <a:latin typeface="Microsoft Sans Serif" pitchFamily="34" charset="0"/>
                <a:cs typeface="Microsoft Sans Serif" pitchFamily="34" charset="0"/>
              </a:rPr>
            </a:br>
            <a:r>
              <a:rPr lang="en-US" sz="2800" dirty="0" smtClean="0">
                <a:solidFill>
                  <a:srgbClr val="2C6CBA"/>
                </a:solidFill>
                <a:latin typeface="Microsoft Sans Serif" pitchFamily="34" charset="0"/>
                <a:cs typeface="Microsoft Sans Serif" pitchFamily="34" charset="0"/>
              </a:rPr>
              <a:t>	  </a:t>
            </a:r>
            <a:endParaRPr lang="en-US" sz="2800" dirty="0">
              <a:solidFill>
                <a:srgbClr val="2C6CBA"/>
              </a:solidFill>
              <a:latin typeface="Microsoft Sans Serif" pitchFamily="34" charset="0"/>
              <a:cs typeface="Microsoft Sans Serif"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40465473"/>
      </p:ext>
    </p:extLst>
  </p:cSld>
  <p:clrMapOvr>
    <a:masterClrMapping/>
  </p:clrMapOvr>
  <mc:AlternateContent xmlns:mc="http://schemas.openxmlformats.org/markup-compatibility/2006" xmlns:p14="http://schemas.microsoft.com/office/powerpoint/2010/main">
    <mc:Choice Requires="p14">
      <p:transition spd="slow" p14:dur="2000" advTm="41156"/>
    </mc:Choice>
    <mc:Fallback xmlns="">
      <p:transition spd="slow" advTm="41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title"/>
          </p:nvPr>
        </p:nvSpPr>
        <p:spPr>
          <a:xfrm>
            <a:off x="457200" y="381000"/>
            <a:ext cx="8229600" cy="990600"/>
          </a:xfrm>
        </p:spPr>
        <p:txBody>
          <a:bodyPr>
            <a:normAutofit/>
          </a:bodyPr>
          <a:lstStyle/>
          <a:p>
            <a:pPr algn="l" eaLnBrk="1" hangingPunct="1"/>
            <a:r>
              <a:rPr lang="en-US" sz="4000" dirty="0" smtClean="0">
                <a:cs typeface="Microsoft Sans Serif" pitchFamily="34" charset="0"/>
              </a:rPr>
              <a:t>Grant Contract Agreements</a:t>
            </a:r>
            <a:endParaRPr lang="en-US" sz="4000" dirty="0">
              <a:cs typeface="Microsoft Sans Serif" pitchFamily="34" charset="0"/>
            </a:endParaRPr>
          </a:p>
        </p:txBody>
      </p:sp>
      <p:sp>
        <p:nvSpPr>
          <p:cNvPr id="6150" name="Rectangle 3"/>
          <p:cNvSpPr>
            <a:spLocks noGrp="1" noChangeArrowheads="1"/>
          </p:cNvSpPr>
          <p:nvPr>
            <p:ph idx="1"/>
          </p:nvPr>
        </p:nvSpPr>
        <p:spPr>
          <a:xfrm>
            <a:off x="457200" y="2057401"/>
            <a:ext cx="8229600" cy="4190999"/>
          </a:xfrm>
        </p:spPr>
        <p:txBody>
          <a:bodyPr>
            <a:normAutofit lnSpcReduction="10000"/>
          </a:bodyPr>
          <a:lstStyle/>
          <a:p>
            <a:r>
              <a:rPr lang="en-US" sz="2400" dirty="0" smtClean="0">
                <a:solidFill>
                  <a:srgbClr val="2C6CBA"/>
                </a:solidFill>
                <a:cs typeface="Microsoft Sans Serif" pitchFamily="34" charset="0"/>
              </a:rPr>
              <a:t>A fully signed Grant Contract Agreement must be in place before any grant Reimbursement Payment Request (RPR) can be submitted, reviewed and considered for payment by DEED</a:t>
            </a:r>
          </a:p>
          <a:p>
            <a:endParaRPr lang="en-US" sz="2400" dirty="0">
              <a:solidFill>
                <a:srgbClr val="2C6CBA"/>
              </a:solidFill>
              <a:cs typeface="Microsoft Sans Serif" pitchFamily="34" charset="0"/>
            </a:endParaRPr>
          </a:p>
          <a:p>
            <a:r>
              <a:rPr lang="en-US" sz="2400" dirty="0" smtClean="0">
                <a:solidFill>
                  <a:srgbClr val="2C6CBA"/>
                </a:solidFill>
                <a:cs typeface="Microsoft Sans Serif" pitchFamily="34" charset="0"/>
              </a:rPr>
              <a:t>Grant funds would not be available to the Grantee until necessary contract elements are satisfied (including the Grant Contract Agreement Section “Conditions Precedent to any Advance”)</a:t>
            </a:r>
          </a:p>
          <a:p>
            <a:endParaRPr lang="en-US" sz="2400" dirty="0">
              <a:solidFill>
                <a:srgbClr val="2C6CBA"/>
              </a:solidFill>
              <a:cs typeface="Microsoft Sans Serif" pitchFamily="34" charset="0"/>
            </a:endParaRPr>
          </a:p>
          <a:p>
            <a:r>
              <a:rPr lang="en-US" sz="2400" dirty="0" smtClean="0">
                <a:solidFill>
                  <a:srgbClr val="2C6CBA"/>
                </a:solidFill>
                <a:cs typeface="Microsoft Sans Serif" pitchFamily="34" charset="0"/>
              </a:rPr>
              <a:t>Grantee Representatives need to be fully conversant of all elements of the Grant Contract Agreement </a:t>
            </a:r>
            <a:endParaRPr lang="en-US" sz="2400" dirty="0">
              <a:solidFill>
                <a:srgbClr val="2C6CBA"/>
              </a:solidFill>
              <a:cs typeface="Microsoft Sans Serif"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505"/>
    </mc:Choice>
    <mc:Fallback xmlns="">
      <p:transition spd="slow" advTm="27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p:cNvSpPr>
            <a:spLocks noGrp="1" noChangeArrowheads="1"/>
          </p:cNvSpPr>
          <p:nvPr>
            <p:ph type="title"/>
          </p:nvPr>
        </p:nvSpPr>
        <p:spPr>
          <a:xfrm>
            <a:off x="457200" y="457200"/>
            <a:ext cx="8229600" cy="990600"/>
          </a:xfrm>
        </p:spPr>
        <p:txBody>
          <a:bodyPr>
            <a:normAutofit fontScale="90000"/>
          </a:bodyPr>
          <a:lstStyle/>
          <a:p>
            <a:r>
              <a:rPr lang="en-US" sz="4000" dirty="0">
                <a:cs typeface="Microsoft Sans Serif" pitchFamily="34" charset="0"/>
              </a:rPr>
              <a:t>Grant </a:t>
            </a:r>
            <a:r>
              <a:rPr lang="en-US" sz="4000" dirty="0" smtClean="0">
                <a:cs typeface="Microsoft Sans Serif" pitchFamily="34" charset="0"/>
              </a:rPr>
              <a:t>Contract Agreements (Continued)</a:t>
            </a:r>
            <a:r>
              <a:rPr lang="en-US" sz="4000" dirty="0">
                <a:cs typeface="Microsoft Sans Serif" pitchFamily="34" charset="0"/>
              </a:rPr>
              <a:t/>
            </a:r>
            <a:br>
              <a:rPr lang="en-US" sz="4000" dirty="0">
                <a:cs typeface="Microsoft Sans Serif" pitchFamily="34" charset="0"/>
              </a:rPr>
            </a:br>
            <a:endParaRPr lang="en-US" sz="4000" dirty="0">
              <a:cs typeface="Microsoft Sans Serif" pitchFamily="34" charset="0"/>
            </a:endParaRPr>
          </a:p>
        </p:txBody>
      </p:sp>
      <p:sp>
        <p:nvSpPr>
          <p:cNvPr id="2" name="Rectangle 1"/>
          <p:cNvSpPr/>
          <p:nvPr/>
        </p:nvSpPr>
        <p:spPr>
          <a:xfrm>
            <a:off x="685800" y="2286000"/>
            <a:ext cx="7467600" cy="3785652"/>
          </a:xfrm>
          <a:prstGeom prst="rect">
            <a:avLst/>
          </a:prstGeom>
        </p:spPr>
        <p:txBody>
          <a:bodyPr wrap="square">
            <a:spAutoFit/>
          </a:bodyPr>
          <a:lstStyle/>
          <a:p>
            <a:r>
              <a:rPr lang="en-US" sz="2400" dirty="0" smtClean="0">
                <a:solidFill>
                  <a:srgbClr val="2C6CBA"/>
                </a:solidFill>
                <a:latin typeface="+mn-lt"/>
                <a:cs typeface="Microsoft Sans Serif" pitchFamily="34" charset="0"/>
              </a:rPr>
              <a:t>All Amendments </a:t>
            </a:r>
            <a:r>
              <a:rPr lang="en-US" sz="2400" dirty="0">
                <a:solidFill>
                  <a:srgbClr val="2C6CBA"/>
                </a:solidFill>
                <a:latin typeface="+mn-lt"/>
                <a:cs typeface="Microsoft Sans Serif" pitchFamily="34" charset="0"/>
              </a:rPr>
              <a:t>and Revisions must:</a:t>
            </a:r>
          </a:p>
          <a:p>
            <a:endParaRPr lang="en-US" sz="2400" dirty="0">
              <a:solidFill>
                <a:srgbClr val="2C6CBA"/>
              </a:solidFill>
              <a:latin typeface="+mn-lt"/>
              <a:cs typeface="Microsoft Sans Serif" pitchFamily="34" charset="0"/>
            </a:endParaRPr>
          </a:p>
          <a:p>
            <a:pPr marL="800100" lvl="1" indent="-342900" eaLnBrk="1" hangingPunct="1">
              <a:buFont typeface="Arial" panose="020B0604020202020204" pitchFamily="34" charset="0"/>
              <a:buChar char="•"/>
            </a:pPr>
            <a:r>
              <a:rPr lang="en-US" sz="2400" dirty="0" smtClean="0">
                <a:solidFill>
                  <a:srgbClr val="2C6CBA"/>
                </a:solidFill>
                <a:latin typeface="+mn-lt"/>
                <a:cs typeface="Microsoft Sans Serif" pitchFamily="34" charset="0"/>
              </a:rPr>
              <a:t>Be </a:t>
            </a:r>
            <a:r>
              <a:rPr lang="en-US" sz="2400" dirty="0">
                <a:solidFill>
                  <a:srgbClr val="2C6CBA"/>
                </a:solidFill>
                <a:latin typeface="+mn-lt"/>
                <a:cs typeface="Microsoft Sans Serif" pitchFamily="34" charset="0"/>
              </a:rPr>
              <a:t>justified by extreme extenuating circumstances</a:t>
            </a:r>
          </a:p>
          <a:p>
            <a:pPr lvl="1" eaLnBrk="1" hangingPunct="1"/>
            <a:endParaRPr lang="en-US" sz="2400" dirty="0">
              <a:solidFill>
                <a:srgbClr val="2C6CBA"/>
              </a:solidFill>
              <a:latin typeface="+mn-lt"/>
              <a:cs typeface="Microsoft Sans Serif" pitchFamily="34" charset="0"/>
            </a:endParaRPr>
          </a:p>
          <a:p>
            <a:pPr marL="800100" lvl="1" indent="-342900" eaLnBrk="1" hangingPunct="1">
              <a:buFont typeface="Arial" panose="020B0604020202020204" pitchFamily="34" charset="0"/>
              <a:buChar char="•"/>
            </a:pPr>
            <a:r>
              <a:rPr lang="en-US" sz="2400" dirty="0" smtClean="0">
                <a:solidFill>
                  <a:srgbClr val="2C6CBA"/>
                </a:solidFill>
                <a:latin typeface="+mn-lt"/>
                <a:cs typeface="Microsoft Sans Serif" pitchFamily="34" charset="0"/>
              </a:rPr>
              <a:t>Be </a:t>
            </a:r>
            <a:r>
              <a:rPr lang="en-US" sz="2400" dirty="0">
                <a:solidFill>
                  <a:srgbClr val="2C6CBA"/>
                </a:solidFill>
                <a:latin typeface="+mn-lt"/>
                <a:cs typeface="Microsoft Sans Serif" pitchFamily="34" charset="0"/>
              </a:rPr>
              <a:t>requested </a:t>
            </a:r>
            <a:r>
              <a:rPr lang="en-US" sz="2400" dirty="0" smtClean="0">
                <a:solidFill>
                  <a:srgbClr val="2C6CBA"/>
                </a:solidFill>
                <a:latin typeface="+mn-lt"/>
                <a:cs typeface="Microsoft Sans Serif" pitchFamily="34" charset="0"/>
              </a:rPr>
              <a:t>in writing at </a:t>
            </a:r>
            <a:r>
              <a:rPr lang="en-US" sz="2400" dirty="0">
                <a:solidFill>
                  <a:srgbClr val="2C6CBA"/>
                </a:solidFill>
                <a:latin typeface="+mn-lt"/>
                <a:cs typeface="Microsoft Sans Serif" pitchFamily="34" charset="0"/>
              </a:rPr>
              <a:t>least 30 days prior to the end </a:t>
            </a:r>
            <a:r>
              <a:rPr lang="en-US" sz="2400" dirty="0" smtClean="0">
                <a:solidFill>
                  <a:srgbClr val="2C6CBA"/>
                </a:solidFill>
                <a:latin typeface="+mn-lt"/>
                <a:cs typeface="Microsoft Sans Serif" pitchFamily="34" charset="0"/>
              </a:rPr>
              <a:t>date of </a:t>
            </a:r>
            <a:r>
              <a:rPr lang="en-US" sz="2400" dirty="0">
                <a:solidFill>
                  <a:srgbClr val="2C6CBA"/>
                </a:solidFill>
                <a:latin typeface="+mn-lt"/>
                <a:cs typeface="Microsoft Sans Serif" pitchFamily="34" charset="0"/>
              </a:rPr>
              <a:t>the grant – </a:t>
            </a:r>
            <a:r>
              <a:rPr lang="en-US" sz="2400" dirty="0" smtClean="0">
                <a:solidFill>
                  <a:srgbClr val="2C6CBA"/>
                </a:solidFill>
                <a:latin typeface="+mn-lt"/>
                <a:cs typeface="Microsoft Sans Serif" pitchFamily="34" charset="0"/>
              </a:rPr>
              <a:t>and prior </a:t>
            </a:r>
            <a:r>
              <a:rPr lang="en-US" sz="2400" dirty="0">
                <a:solidFill>
                  <a:srgbClr val="2C6CBA"/>
                </a:solidFill>
                <a:latin typeface="+mn-lt"/>
                <a:cs typeface="Microsoft Sans Serif" pitchFamily="34" charset="0"/>
              </a:rPr>
              <a:t>discussions with </a:t>
            </a:r>
            <a:r>
              <a:rPr lang="en-US" sz="2400" dirty="0" smtClean="0">
                <a:solidFill>
                  <a:srgbClr val="2C6CBA"/>
                </a:solidFill>
                <a:latin typeface="+mn-lt"/>
                <a:cs typeface="Microsoft Sans Serif" pitchFamily="34" charset="0"/>
              </a:rPr>
              <a:t>the DEED Authorized Grant Representative </a:t>
            </a:r>
            <a:r>
              <a:rPr lang="en-US" sz="2400" dirty="0">
                <a:solidFill>
                  <a:srgbClr val="2C6CBA"/>
                </a:solidFill>
                <a:latin typeface="+mn-lt"/>
                <a:cs typeface="Microsoft Sans Serif" pitchFamily="34" charset="0"/>
              </a:rPr>
              <a:t>should have occurred as </a:t>
            </a:r>
            <a:r>
              <a:rPr lang="en-US" sz="2400" dirty="0" smtClean="0">
                <a:solidFill>
                  <a:srgbClr val="2C6CBA"/>
                </a:solidFill>
                <a:latin typeface="+mn-lt"/>
                <a:cs typeface="Microsoft Sans Serif" pitchFamily="34" charset="0"/>
              </a:rPr>
              <a:t>well</a:t>
            </a:r>
          </a:p>
          <a:p>
            <a:pPr marL="800100" lvl="1" indent="-342900" eaLnBrk="1" hangingPunct="1">
              <a:buFont typeface="Arial" panose="020B0604020202020204" pitchFamily="34" charset="0"/>
              <a:buChar char="•"/>
            </a:pPr>
            <a:endParaRPr lang="en-US" sz="2400" dirty="0">
              <a:solidFill>
                <a:srgbClr val="003865"/>
              </a:solidFill>
              <a:latin typeface="+mn-lt"/>
              <a:cs typeface="Microsoft Sans Serif" pitchFamily="34" charset="0"/>
            </a:endParaRPr>
          </a:p>
          <a:p>
            <a:pPr marL="800100" lvl="1" indent="-342900" eaLnBrk="1" hangingPunct="1">
              <a:buFont typeface="Arial" panose="020B0604020202020204" pitchFamily="34" charset="0"/>
              <a:buChar char="•"/>
            </a:pPr>
            <a:endParaRPr lang="en-US" sz="2400" dirty="0">
              <a:solidFill>
                <a:srgbClr val="003865"/>
              </a:solidFill>
              <a:latin typeface="+mn-lt"/>
              <a:cs typeface="Microsoft Sans Serif"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2253823"/>
      </p:ext>
    </p:extLst>
  </p:cSld>
  <p:clrMapOvr>
    <a:masterClrMapping/>
  </p:clrMapOvr>
  <mc:AlternateContent xmlns:mc="http://schemas.openxmlformats.org/markup-compatibility/2006" xmlns:p14="http://schemas.microsoft.com/office/powerpoint/2010/main">
    <mc:Choice Requires="p14">
      <p:transition spd="slow" p14:dur="2000" advTm="20512"/>
    </mc:Choice>
    <mc:Fallback xmlns="">
      <p:transition spd="slow" advTm="20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More Requirements  - DEED Would Need Before Providing Funds</a:t>
            </a:r>
            <a:r>
              <a:rPr lang="en-US" sz="4000" dirty="0"/>
              <a:t/>
            </a:r>
            <a:br>
              <a:rPr lang="en-US" sz="4000" dirty="0"/>
            </a:br>
            <a:endParaRPr lang="en-US" dirty="0"/>
          </a:p>
        </p:txBody>
      </p:sp>
      <p:sp>
        <p:nvSpPr>
          <p:cNvPr id="3" name="Content Placeholder 2"/>
          <p:cNvSpPr>
            <a:spLocks noGrp="1"/>
          </p:cNvSpPr>
          <p:nvPr>
            <p:ph idx="1"/>
          </p:nvPr>
        </p:nvSpPr>
        <p:spPr/>
        <p:txBody>
          <a:bodyPr>
            <a:normAutofit/>
          </a:bodyPr>
          <a:lstStyle/>
          <a:p>
            <a:r>
              <a:rPr lang="en-US" sz="2800" dirty="0" smtClean="0">
                <a:solidFill>
                  <a:srgbClr val="2C6CBA"/>
                </a:solidFill>
              </a:rPr>
              <a:t>Recorded Declaration or Waiver from the Declaration from MMB (Roger Behrens) obtained (to secure DEED interest in the property)</a:t>
            </a:r>
          </a:p>
          <a:p>
            <a:endParaRPr lang="en-US" sz="2800" dirty="0">
              <a:solidFill>
                <a:srgbClr val="2C6CBA"/>
              </a:solidFill>
            </a:endParaRPr>
          </a:p>
          <a:p>
            <a:r>
              <a:rPr lang="en-US" sz="2800" dirty="0">
                <a:solidFill>
                  <a:srgbClr val="2C6CBA"/>
                </a:solidFill>
              </a:rPr>
              <a:t>Current operating budget submitted to DEED, plus 2 years projected budgets to ensure project can run and function as intended </a:t>
            </a:r>
          </a:p>
          <a:p>
            <a:endParaRPr lang="en-US" sz="2800" dirty="0">
              <a:solidFill>
                <a:srgbClr val="2C6CBA"/>
              </a:solidFill>
            </a:endParaRPr>
          </a:p>
          <a:p>
            <a:endParaRPr lang="en-US" sz="2800" dirty="0">
              <a:solidFill>
                <a:srgbClr val="2C6CBA"/>
              </a:solidFill>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70189712"/>
      </p:ext>
    </p:extLst>
  </p:cSld>
  <p:clrMapOvr>
    <a:masterClrMapping/>
  </p:clrMapOvr>
  <mc:AlternateContent xmlns:mc="http://schemas.openxmlformats.org/markup-compatibility/2006" xmlns:p14="http://schemas.microsoft.com/office/powerpoint/2010/main">
    <mc:Choice Requires="p14">
      <p:transition spd="slow" p14:dur="2000" advTm="27924"/>
    </mc:Choice>
    <mc:Fallback xmlns="">
      <p:transition spd="slow" advTm="27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Requirements Before DEED </a:t>
            </a:r>
            <a:r>
              <a:rPr lang="en-US" sz="3600" dirty="0" smtClean="0"/>
              <a:t>Would </a:t>
            </a:r>
            <a:r>
              <a:rPr lang="en-US" sz="3600" dirty="0"/>
              <a:t>Provide Funds </a:t>
            </a:r>
            <a:r>
              <a:rPr lang="en-US" sz="3600" dirty="0" smtClean="0"/>
              <a:t>(Continued)</a:t>
            </a:r>
            <a:endParaRPr lang="en-US" dirty="0"/>
          </a:p>
        </p:txBody>
      </p:sp>
      <p:sp>
        <p:nvSpPr>
          <p:cNvPr id="3" name="Content Placeholder 2"/>
          <p:cNvSpPr>
            <a:spLocks noGrp="1"/>
          </p:cNvSpPr>
          <p:nvPr>
            <p:ph idx="1"/>
          </p:nvPr>
        </p:nvSpPr>
        <p:spPr/>
        <p:txBody>
          <a:bodyPr>
            <a:normAutofit/>
          </a:bodyPr>
          <a:lstStyle/>
          <a:p>
            <a:endParaRPr lang="en-US" sz="2400" dirty="0">
              <a:solidFill>
                <a:srgbClr val="2C6CBA"/>
              </a:solidFill>
            </a:endParaRPr>
          </a:p>
          <a:p>
            <a:r>
              <a:rPr lang="en-US" sz="2800" dirty="0" smtClean="0">
                <a:solidFill>
                  <a:srgbClr val="2C6CBA"/>
                </a:solidFill>
              </a:rPr>
              <a:t>All necessary permits must be current and in place</a:t>
            </a:r>
          </a:p>
          <a:p>
            <a:endParaRPr lang="en-US" sz="2800" dirty="0">
              <a:solidFill>
                <a:srgbClr val="2C6CBA"/>
              </a:solidFill>
            </a:endParaRPr>
          </a:p>
          <a:p>
            <a:r>
              <a:rPr lang="en-US" sz="2800" dirty="0" smtClean="0">
                <a:solidFill>
                  <a:srgbClr val="2C6CBA"/>
                </a:solidFill>
              </a:rPr>
              <a:t>General Contractor Payment/Performance Bond is required and adequate</a:t>
            </a:r>
          </a:p>
          <a:p>
            <a:endParaRPr lang="en-US" sz="2800" dirty="0">
              <a:solidFill>
                <a:srgbClr val="2C6CBA"/>
              </a:solidFill>
            </a:endParaRPr>
          </a:p>
          <a:p>
            <a:r>
              <a:rPr lang="en-US" sz="2800" dirty="0">
                <a:solidFill>
                  <a:srgbClr val="2C6CBA"/>
                </a:solidFill>
              </a:rPr>
              <a:t>People operating the completed project and the facility itself have proper certification and licensing (if applicable</a:t>
            </a:r>
            <a:r>
              <a:rPr lang="en-US" sz="2800" dirty="0" smtClean="0">
                <a:solidFill>
                  <a:srgbClr val="2C6CBA"/>
                </a:solidFill>
              </a:rPr>
              <a:t>)  </a:t>
            </a:r>
            <a:endParaRPr lang="en-US" sz="2800" dirty="0">
              <a:solidFill>
                <a:srgbClr val="2C6CBA"/>
              </a:solidFill>
            </a:endParaRPr>
          </a:p>
          <a:p>
            <a:endParaRPr lang="en-US" sz="2800" dirty="0" smtClean="0">
              <a:solidFill>
                <a:srgbClr val="2C6CBA"/>
              </a:solidFill>
            </a:endParaRPr>
          </a:p>
          <a:p>
            <a:endParaRPr lang="en-US" sz="28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9826072"/>
      </p:ext>
    </p:extLst>
  </p:cSld>
  <p:clrMapOvr>
    <a:masterClrMapping/>
  </p:clrMapOvr>
  <mc:AlternateContent xmlns:mc="http://schemas.openxmlformats.org/markup-compatibility/2006" xmlns:p14="http://schemas.microsoft.com/office/powerpoint/2010/main">
    <mc:Choice Requires="p14">
      <p:transition spd="slow" p14:dur="2000" advTm="40017"/>
    </mc:Choice>
    <mc:Fallback xmlns="">
      <p:transition spd="slow" advTm="40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Administrative Costs </a:t>
            </a:r>
            <a:endParaRPr lang="en-US" dirty="0"/>
          </a:p>
        </p:txBody>
      </p:sp>
      <p:sp>
        <p:nvSpPr>
          <p:cNvPr id="3" name="Content Placeholder 2"/>
          <p:cNvSpPr>
            <a:spLocks noGrp="1"/>
          </p:cNvSpPr>
          <p:nvPr>
            <p:ph idx="1"/>
          </p:nvPr>
        </p:nvSpPr>
        <p:spPr/>
        <p:txBody>
          <a:bodyPr/>
          <a:lstStyle/>
          <a:p>
            <a:r>
              <a:rPr lang="en-US" dirty="0" smtClean="0">
                <a:solidFill>
                  <a:srgbClr val="2C6CBA"/>
                </a:solidFill>
              </a:rPr>
              <a:t>Non-bondable administrative costs are not allowed as an eligible bond expense and are not considered part of the project </a:t>
            </a:r>
          </a:p>
          <a:p>
            <a:endParaRPr lang="en-US" dirty="0"/>
          </a:p>
          <a:p>
            <a:r>
              <a:rPr lang="en-US" dirty="0" smtClean="0">
                <a:solidFill>
                  <a:srgbClr val="2C6CBA"/>
                </a:solidFill>
              </a:rPr>
              <a:t>Grantee staff time of any kind is not an allowable expense   </a:t>
            </a:r>
            <a:endParaRPr lang="en-US" i="1"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03124190"/>
      </p:ext>
    </p:extLst>
  </p:cSld>
  <p:clrMapOvr>
    <a:masterClrMapping/>
  </p:clrMapOvr>
  <mc:AlternateContent xmlns:mc="http://schemas.openxmlformats.org/markup-compatibility/2006" xmlns:p14="http://schemas.microsoft.com/office/powerpoint/2010/main">
    <mc:Choice Requires="p14">
      <p:transition spd="slow" p14:dur="2000" advTm="14511"/>
    </mc:Choice>
    <mc:Fallback xmlns="">
      <p:transition spd="slow" advTm="14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457200" y="381000"/>
            <a:ext cx="8229600" cy="990600"/>
          </a:xfrm>
        </p:spPr>
        <p:txBody>
          <a:bodyPr>
            <a:normAutofit/>
          </a:bodyPr>
          <a:lstStyle/>
          <a:p>
            <a:pPr algn="l" eaLnBrk="1" hangingPunct="1"/>
            <a:r>
              <a:rPr lang="en-US" sz="4000" dirty="0">
                <a:cs typeface="Microsoft Sans Serif" pitchFamily="34" charset="0"/>
              </a:rPr>
              <a:t>Reimbursement </a:t>
            </a:r>
            <a:r>
              <a:rPr lang="en-US" sz="4000" dirty="0" smtClean="0">
                <a:cs typeface="Microsoft Sans Serif" pitchFamily="34" charset="0"/>
              </a:rPr>
              <a:t>Payment Requests</a:t>
            </a:r>
            <a:endParaRPr lang="en-US" sz="2000" dirty="0">
              <a:cs typeface="Microsoft Sans Serif" pitchFamily="34" charset="0"/>
            </a:endParaRPr>
          </a:p>
        </p:txBody>
      </p:sp>
      <p:sp>
        <p:nvSpPr>
          <p:cNvPr id="9222" name="Rectangle 3"/>
          <p:cNvSpPr>
            <a:spLocks noGrp="1" noChangeArrowheads="1"/>
          </p:cNvSpPr>
          <p:nvPr>
            <p:ph idx="1"/>
          </p:nvPr>
        </p:nvSpPr>
        <p:spPr>
          <a:xfrm>
            <a:off x="-26158" y="2133600"/>
            <a:ext cx="9144000" cy="3683268"/>
          </a:xfrm>
        </p:spPr>
        <p:txBody>
          <a:bodyPr>
            <a:normAutofit lnSpcReduction="10000"/>
          </a:bodyPr>
          <a:lstStyle/>
          <a:p>
            <a:pPr lvl="1">
              <a:buFont typeface="Arial" panose="020B0604020202020204" pitchFamily="34" charset="0"/>
              <a:buChar char="•"/>
            </a:pPr>
            <a:r>
              <a:rPr lang="en-US" sz="2400" dirty="0" smtClean="0">
                <a:solidFill>
                  <a:srgbClr val="2C6CBA"/>
                </a:solidFill>
                <a:cs typeface="Microsoft Sans Serif" pitchFamily="34" charset="0"/>
              </a:rPr>
              <a:t>DEED would prepare a grant specific RPR form and provide it to the Grantee.  If applicable, the RPR would also outline match requirements </a:t>
            </a:r>
            <a:br>
              <a:rPr lang="en-US" sz="2400" dirty="0" smtClean="0">
                <a:solidFill>
                  <a:srgbClr val="2C6CBA"/>
                </a:solidFill>
                <a:cs typeface="Microsoft Sans Serif" pitchFamily="34" charset="0"/>
              </a:rPr>
            </a:br>
            <a:endParaRPr lang="en-US" sz="2400" dirty="0" smtClean="0">
              <a:solidFill>
                <a:srgbClr val="2C6CBA"/>
              </a:solidFill>
              <a:cs typeface="Microsoft Sans Serif" pitchFamily="34" charset="0"/>
            </a:endParaRPr>
          </a:p>
          <a:p>
            <a:pPr lvl="1">
              <a:buFont typeface="Arial" panose="020B0604020202020204" pitchFamily="34" charset="0"/>
              <a:buChar char="•"/>
            </a:pPr>
            <a:r>
              <a:rPr lang="en-US" sz="2400" dirty="0" smtClean="0">
                <a:solidFill>
                  <a:srgbClr val="2C6CBA"/>
                </a:solidFill>
                <a:cs typeface="Microsoft Sans Serif" pitchFamily="34" charset="0"/>
              </a:rPr>
              <a:t>DEED does not prepay any grant expense and operates by reimbursing incurred costs </a:t>
            </a:r>
            <a:br>
              <a:rPr lang="en-US" sz="2400" dirty="0" smtClean="0">
                <a:solidFill>
                  <a:srgbClr val="2C6CBA"/>
                </a:solidFill>
                <a:cs typeface="Microsoft Sans Serif" pitchFamily="34" charset="0"/>
              </a:rPr>
            </a:br>
            <a:endParaRPr lang="en-US" sz="2400" dirty="0" smtClean="0">
              <a:solidFill>
                <a:srgbClr val="2C6CBA"/>
              </a:solidFill>
              <a:cs typeface="Microsoft Sans Serif" pitchFamily="34" charset="0"/>
            </a:endParaRPr>
          </a:p>
          <a:p>
            <a:pPr lvl="1">
              <a:buFont typeface="Arial" panose="020B0604020202020204" pitchFamily="34" charset="0"/>
              <a:buChar char="•"/>
            </a:pPr>
            <a:r>
              <a:rPr lang="en-US" sz="2400" dirty="0" smtClean="0">
                <a:solidFill>
                  <a:srgbClr val="2C6CBA"/>
                </a:solidFill>
                <a:cs typeface="Microsoft Sans Serif" pitchFamily="34" charset="0"/>
              </a:rPr>
              <a:t>RPRs can be submitted by the Grantee to DEED twice a month (Slide #28) using the DEED RPR form (Slide #27)</a:t>
            </a:r>
            <a:r>
              <a:rPr lang="en-US" sz="1800" dirty="0" smtClean="0">
                <a:solidFill>
                  <a:srgbClr val="2C6CBA"/>
                </a:solidFill>
                <a:cs typeface="Microsoft Sans Serif" pitchFamily="34" charset="0"/>
              </a:rPr>
              <a:t/>
            </a:r>
            <a:br>
              <a:rPr lang="en-US" sz="1800" dirty="0" smtClean="0">
                <a:solidFill>
                  <a:srgbClr val="2C6CBA"/>
                </a:solidFill>
                <a:cs typeface="Microsoft Sans Serif" pitchFamily="34" charset="0"/>
              </a:rPr>
            </a:br>
            <a:endParaRPr lang="en-US" sz="1800" dirty="0">
              <a:cs typeface="Microsoft Sans Serif"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678"/>
    </mc:Choice>
    <mc:Fallback xmlns="">
      <p:transition spd="slow" advTm="72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cs typeface="Microsoft Sans Serif" pitchFamily="34" charset="0"/>
              </a:rPr>
              <a:t>Reimbursement Payment </a:t>
            </a:r>
            <a:r>
              <a:rPr lang="en-US" sz="3600" dirty="0" smtClean="0">
                <a:cs typeface="Microsoft Sans Serif" pitchFamily="34" charset="0"/>
              </a:rPr>
              <a:t>Requests (Continued)</a:t>
            </a:r>
            <a:endParaRPr lang="en-US" dirty="0"/>
          </a:p>
        </p:txBody>
      </p:sp>
      <p:sp>
        <p:nvSpPr>
          <p:cNvPr id="3" name="Content Placeholder 2"/>
          <p:cNvSpPr>
            <a:spLocks noGrp="1"/>
          </p:cNvSpPr>
          <p:nvPr>
            <p:ph idx="1"/>
          </p:nvPr>
        </p:nvSpPr>
        <p:spPr/>
        <p:txBody>
          <a:bodyPr/>
          <a:lstStyle/>
          <a:p>
            <a:pPr lvl="1">
              <a:buFont typeface="Arial" panose="020B0604020202020204" pitchFamily="34" charset="0"/>
              <a:buChar char="•"/>
            </a:pPr>
            <a:r>
              <a:rPr lang="en-US" sz="2000" dirty="0">
                <a:solidFill>
                  <a:srgbClr val="2C6CBA"/>
                </a:solidFill>
                <a:cs typeface="Microsoft Sans Serif" pitchFamily="34" charset="0"/>
              </a:rPr>
              <a:t>RPRs must be </a:t>
            </a:r>
            <a:r>
              <a:rPr lang="en-US" sz="2000" dirty="0" smtClean="0">
                <a:solidFill>
                  <a:srgbClr val="2C6CBA"/>
                </a:solidFill>
                <a:cs typeface="Microsoft Sans Serif" pitchFamily="34" charset="0"/>
              </a:rPr>
              <a:t>accompanied </a:t>
            </a:r>
            <a:r>
              <a:rPr lang="en-US" sz="2000" dirty="0">
                <a:solidFill>
                  <a:srgbClr val="2C6CBA"/>
                </a:solidFill>
                <a:cs typeface="Microsoft Sans Serif" pitchFamily="34" charset="0"/>
              </a:rPr>
              <a:t>by a Summary of Expenses </a:t>
            </a:r>
            <a:r>
              <a:rPr lang="en-US" sz="2000" dirty="0" smtClean="0">
                <a:solidFill>
                  <a:srgbClr val="2C6CBA"/>
                </a:solidFill>
                <a:cs typeface="Microsoft Sans Serif" pitchFamily="34" charset="0"/>
              </a:rPr>
              <a:t>utilizing line items </a:t>
            </a:r>
            <a:r>
              <a:rPr lang="en-US" sz="2000" dirty="0">
                <a:solidFill>
                  <a:srgbClr val="2C6CBA"/>
                </a:solidFill>
                <a:cs typeface="Microsoft Sans Serif" pitchFamily="34" charset="0"/>
              </a:rPr>
              <a:t>that </a:t>
            </a:r>
            <a:r>
              <a:rPr lang="en-US" sz="2000" dirty="0" smtClean="0">
                <a:solidFill>
                  <a:srgbClr val="2C6CBA"/>
                </a:solidFill>
                <a:cs typeface="Microsoft Sans Serif" pitchFamily="34" charset="0"/>
              </a:rPr>
              <a:t>match </a:t>
            </a:r>
            <a:r>
              <a:rPr lang="en-US" sz="2000" dirty="0">
                <a:solidFill>
                  <a:srgbClr val="2C6CBA"/>
                </a:solidFill>
                <a:cs typeface="Microsoft Sans Serif" pitchFamily="34" charset="0"/>
              </a:rPr>
              <a:t>the RPR </a:t>
            </a:r>
            <a:r>
              <a:rPr lang="en-US" sz="2000" dirty="0" smtClean="0">
                <a:solidFill>
                  <a:srgbClr val="2C6CBA"/>
                </a:solidFill>
                <a:cs typeface="Microsoft Sans Serif" pitchFamily="34" charset="0"/>
              </a:rPr>
              <a:t>line budget items </a:t>
            </a:r>
            <a:r>
              <a:rPr lang="en-US" sz="2000" dirty="0">
                <a:solidFill>
                  <a:srgbClr val="2C6CBA"/>
                </a:solidFill>
                <a:cs typeface="Microsoft Sans Serif" pitchFamily="34" charset="0"/>
              </a:rPr>
              <a:t>and </a:t>
            </a:r>
            <a:r>
              <a:rPr lang="en-US" sz="2000" dirty="0" smtClean="0">
                <a:solidFill>
                  <a:srgbClr val="2C6CBA"/>
                </a:solidFill>
                <a:cs typeface="Microsoft Sans Serif" pitchFamily="34" charset="0"/>
              </a:rPr>
              <a:t>corresponding receipts and/or invoices </a:t>
            </a:r>
          </a:p>
          <a:p>
            <a:pPr lvl="1">
              <a:buFont typeface="Arial" panose="020B0604020202020204" pitchFamily="34" charset="0"/>
              <a:buChar char="•"/>
            </a:pPr>
            <a:endParaRPr lang="en-US" sz="2000" dirty="0">
              <a:solidFill>
                <a:srgbClr val="2C6CBA"/>
              </a:solidFill>
              <a:cs typeface="Microsoft Sans Serif" pitchFamily="34" charset="0"/>
            </a:endParaRPr>
          </a:p>
          <a:p>
            <a:pPr lvl="1">
              <a:buFont typeface="Arial" panose="020B0604020202020204" pitchFamily="34" charset="0"/>
              <a:buChar char="•"/>
            </a:pPr>
            <a:r>
              <a:rPr lang="en-US" sz="2000" dirty="0" smtClean="0">
                <a:solidFill>
                  <a:srgbClr val="2C6CBA"/>
                </a:solidFill>
                <a:cs typeface="Microsoft Sans Serif" pitchFamily="34" charset="0"/>
              </a:rPr>
              <a:t>DEED grant </a:t>
            </a:r>
            <a:r>
              <a:rPr lang="en-US" sz="2000" dirty="0">
                <a:solidFill>
                  <a:srgbClr val="2C6CBA"/>
                </a:solidFill>
                <a:cs typeface="Microsoft Sans Serif" pitchFamily="34" charset="0"/>
              </a:rPr>
              <a:t>budget </a:t>
            </a:r>
            <a:r>
              <a:rPr lang="en-US" sz="2000" dirty="0" smtClean="0">
                <a:solidFill>
                  <a:srgbClr val="2C6CBA"/>
                </a:solidFill>
                <a:cs typeface="Microsoft Sans Serif" pitchFamily="34" charset="0"/>
              </a:rPr>
              <a:t>lines on the RPR’s can not be exceeded and all costs must be bond eligible</a:t>
            </a:r>
            <a:endParaRPr lang="en-US" sz="2000" dirty="0">
              <a:solidFill>
                <a:srgbClr val="2C6CBA"/>
              </a:solidFill>
              <a:cs typeface="Microsoft Sans Serif" pitchFamily="34" charset="0"/>
            </a:endParaRPr>
          </a:p>
          <a:p>
            <a:pPr marL="457188" lvl="1" indent="0">
              <a:buNone/>
            </a:pPr>
            <a:endParaRPr lang="en-US" sz="2000" dirty="0">
              <a:solidFill>
                <a:srgbClr val="2C6CBA"/>
              </a:solidFill>
              <a:cs typeface="Microsoft Sans Serif" pitchFamily="34" charset="0"/>
            </a:endParaRPr>
          </a:p>
          <a:p>
            <a:pPr lvl="1">
              <a:buFont typeface="Arial" panose="020B0604020202020204" pitchFamily="34" charset="0"/>
              <a:buChar char="•"/>
            </a:pPr>
            <a:r>
              <a:rPr lang="en-US" sz="2000" dirty="0" smtClean="0">
                <a:solidFill>
                  <a:srgbClr val="2C6CBA"/>
                </a:solidFill>
                <a:cs typeface="Microsoft Sans Serif" pitchFamily="34" charset="0"/>
              </a:rPr>
              <a:t>RPRs should be scaled in order to exhaust grant funds when project is complete as DEED will not pay out final funds until the project is complete, fully monitored and a final report has been submitted </a:t>
            </a:r>
            <a:endParaRPr lang="en-US" sz="2000" dirty="0">
              <a:solidFill>
                <a:srgbClr val="2C6CBA"/>
              </a:solidFill>
              <a:cs typeface="Microsoft Sans Serif" pitchFamily="34" charset="0"/>
            </a:endParaRPr>
          </a:p>
          <a:p>
            <a:pPr lvl="1"/>
            <a:endParaRPr lang="en-US" sz="2000" dirty="0">
              <a:cs typeface="Microsoft Sans Serif" pitchFamily="34" charset="0"/>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4773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689527540"/>
              </p:ext>
            </p:extLst>
          </p:nvPr>
        </p:nvGraphicFramePr>
        <p:xfrm>
          <a:off x="228600" y="76200"/>
          <a:ext cx="8763000" cy="6477000"/>
        </p:xfrm>
        <a:graphic>
          <a:graphicData uri="http://schemas.openxmlformats.org/presentationml/2006/ole">
            <mc:AlternateContent xmlns:mc="http://schemas.openxmlformats.org/markup-compatibility/2006">
              <mc:Choice xmlns:v="urn:schemas-microsoft-com:vml" Requires="v">
                <p:oleObj spid="_x0000_s1427" name="Worksheet" r:id="rId6" imgW="16687732" imgH="13060656" progId="Excel.Sheet.8">
                  <p:embed/>
                </p:oleObj>
              </mc:Choice>
              <mc:Fallback>
                <p:oleObj name="Worksheet" r:id="rId6" imgW="16687732" imgH="13060656" progId="Excel.Sheet.8">
                  <p:embed/>
                  <p:pic>
                    <p:nvPicPr>
                      <p:cNvPr id="0" name=""/>
                      <p:cNvPicPr/>
                      <p:nvPr/>
                    </p:nvPicPr>
                    <p:blipFill>
                      <a:blip r:embed="rId7"/>
                      <a:stretch>
                        <a:fillRect/>
                      </a:stretch>
                    </p:blipFill>
                    <p:spPr>
                      <a:xfrm>
                        <a:off x="228600" y="76200"/>
                        <a:ext cx="8763000" cy="6477000"/>
                      </a:xfrm>
                      <a:prstGeom prst="rect">
                        <a:avLst/>
                      </a:prstGeom>
                    </p:spPr>
                  </p:pic>
                </p:oleObj>
              </mc:Fallback>
            </mc:AlternateContent>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7586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304800" y="457200"/>
            <a:ext cx="8229600" cy="990600"/>
          </a:xfrm>
        </p:spPr>
        <p:txBody>
          <a:bodyPr>
            <a:normAutofit/>
          </a:bodyPr>
          <a:lstStyle/>
          <a:p>
            <a:pPr algn="l" eaLnBrk="1" hangingPunct="1"/>
            <a:r>
              <a:rPr lang="en-US" sz="4000" dirty="0">
                <a:cs typeface="Microsoft Sans Serif" pitchFamily="34" charset="0"/>
              </a:rPr>
              <a:t>Reimbursement </a:t>
            </a:r>
            <a:r>
              <a:rPr lang="en-US" sz="4000" dirty="0" smtClean="0">
                <a:cs typeface="Microsoft Sans Serif" pitchFamily="34" charset="0"/>
              </a:rPr>
              <a:t>Request – Due Dates</a:t>
            </a:r>
            <a:endParaRPr lang="en-US" sz="2000" dirty="0">
              <a:cs typeface="Microsoft Sans Serif" pitchFamily="34" charset="0"/>
            </a:endParaRPr>
          </a:p>
        </p:txBody>
      </p:sp>
      <p:pic>
        <p:nvPicPr>
          <p:cNvPr id="10" name="Picture 9"/>
          <p:cNvPicPr>
            <a:picLocks noChangeAspect="1"/>
          </p:cNvPicPr>
          <p:nvPr/>
        </p:nvPicPr>
        <p:blipFill>
          <a:blip r:embed="rId5"/>
          <a:stretch>
            <a:fillRect/>
          </a:stretch>
        </p:blipFill>
        <p:spPr>
          <a:xfrm>
            <a:off x="1752600" y="1752600"/>
            <a:ext cx="5839943" cy="44958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75616020"/>
      </p:ext>
    </p:extLst>
  </p:cSld>
  <p:clrMapOvr>
    <a:masterClrMapping/>
  </p:clrMapOvr>
  <mc:AlternateContent xmlns:mc="http://schemas.openxmlformats.org/markup-compatibility/2006" xmlns:p14="http://schemas.microsoft.com/office/powerpoint/2010/main">
    <mc:Choice Requires="p14">
      <p:transition spd="slow" p14:dur="2000" advTm="9543"/>
    </mc:Choice>
    <mc:Fallback xmlns="">
      <p:transition spd="slow" advTm="9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Reporting and Monitoring </a:t>
            </a:r>
            <a:endParaRPr lang="en-US" dirty="0"/>
          </a:p>
        </p:txBody>
      </p:sp>
      <p:sp>
        <p:nvSpPr>
          <p:cNvPr id="3" name="Content Placeholder 2"/>
          <p:cNvSpPr>
            <a:spLocks noGrp="1"/>
          </p:cNvSpPr>
          <p:nvPr>
            <p:ph idx="1"/>
          </p:nvPr>
        </p:nvSpPr>
        <p:spPr/>
        <p:txBody>
          <a:bodyPr>
            <a:normAutofit/>
          </a:bodyPr>
          <a:lstStyle/>
          <a:p>
            <a:r>
              <a:rPr lang="en-US" sz="2800" dirty="0" smtClean="0">
                <a:solidFill>
                  <a:srgbClr val="2C6CBA"/>
                </a:solidFill>
              </a:rPr>
              <a:t>Annual reports are required each year and a final report must be submitted when the project is complete.  The reports must be completed with DEED provided forms and all funds will not be released until the final report is accepted by DEED</a:t>
            </a:r>
          </a:p>
          <a:p>
            <a:endParaRPr lang="en-US" sz="2800" dirty="0">
              <a:solidFill>
                <a:srgbClr val="2C6CBA"/>
              </a:solidFill>
            </a:endParaRPr>
          </a:p>
          <a:p>
            <a:r>
              <a:rPr lang="en-US" sz="2800" dirty="0" smtClean="0">
                <a:solidFill>
                  <a:srgbClr val="2C6CBA"/>
                </a:solidFill>
              </a:rPr>
              <a:t>All grants will be monitored (including for financials and on-site if at all possible) at least once over their life.  Larger dollar grants will be monitored annually</a:t>
            </a:r>
            <a:endParaRPr lang="en-US" sz="2800" dirty="0">
              <a:solidFill>
                <a:srgbClr val="2C6CBA"/>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547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a:xfrm>
            <a:off x="457200" y="381000"/>
            <a:ext cx="8229600" cy="990600"/>
          </a:xfrm>
        </p:spPr>
        <p:txBody>
          <a:bodyPr>
            <a:normAutofit/>
          </a:bodyPr>
          <a:lstStyle/>
          <a:p>
            <a:pPr algn="l" eaLnBrk="1" hangingPunct="1"/>
            <a:r>
              <a:rPr lang="en-US" dirty="0"/>
              <a:t>Grant </a:t>
            </a:r>
            <a:r>
              <a:rPr lang="en-US" dirty="0" smtClean="0"/>
              <a:t>Introduction (Continued)</a:t>
            </a:r>
            <a:endParaRPr lang="en-US" dirty="0"/>
          </a:p>
        </p:txBody>
      </p:sp>
      <p:sp>
        <p:nvSpPr>
          <p:cNvPr id="3078" name="Rectangle 3"/>
          <p:cNvSpPr>
            <a:spLocks noGrp="1" noChangeArrowheads="1"/>
          </p:cNvSpPr>
          <p:nvPr>
            <p:ph idx="1"/>
          </p:nvPr>
        </p:nvSpPr>
        <p:spPr/>
        <p:txBody>
          <a:bodyPr>
            <a:normAutofit/>
          </a:bodyPr>
          <a:lstStyle/>
          <a:p>
            <a:pPr>
              <a:spcBef>
                <a:spcPts val="0"/>
              </a:spcBef>
            </a:pPr>
            <a:r>
              <a:rPr lang="en-US" sz="2800" dirty="0" smtClean="0">
                <a:solidFill>
                  <a:srgbClr val="2C6CBA"/>
                </a:solidFill>
                <a:latin typeface="Microsoft Sans Serif" pitchFamily="34" charset="0"/>
                <a:cs typeface="Microsoft Sans Serif" pitchFamily="34" charset="0"/>
              </a:rPr>
              <a:t>DEED and the Minnesota Department of Management and Budget (MMB) each play significant, but different, roles in helping you move your grant project ahead</a:t>
            </a:r>
          </a:p>
          <a:p>
            <a:pPr>
              <a:spcBef>
                <a:spcPts val="0"/>
              </a:spcBef>
            </a:pPr>
            <a:endParaRPr lang="en-US" sz="2800" dirty="0">
              <a:solidFill>
                <a:srgbClr val="2C6CBA"/>
              </a:solidFill>
              <a:latin typeface="Microsoft Sans Serif" pitchFamily="34" charset="0"/>
              <a:cs typeface="Microsoft Sans Serif" pitchFamily="34" charset="0"/>
            </a:endParaRPr>
          </a:p>
          <a:p>
            <a:pPr>
              <a:spcBef>
                <a:spcPts val="0"/>
              </a:spcBef>
            </a:pPr>
            <a:r>
              <a:rPr lang="en-US" sz="2800" dirty="0" smtClean="0">
                <a:solidFill>
                  <a:srgbClr val="2C6CBA"/>
                </a:solidFill>
                <a:latin typeface="Microsoft Sans Serif" pitchFamily="34" charset="0"/>
                <a:cs typeface="Microsoft Sans Serif" pitchFamily="34" charset="0"/>
              </a:rPr>
              <a:t>The </a:t>
            </a:r>
            <a:r>
              <a:rPr lang="en-US" sz="2800" dirty="0">
                <a:solidFill>
                  <a:srgbClr val="2C6CBA"/>
                </a:solidFill>
                <a:latin typeface="Microsoft Sans Serif" pitchFamily="34" charset="0"/>
                <a:cs typeface="Microsoft Sans Serif" pitchFamily="34" charset="0"/>
              </a:rPr>
              <a:t>Department of </a:t>
            </a:r>
            <a:r>
              <a:rPr lang="en-US" sz="2800" dirty="0" smtClean="0">
                <a:solidFill>
                  <a:srgbClr val="2C6CBA"/>
                </a:solidFill>
                <a:latin typeface="Microsoft Sans Serif" pitchFamily="34" charset="0"/>
                <a:cs typeface="Microsoft Sans Serif" pitchFamily="34" charset="0"/>
              </a:rPr>
              <a:t>Administration’s </a:t>
            </a:r>
            <a:r>
              <a:rPr lang="en-US" sz="2800" dirty="0">
                <a:solidFill>
                  <a:srgbClr val="2C6CBA"/>
                </a:solidFill>
                <a:latin typeface="Microsoft Sans Serif" pitchFamily="34" charset="0"/>
                <a:cs typeface="Microsoft Sans Serif" pitchFamily="34" charset="0"/>
              </a:rPr>
              <a:t>State </a:t>
            </a:r>
            <a:r>
              <a:rPr lang="en-US" sz="2800" dirty="0" smtClean="0">
                <a:solidFill>
                  <a:srgbClr val="2C6CBA"/>
                </a:solidFill>
                <a:latin typeface="Microsoft Sans Serif" pitchFamily="34" charset="0"/>
                <a:cs typeface="Microsoft Sans Serif" pitchFamily="34" charset="0"/>
              </a:rPr>
              <a:t>Architect and other state entities could also have project roles; including providing required approvals </a:t>
            </a:r>
            <a:br>
              <a:rPr lang="en-US" sz="2800" dirty="0" smtClean="0">
                <a:solidFill>
                  <a:srgbClr val="2C6CBA"/>
                </a:solidFill>
                <a:latin typeface="Microsoft Sans Serif" pitchFamily="34" charset="0"/>
                <a:cs typeface="Microsoft Sans Serif" pitchFamily="34" charset="0"/>
              </a:rPr>
            </a:br>
            <a:r>
              <a:rPr lang="en-US" sz="2800" dirty="0" smtClean="0">
                <a:solidFill>
                  <a:srgbClr val="2C6CBA"/>
                </a:solidFill>
                <a:latin typeface="Microsoft Sans Serif" pitchFamily="34" charset="0"/>
                <a:cs typeface="Microsoft Sans Serif" pitchFamily="34" charset="0"/>
              </a:rPr>
              <a:t>	  </a:t>
            </a:r>
            <a:endParaRPr lang="en-US" sz="2800" dirty="0">
              <a:solidFill>
                <a:srgbClr val="2C6CBA"/>
              </a:solidFill>
              <a:latin typeface="Microsoft Sans Serif" pitchFamily="34" charset="0"/>
              <a:cs typeface="Microsoft Sans Serif"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83816105"/>
      </p:ext>
    </p:extLst>
  </p:cSld>
  <p:clrMapOvr>
    <a:masterClrMapping/>
  </p:clrMapOvr>
  <mc:AlternateContent xmlns:mc="http://schemas.openxmlformats.org/markup-compatibility/2006" xmlns:p14="http://schemas.microsoft.com/office/powerpoint/2010/main">
    <mc:Choice Requires="p14">
      <p:transition spd="slow" p14:dur="2000" advTm="41156"/>
    </mc:Choice>
    <mc:Fallback xmlns="">
      <p:transition spd="slow" advTm="41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Most Important Tasks</a:t>
            </a:r>
            <a:endParaRPr lang="en-US" dirty="0"/>
          </a:p>
        </p:txBody>
      </p:sp>
      <p:sp>
        <p:nvSpPr>
          <p:cNvPr id="3" name="Content Placeholder 2"/>
          <p:cNvSpPr>
            <a:spLocks noGrp="1"/>
          </p:cNvSpPr>
          <p:nvPr>
            <p:ph idx="1"/>
          </p:nvPr>
        </p:nvSpPr>
        <p:spPr/>
        <p:txBody>
          <a:bodyPr>
            <a:normAutofit/>
          </a:bodyPr>
          <a:lstStyle/>
          <a:p>
            <a:r>
              <a:rPr lang="en-US" sz="2400" dirty="0" smtClean="0">
                <a:solidFill>
                  <a:srgbClr val="2C6CBA"/>
                </a:solidFill>
              </a:rPr>
              <a:t>Establish an immediate working relationship with DEED staff assigned to project</a:t>
            </a:r>
          </a:p>
          <a:p>
            <a:pPr marL="0" indent="0">
              <a:buNone/>
            </a:pPr>
            <a:endParaRPr lang="en-US" sz="2400" dirty="0" smtClean="0">
              <a:solidFill>
                <a:srgbClr val="2C6CBA"/>
              </a:solidFill>
            </a:endParaRPr>
          </a:p>
          <a:p>
            <a:r>
              <a:rPr lang="en-US" sz="2400" dirty="0" smtClean="0">
                <a:solidFill>
                  <a:srgbClr val="2C6CBA"/>
                </a:solidFill>
              </a:rPr>
              <a:t>Request and receive from DEED a Grant Application form</a:t>
            </a:r>
          </a:p>
          <a:p>
            <a:endParaRPr lang="en-US" sz="2400" dirty="0" smtClean="0">
              <a:solidFill>
                <a:srgbClr val="2C6CBA"/>
              </a:solidFill>
            </a:endParaRPr>
          </a:p>
          <a:p>
            <a:r>
              <a:rPr lang="en-US" sz="2400" dirty="0" smtClean="0">
                <a:solidFill>
                  <a:srgbClr val="2C6CBA"/>
                </a:solidFill>
              </a:rPr>
              <a:t>Fully complete and sign that application and return it to DEED</a:t>
            </a:r>
          </a:p>
          <a:p>
            <a:endParaRPr lang="en-US" sz="2400" dirty="0" smtClean="0">
              <a:solidFill>
                <a:srgbClr val="2C6CBA"/>
              </a:solidFill>
            </a:endParaRPr>
          </a:p>
          <a:p>
            <a:r>
              <a:rPr lang="en-US" sz="2400" dirty="0" smtClean="0">
                <a:solidFill>
                  <a:srgbClr val="2C6CBA"/>
                </a:solidFill>
              </a:rPr>
              <a:t>Work with MMB to obtain full </a:t>
            </a:r>
            <a:r>
              <a:rPr lang="en-US" sz="2400" dirty="0">
                <a:solidFill>
                  <a:srgbClr val="2C6CBA"/>
                </a:solidFill>
              </a:rPr>
              <a:t>f</a:t>
            </a:r>
            <a:r>
              <a:rPr lang="en-US" sz="2400" dirty="0" smtClean="0">
                <a:solidFill>
                  <a:srgbClr val="2C6CBA"/>
                </a:solidFill>
              </a:rPr>
              <a:t>unding documentation and approval</a:t>
            </a:r>
          </a:p>
          <a:p>
            <a:endParaRPr lang="en-US" sz="2400" dirty="0" smtClean="0">
              <a:solidFill>
                <a:srgbClr val="2C6CBA"/>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923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Summary of Most Important </a:t>
            </a:r>
            <a:r>
              <a:rPr lang="en-US" dirty="0" smtClean="0"/>
              <a:t>Tasks (Continued)</a:t>
            </a:r>
            <a:endParaRPr lang="en-US" dirty="0"/>
          </a:p>
        </p:txBody>
      </p:sp>
      <p:sp>
        <p:nvSpPr>
          <p:cNvPr id="3" name="Content Placeholder 2"/>
          <p:cNvSpPr>
            <a:spLocks noGrp="1"/>
          </p:cNvSpPr>
          <p:nvPr>
            <p:ph idx="1"/>
          </p:nvPr>
        </p:nvSpPr>
        <p:spPr/>
        <p:txBody>
          <a:bodyPr>
            <a:normAutofit/>
          </a:bodyPr>
          <a:lstStyle/>
          <a:p>
            <a:r>
              <a:rPr lang="en-US" sz="2400" dirty="0" smtClean="0">
                <a:solidFill>
                  <a:srgbClr val="2C6CBA"/>
                </a:solidFill>
              </a:rPr>
              <a:t>If applicable, submit a project design to Legislative Chairs for purposes of notification or recommendation</a:t>
            </a:r>
          </a:p>
          <a:p>
            <a:pPr marL="0" indent="0">
              <a:buNone/>
            </a:pPr>
            <a:endParaRPr lang="en-US" sz="2400" dirty="0" smtClean="0">
              <a:solidFill>
                <a:srgbClr val="2C6CBA"/>
              </a:solidFill>
            </a:endParaRPr>
          </a:p>
          <a:p>
            <a:r>
              <a:rPr lang="en-US" sz="2400" dirty="0" smtClean="0">
                <a:solidFill>
                  <a:srgbClr val="2C6CBA"/>
                </a:solidFill>
              </a:rPr>
              <a:t>If applicable, enter into lease/use </a:t>
            </a:r>
            <a:r>
              <a:rPr lang="en-US" sz="2400" dirty="0">
                <a:solidFill>
                  <a:srgbClr val="2C6CBA"/>
                </a:solidFill>
              </a:rPr>
              <a:t>a</a:t>
            </a:r>
            <a:r>
              <a:rPr lang="en-US" sz="2400" dirty="0" smtClean="0">
                <a:solidFill>
                  <a:srgbClr val="2C6CBA"/>
                </a:solidFill>
              </a:rPr>
              <a:t>greements </a:t>
            </a:r>
            <a:r>
              <a:rPr lang="en-US" sz="2400" dirty="0">
                <a:solidFill>
                  <a:srgbClr val="2C6CBA"/>
                </a:solidFill>
              </a:rPr>
              <a:t>t</a:t>
            </a:r>
            <a:r>
              <a:rPr lang="en-US" sz="2400" dirty="0" smtClean="0">
                <a:solidFill>
                  <a:srgbClr val="2C6CBA"/>
                </a:solidFill>
              </a:rPr>
              <a:t>hat </a:t>
            </a:r>
            <a:r>
              <a:rPr lang="en-US" sz="2400" dirty="0">
                <a:solidFill>
                  <a:srgbClr val="2C6CBA"/>
                </a:solidFill>
              </a:rPr>
              <a:t>a</a:t>
            </a:r>
            <a:r>
              <a:rPr lang="en-US" sz="2400" dirty="0" smtClean="0">
                <a:solidFill>
                  <a:srgbClr val="2C6CBA"/>
                </a:solidFill>
              </a:rPr>
              <a:t>re </a:t>
            </a:r>
            <a:r>
              <a:rPr lang="en-US" sz="2400" dirty="0">
                <a:solidFill>
                  <a:srgbClr val="2C6CBA"/>
                </a:solidFill>
              </a:rPr>
              <a:t>a</a:t>
            </a:r>
            <a:r>
              <a:rPr lang="en-US" sz="2400" dirty="0" smtClean="0">
                <a:solidFill>
                  <a:srgbClr val="2C6CBA"/>
                </a:solidFill>
              </a:rPr>
              <a:t>pproved </a:t>
            </a:r>
            <a:r>
              <a:rPr lang="en-US" sz="2400" dirty="0">
                <a:solidFill>
                  <a:srgbClr val="2C6CBA"/>
                </a:solidFill>
              </a:rPr>
              <a:t>b</a:t>
            </a:r>
            <a:r>
              <a:rPr lang="en-US" sz="2400" dirty="0" smtClean="0">
                <a:solidFill>
                  <a:srgbClr val="2C6CBA"/>
                </a:solidFill>
              </a:rPr>
              <a:t>y MMB  </a:t>
            </a:r>
          </a:p>
          <a:p>
            <a:pPr marL="0" indent="0">
              <a:buNone/>
            </a:pPr>
            <a:endParaRPr lang="en-US" sz="2400" dirty="0" smtClean="0">
              <a:solidFill>
                <a:srgbClr val="2C6CBA"/>
              </a:solidFill>
            </a:endParaRPr>
          </a:p>
          <a:p>
            <a:r>
              <a:rPr lang="en-US" sz="2400" dirty="0" smtClean="0">
                <a:solidFill>
                  <a:srgbClr val="2C6CBA"/>
                </a:solidFill>
              </a:rPr>
              <a:t>Submit an operating  budget with a two year projection  </a:t>
            </a:r>
          </a:p>
          <a:p>
            <a:endParaRPr lang="en-US" sz="2400" dirty="0">
              <a:solidFill>
                <a:srgbClr val="2C6CBA"/>
              </a:solidFill>
            </a:endParaRPr>
          </a:p>
          <a:p>
            <a:r>
              <a:rPr lang="en-US" sz="2400" dirty="0">
                <a:solidFill>
                  <a:srgbClr val="2C6CBA"/>
                </a:solidFill>
              </a:rPr>
              <a:t>If applicable, work with the Dept. of Administration for project predesign approval</a:t>
            </a:r>
          </a:p>
          <a:p>
            <a:endParaRPr lang="en-US" sz="2400" dirty="0" smtClean="0">
              <a:solidFill>
                <a:srgbClr val="2C6CBA"/>
              </a:solidFill>
            </a:endParaRPr>
          </a:p>
          <a:p>
            <a:endParaRPr lang="en-US" sz="2400" dirty="0">
              <a:solidFill>
                <a:srgbClr val="2C6CBA"/>
              </a:solidFill>
            </a:endParaRPr>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1176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Summary of Most Important Tasks (Continued)</a:t>
            </a:r>
          </a:p>
        </p:txBody>
      </p:sp>
      <p:sp>
        <p:nvSpPr>
          <p:cNvPr id="3" name="Content Placeholder 2"/>
          <p:cNvSpPr>
            <a:spLocks noGrp="1"/>
          </p:cNvSpPr>
          <p:nvPr>
            <p:ph idx="1"/>
          </p:nvPr>
        </p:nvSpPr>
        <p:spPr/>
        <p:txBody>
          <a:bodyPr>
            <a:normAutofit/>
          </a:bodyPr>
          <a:lstStyle/>
          <a:p>
            <a:r>
              <a:rPr lang="en-US" sz="2800" dirty="0" smtClean="0">
                <a:solidFill>
                  <a:srgbClr val="2C6CBA"/>
                </a:solidFill>
              </a:rPr>
              <a:t>If applicable, ensure that all licensing to operate the project is in order</a:t>
            </a:r>
          </a:p>
          <a:p>
            <a:endParaRPr lang="en-US" sz="2800" dirty="0">
              <a:solidFill>
                <a:srgbClr val="2C6CBA"/>
              </a:solidFill>
            </a:endParaRPr>
          </a:p>
          <a:p>
            <a:r>
              <a:rPr lang="en-US" sz="2800" dirty="0" smtClean="0">
                <a:solidFill>
                  <a:srgbClr val="2C6CBA"/>
                </a:solidFill>
              </a:rPr>
              <a:t>Ensure that contractor payment/performance bonds and all necessary permitting are in place and in order </a:t>
            </a:r>
            <a:endParaRPr lang="en-US" sz="2800" dirty="0">
              <a:solidFill>
                <a:srgbClr val="2C6CBA"/>
              </a:solidFill>
            </a:endParaRPr>
          </a:p>
          <a:p>
            <a:endParaRPr lang="en-US" sz="2800" dirty="0" smtClean="0">
              <a:solidFill>
                <a:srgbClr val="2C6CBA"/>
              </a:solidFill>
            </a:endParaRPr>
          </a:p>
          <a:p>
            <a:r>
              <a:rPr lang="en-US" sz="2800" dirty="0" smtClean="0">
                <a:solidFill>
                  <a:srgbClr val="2C6CBA"/>
                </a:solidFill>
              </a:rPr>
              <a:t>Declaration (or waiver from the Declaration from MMB) and permitting </a:t>
            </a:r>
            <a:endParaRPr lang="en-US" sz="2800" dirty="0">
              <a:solidFill>
                <a:srgbClr val="2C6CBA"/>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6047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normAutofit lnSpcReduction="10000"/>
          </a:bodyPr>
          <a:lstStyle/>
          <a:p>
            <a:r>
              <a:rPr lang="en-US" dirty="0">
                <a:solidFill>
                  <a:srgbClr val="2C6CBA"/>
                </a:solidFill>
              </a:rPr>
              <a:t>Thank you for reviewing DEED’s Special Appropriation </a:t>
            </a:r>
            <a:r>
              <a:rPr lang="en-US" dirty="0" smtClean="0">
                <a:solidFill>
                  <a:srgbClr val="2C6CBA"/>
                </a:solidFill>
              </a:rPr>
              <a:t>PowerPoint </a:t>
            </a:r>
            <a:r>
              <a:rPr lang="en-US" dirty="0">
                <a:solidFill>
                  <a:srgbClr val="2C6CBA"/>
                </a:solidFill>
              </a:rPr>
              <a:t>training. We look forward to working with you as the grantee on this very important project</a:t>
            </a:r>
          </a:p>
          <a:p>
            <a:pPr marL="0" indent="0">
              <a:buNone/>
            </a:pPr>
            <a:endParaRPr lang="en-US" dirty="0">
              <a:solidFill>
                <a:srgbClr val="2C6CBA"/>
              </a:solidFill>
            </a:endParaRPr>
          </a:p>
          <a:p>
            <a:pPr marL="0" indent="0">
              <a:buNone/>
            </a:pPr>
            <a:r>
              <a:rPr lang="en-US" dirty="0">
                <a:solidFill>
                  <a:srgbClr val="2C6CBA"/>
                </a:solidFill>
              </a:rPr>
              <a:t>Additional Communication  </a:t>
            </a:r>
          </a:p>
          <a:p>
            <a:r>
              <a:rPr lang="en-US" dirty="0">
                <a:solidFill>
                  <a:srgbClr val="2C6CBA"/>
                </a:solidFill>
              </a:rPr>
              <a:t>Please provide any comments to  </a:t>
            </a:r>
            <a:r>
              <a:rPr lang="en-US" dirty="0">
                <a:solidFill>
                  <a:srgbClr val="163A64"/>
                </a:solidFill>
                <a:hlinkClick r:id="rId5"/>
              </a:rPr>
              <a:t>Gerald.Wenner@state.mn.us</a:t>
            </a:r>
            <a:r>
              <a:rPr lang="en-US" dirty="0">
                <a:solidFill>
                  <a:srgbClr val="2C6CBA"/>
                </a:solidFill>
              </a:rPr>
              <a:t> or</a:t>
            </a:r>
            <a:endParaRPr lang="en-US" dirty="0"/>
          </a:p>
          <a:p>
            <a:r>
              <a:rPr lang="en-US" dirty="0">
                <a:solidFill>
                  <a:srgbClr val="163A64"/>
                </a:solidFill>
                <a:hlinkClick r:id="rId6"/>
              </a:rPr>
              <a:t>Patrick.Armon@state.mn.us</a:t>
            </a:r>
            <a:endParaRPr lang="en-US" dirty="0"/>
          </a:p>
          <a:p>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54746063"/>
      </p:ext>
    </p:extLst>
  </p:cSld>
  <p:clrMapOvr>
    <a:masterClrMapping/>
  </p:clrMapOvr>
  <mc:AlternateContent xmlns:mc="http://schemas.openxmlformats.org/markup-compatibility/2006" xmlns:p14="http://schemas.microsoft.com/office/powerpoint/2010/main">
    <mc:Choice Requires="p14">
      <p:transition spd="slow" p14:dur="2000" advTm="36515"/>
    </mc:Choice>
    <mc:Fallback xmlns="">
      <p:transition spd="slow" advTm="36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a:xfrm>
            <a:off x="461749" y="381000"/>
            <a:ext cx="8229600" cy="990600"/>
          </a:xfrm>
        </p:spPr>
        <p:txBody>
          <a:bodyPr>
            <a:normAutofit/>
          </a:bodyPr>
          <a:lstStyle/>
          <a:p>
            <a:pPr algn="l" eaLnBrk="1" hangingPunct="1"/>
            <a:r>
              <a:rPr lang="en-US" dirty="0" smtClean="0"/>
              <a:t>Pre Grant </a:t>
            </a:r>
            <a:r>
              <a:rPr lang="en-US" dirty="0"/>
              <a:t>Application Information</a:t>
            </a:r>
          </a:p>
        </p:txBody>
      </p:sp>
      <p:sp>
        <p:nvSpPr>
          <p:cNvPr id="3078" name="Rectangle 3"/>
          <p:cNvSpPr>
            <a:spLocks noGrp="1" noChangeArrowheads="1"/>
          </p:cNvSpPr>
          <p:nvPr>
            <p:ph idx="1"/>
          </p:nvPr>
        </p:nvSpPr>
        <p:spPr>
          <a:xfrm>
            <a:off x="457200" y="2514600"/>
            <a:ext cx="8229600" cy="2971799"/>
          </a:xfrm>
        </p:spPr>
        <p:txBody>
          <a:bodyPr>
            <a:noAutofit/>
          </a:bodyPr>
          <a:lstStyle/>
          <a:p>
            <a:pPr>
              <a:spcBef>
                <a:spcPts val="0"/>
              </a:spcBef>
            </a:pPr>
            <a:r>
              <a:rPr lang="en-US" sz="1800" dirty="0" smtClean="0">
                <a:solidFill>
                  <a:srgbClr val="2C6CBA"/>
                </a:solidFill>
                <a:latin typeface="Microsoft Sans Serif" pitchFamily="34" charset="0"/>
                <a:cs typeface="Microsoft Sans Serif" pitchFamily="34" charset="0"/>
              </a:rPr>
              <a:t>Read MMB’s “After the Bonding Bill.”  The web address is</a:t>
            </a:r>
            <a:r>
              <a:rPr lang="en-US" sz="1800" dirty="0" smtClean="0">
                <a:solidFill>
                  <a:srgbClr val="2C6CBA"/>
                </a:solidFill>
                <a:latin typeface="Microsoft Sans Serif" pitchFamily="34" charset="0"/>
                <a:cs typeface="Microsoft Sans Serif" pitchFamily="34" charset="0"/>
              </a:rPr>
              <a:t>:</a:t>
            </a:r>
            <a:endParaRPr lang="en-US" sz="1800" dirty="0" smtClean="0">
              <a:solidFill>
                <a:srgbClr val="2C6CBA"/>
              </a:solidFill>
              <a:latin typeface="Microsoft Sans Serif" pitchFamily="34" charset="0"/>
              <a:cs typeface="Microsoft Sans Serif" pitchFamily="34" charset="0"/>
            </a:endParaRPr>
          </a:p>
          <a:p>
            <a:pPr marL="0" indent="0">
              <a:spcBef>
                <a:spcPts val="0"/>
              </a:spcBef>
              <a:buNone/>
            </a:pPr>
            <a:r>
              <a:rPr lang="en-US" sz="1800" u="sng" dirty="0">
                <a:solidFill>
                  <a:srgbClr val="163A64"/>
                </a:solidFill>
                <a:latin typeface="Microsoft Sans Serif" pitchFamily="34" charset="0"/>
                <a:cs typeface="Microsoft Sans Serif" pitchFamily="34" charset="0"/>
                <a:hlinkClick r:id="rId5"/>
              </a:rPr>
              <a:t>https://</a:t>
            </a:r>
            <a:r>
              <a:rPr lang="en-US" sz="1800" u="sng" dirty="0" smtClean="0">
                <a:solidFill>
                  <a:srgbClr val="163A64"/>
                </a:solidFill>
                <a:latin typeface="Microsoft Sans Serif" pitchFamily="34" charset="0"/>
                <a:cs typeface="Microsoft Sans Serif" pitchFamily="34" charset="0"/>
                <a:hlinkClick r:id="rId5"/>
              </a:rPr>
              <a:t>mn.gov/mmb-stat/debt-management/Capital%20Projects/After-the-Bonding-Bill/2020/After-the-Bonding-Bill%20-2020%20Final%20%28002%29.pdf</a:t>
            </a:r>
            <a:endParaRPr lang="en-US" sz="1800" u="sng" dirty="0" smtClean="0">
              <a:solidFill>
                <a:srgbClr val="163A64"/>
              </a:solidFill>
              <a:latin typeface="Microsoft Sans Serif" pitchFamily="34" charset="0"/>
              <a:cs typeface="Microsoft Sans Serif" pitchFamily="34" charset="0"/>
            </a:endParaRPr>
          </a:p>
          <a:p>
            <a:pPr marL="0" indent="0">
              <a:spcBef>
                <a:spcPts val="0"/>
              </a:spcBef>
              <a:buNone/>
            </a:pPr>
            <a:endParaRPr lang="en-US" sz="1800" u="sng" dirty="0">
              <a:solidFill>
                <a:srgbClr val="163A64"/>
              </a:solidFill>
              <a:latin typeface="Microsoft Sans Serif" pitchFamily="34" charset="0"/>
              <a:cs typeface="Microsoft Sans Serif" pitchFamily="34" charset="0"/>
            </a:endParaRPr>
          </a:p>
          <a:p>
            <a:pPr marL="0" indent="0">
              <a:spcBef>
                <a:spcPts val="0"/>
              </a:spcBef>
              <a:buNone/>
            </a:pPr>
            <a:r>
              <a:rPr lang="en-US" sz="1800" dirty="0" smtClean="0">
                <a:solidFill>
                  <a:srgbClr val="2C6CBA"/>
                </a:solidFill>
                <a:latin typeface="Microsoft Sans Serif" pitchFamily="34" charset="0"/>
                <a:cs typeface="Microsoft Sans Serif" pitchFamily="34" charset="0"/>
              </a:rPr>
              <a:t>FYI – MMB plans to update “After the Bonding Bill”  Soon, so the link may change</a:t>
            </a:r>
          </a:p>
          <a:p>
            <a:pPr>
              <a:spcBef>
                <a:spcPts val="0"/>
              </a:spcBef>
            </a:pPr>
            <a:endParaRPr lang="en-US" sz="1800" u="sng" dirty="0">
              <a:solidFill>
                <a:srgbClr val="163A64"/>
              </a:solidFill>
              <a:latin typeface="Microsoft Sans Serif" pitchFamily="34" charset="0"/>
              <a:cs typeface="Microsoft Sans Serif" pitchFamily="34" charset="0"/>
            </a:endParaRPr>
          </a:p>
          <a:p>
            <a:pPr>
              <a:spcBef>
                <a:spcPts val="0"/>
              </a:spcBef>
            </a:pPr>
            <a:r>
              <a:rPr lang="en-US" sz="1800" dirty="0" smtClean="0">
                <a:solidFill>
                  <a:srgbClr val="2C6CBA"/>
                </a:solidFill>
                <a:latin typeface="Microsoft Sans Serif" pitchFamily="34" charset="0"/>
                <a:cs typeface="Microsoft Sans Serif" pitchFamily="34" charset="0"/>
              </a:rPr>
              <a:t>Then read MMB’s “Capital </a:t>
            </a:r>
            <a:r>
              <a:rPr lang="en-US" sz="1800" dirty="0">
                <a:solidFill>
                  <a:srgbClr val="2C6CBA"/>
                </a:solidFill>
                <a:latin typeface="Microsoft Sans Serif" pitchFamily="34" charset="0"/>
                <a:cs typeface="Microsoft Sans Serif" pitchFamily="34" charset="0"/>
              </a:rPr>
              <a:t>Grants </a:t>
            </a:r>
            <a:r>
              <a:rPr lang="en-US" sz="1800" dirty="0" smtClean="0">
                <a:solidFill>
                  <a:srgbClr val="2C6CBA"/>
                </a:solidFill>
                <a:latin typeface="Microsoft Sans Serif" pitchFamily="34" charset="0"/>
                <a:cs typeface="Microsoft Sans Serif" pitchFamily="34" charset="0"/>
              </a:rPr>
              <a:t>Manual.”  The web address is:</a:t>
            </a:r>
            <a:endParaRPr lang="en-US" sz="1800" dirty="0">
              <a:solidFill>
                <a:srgbClr val="2C6CBA"/>
              </a:solidFill>
              <a:latin typeface="Microsoft Sans Serif" pitchFamily="34" charset="0"/>
              <a:cs typeface="Microsoft Sans Serif" pitchFamily="34" charset="0"/>
            </a:endParaRPr>
          </a:p>
          <a:p>
            <a:pPr marL="0" indent="0">
              <a:spcBef>
                <a:spcPts val="0"/>
              </a:spcBef>
              <a:buNone/>
            </a:pPr>
            <a:r>
              <a:rPr lang="en-US" sz="1800" u="sng" dirty="0">
                <a:latin typeface="Microsoft Sans Serif" pitchFamily="34" charset="0"/>
                <a:cs typeface="Microsoft Sans Serif" pitchFamily="34" charset="0"/>
                <a:hlinkClick r:id="rId6"/>
              </a:rPr>
              <a:t>https://</a:t>
            </a:r>
            <a:r>
              <a:rPr lang="en-US" sz="1800" u="sng" dirty="0" smtClean="0">
                <a:latin typeface="Microsoft Sans Serif" pitchFamily="34" charset="0"/>
                <a:cs typeface="Microsoft Sans Serif" pitchFamily="34" charset="0"/>
                <a:hlinkClick r:id="rId6"/>
              </a:rPr>
              <a:t>mn.gov/mmb-stat/debt-management/Capital%20Projects/Capital%20Grants%20Manual/Capital%20Grants%20Manual%202017.pdf</a:t>
            </a:r>
            <a:endParaRPr lang="en-US" sz="1800" u="sng" dirty="0" smtClean="0">
              <a:latin typeface="Microsoft Sans Serif" pitchFamily="34" charset="0"/>
              <a:cs typeface="Microsoft Sans Serif" pitchFamily="34" charset="0"/>
            </a:endParaRPr>
          </a:p>
          <a:p>
            <a:pPr>
              <a:spcBef>
                <a:spcPts val="0"/>
              </a:spcBef>
            </a:pPr>
            <a:endParaRPr lang="en-US" sz="1800" u="sng" dirty="0">
              <a:latin typeface="Microsoft Sans Serif" pitchFamily="34" charset="0"/>
              <a:cs typeface="Microsoft Sans Serif" pitchFamily="34" charset="0"/>
            </a:endParaRPr>
          </a:p>
          <a:p>
            <a:pPr>
              <a:spcBef>
                <a:spcPts val="0"/>
              </a:spcBef>
            </a:pPr>
            <a:r>
              <a:rPr lang="en-US" sz="1800" dirty="0" smtClean="0">
                <a:solidFill>
                  <a:srgbClr val="2C6CBA"/>
                </a:solidFill>
                <a:latin typeface="Microsoft Sans Serif" pitchFamily="34" charset="0"/>
                <a:cs typeface="Microsoft Sans Serif" pitchFamily="34" charset="0"/>
              </a:rPr>
              <a:t>The Project must have a Public Purpose, Public</a:t>
            </a:r>
            <a:br>
              <a:rPr lang="en-US" sz="1800" dirty="0" smtClean="0">
                <a:solidFill>
                  <a:srgbClr val="2C6CBA"/>
                </a:solidFill>
                <a:latin typeface="Microsoft Sans Serif" pitchFamily="34" charset="0"/>
                <a:cs typeface="Microsoft Sans Serif" pitchFamily="34" charset="0"/>
              </a:rPr>
            </a:br>
            <a:r>
              <a:rPr lang="en-US" sz="1800" dirty="0" smtClean="0">
                <a:solidFill>
                  <a:srgbClr val="2C6CBA"/>
                </a:solidFill>
                <a:latin typeface="Microsoft Sans Serif" pitchFamily="34" charset="0"/>
                <a:cs typeface="Microsoft Sans Serif" pitchFamily="34" charset="0"/>
              </a:rPr>
              <a:t>Ownership, and Public Oversight </a:t>
            </a:r>
          </a:p>
          <a:p>
            <a:pPr>
              <a:spcBef>
                <a:spcPts val="0"/>
              </a:spcBef>
            </a:pPr>
            <a:endParaRPr lang="en-US" sz="1800" dirty="0">
              <a:solidFill>
                <a:srgbClr val="2C6CBA"/>
              </a:solidFill>
              <a:latin typeface="Microsoft Sans Serif" pitchFamily="34" charset="0"/>
              <a:cs typeface="Microsoft Sans Serif"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9639036"/>
      </p:ext>
    </p:extLst>
  </p:cSld>
  <p:clrMapOvr>
    <a:masterClrMapping/>
  </p:clrMapOvr>
  <mc:AlternateContent xmlns:mc="http://schemas.openxmlformats.org/markup-compatibility/2006" xmlns:p14="http://schemas.microsoft.com/office/powerpoint/2010/main">
    <mc:Choice Requires="p14">
      <p:transition spd="slow" p14:dur="2000" advTm="22988"/>
    </mc:Choice>
    <mc:Fallback xmlns="">
      <p:transition spd="slow" advTm="22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More on Capital Grants Manual – Your Best Reference Guide</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5"/>
          <a:stretch>
            <a:fillRect/>
          </a:stretch>
        </p:blipFill>
        <p:spPr>
          <a:xfrm>
            <a:off x="457200" y="1905000"/>
            <a:ext cx="7781925" cy="423862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7313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Capital Grants Manual</a:t>
            </a:r>
            <a:endParaRPr lang="en-US" dirty="0"/>
          </a:p>
        </p:txBody>
      </p:sp>
      <p:pic>
        <p:nvPicPr>
          <p:cNvPr id="4" name="Content Placeholder 3"/>
          <p:cNvPicPr>
            <a:picLocks noGrp="1" noChangeAspect="1"/>
          </p:cNvPicPr>
          <p:nvPr>
            <p:ph idx="1"/>
          </p:nvPr>
        </p:nvPicPr>
        <p:blipFill>
          <a:blip r:embed="rId5"/>
          <a:stretch>
            <a:fillRect/>
          </a:stretch>
        </p:blipFill>
        <p:spPr>
          <a:xfrm>
            <a:off x="1219200" y="1676400"/>
            <a:ext cx="6384062" cy="4826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2767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 Grant Application </a:t>
            </a:r>
            <a:r>
              <a:rPr lang="en-US" dirty="0" smtClean="0"/>
              <a:t>Information (Continued)</a:t>
            </a:r>
            <a:endParaRPr lang="en-US" dirty="0"/>
          </a:p>
        </p:txBody>
      </p:sp>
      <p:sp>
        <p:nvSpPr>
          <p:cNvPr id="3" name="Content Placeholder 2"/>
          <p:cNvSpPr>
            <a:spLocks noGrp="1"/>
          </p:cNvSpPr>
          <p:nvPr>
            <p:ph idx="1"/>
          </p:nvPr>
        </p:nvSpPr>
        <p:spPr/>
        <p:txBody>
          <a:bodyPr/>
          <a:lstStyle/>
          <a:p>
            <a:pPr>
              <a:spcBef>
                <a:spcPts val="0"/>
              </a:spcBef>
            </a:pPr>
            <a:r>
              <a:rPr lang="en-US" sz="2400" dirty="0">
                <a:solidFill>
                  <a:srgbClr val="2C6CBA"/>
                </a:solidFill>
                <a:latin typeface="Microsoft Sans Serif" pitchFamily="34" charset="0"/>
                <a:cs typeface="Microsoft Sans Serif" pitchFamily="34" charset="0"/>
              </a:rPr>
              <a:t>DEED </a:t>
            </a:r>
            <a:r>
              <a:rPr lang="en-US" sz="2400" dirty="0" smtClean="0">
                <a:solidFill>
                  <a:srgbClr val="2C6CBA"/>
                </a:solidFill>
                <a:latin typeface="Microsoft Sans Serif" pitchFamily="34" charset="0"/>
                <a:cs typeface="Microsoft Sans Serif" pitchFamily="34" charset="0"/>
              </a:rPr>
              <a:t>will </a:t>
            </a:r>
            <a:r>
              <a:rPr lang="en-US" sz="2400" dirty="0">
                <a:solidFill>
                  <a:srgbClr val="2C6CBA"/>
                </a:solidFill>
                <a:latin typeface="Microsoft Sans Serif" pitchFamily="34" charset="0"/>
                <a:cs typeface="Microsoft Sans Serif" pitchFamily="34" charset="0"/>
              </a:rPr>
              <a:t>work through the </a:t>
            </a:r>
            <a:r>
              <a:rPr lang="en-US" sz="2400" dirty="0" smtClean="0">
                <a:solidFill>
                  <a:srgbClr val="2C6CBA"/>
                </a:solidFill>
                <a:latin typeface="Microsoft Sans Serif" pitchFamily="34" charset="0"/>
                <a:cs typeface="Microsoft Sans Serif" pitchFamily="34" charset="0"/>
              </a:rPr>
              <a:t>Grantee, </a:t>
            </a:r>
            <a:r>
              <a:rPr lang="en-US" sz="2400" dirty="0">
                <a:solidFill>
                  <a:srgbClr val="2C6CBA"/>
                </a:solidFill>
                <a:latin typeface="Microsoft Sans Serif" pitchFamily="34" charset="0"/>
                <a:cs typeface="Microsoft Sans Serif" pitchFamily="34" charset="0"/>
              </a:rPr>
              <a:t>not </a:t>
            </a:r>
            <a:r>
              <a:rPr lang="en-US" sz="2400" dirty="0" smtClean="0">
                <a:solidFill>
                  <a:srgbClr val="2C6CBA"/>
                </a:solidFill>
                <a:latin typeface="Microsoft Sans Serif" pitchFamily="34" charset="0"/>
                <a:cs typeface="Microsoft Sans Serif" pitchFamily="34" charset="0"/>
              </a:rPr>
              <a:t>any possible counterparties</a:t>
            </a:r>
            <a:r>
              <a:rPr lang="en-US" sz="2400" dirty="0">
                <a:solidFill>
                  <a:srgbClr val="2C6CBA"/>
                </a:solidFill>
                <a:latin typeface="Microsoft Sans Serif" pitchFamily="34" charset="0"/>
                <a:cs typeface="Microsoft Sans Serif" pitchFamily="34" charset="0"/>
              </a:rPr>
              <a:t>, to </a:t>
            </a:r>
            <a:r>
              <a:rPr lang="en-US" sz="2400" dirty="0" smtClean="0">
                <a:solidFill>
                  <a:srgbClr val="2C6CBA"/>
                </a:solidFill>
                <a:latin typeface="Microsoft Sans Serif" pitchFamily="34" charset="0"/>
                <a:cs typeface="Microsoft Sans Serif" pitchFamily="34" charset="0"/>
              </a:rPr>
              <a:t>help your community implement </a:t>
            </a:r>
            <a:r>
              <a:rPr lang="en-US" sz="2400" dirty="0">
                <a:solidFill>
                  <a:srgbClr val="2C6CBA"/>
                </a:solidFill>
                <a:latin typeface="Microsoft Sans Serif" pitchFamily="34" charset="0"/>
                <a:cs typeface="Microsoft Sans Serif" pitchFamily="34" charset="0"/>
              </a:rPr>
              <a:t>and manage the project </a:t>
            </a:r>
          </a:p>
          <a:p>
            <a:pPr marL="0" indent="0">
              <a:spcBef>
                <a:spcPts val="0"/>
              </a:spcBef>
              <a:buNone/>
            </a:pPr>
            <a:endParaRPr lang="en-US" sz="2800" dirty="0">
              <a:solidFill>
                <a:srgbClr val="2C6CBA"/>
              </a:solidFill>
              <a:latin typeface="Microsoft Sans Serif" pitchFamily="34" charset="0"/>
              <a:cs typeface="Microsoft Sans Serif" pitchFamily="34" charset="0"/>
            </a:endParaRPr>
          </a:p>
          <a:p>
            <a:pPr>
              <a:spcBef>
                <a:spcPts val="0"/>
              </a:spcBef>
            </a:pPr>
            <a:r>
              <a:rPr lang="en-US" sz="2800" dirty="0" smtClean="0">
                <a:solidFill>
                  <a:srgbClr val="2C6CBA"/>
                </a:solidFill>
              </a:rPr>
              <a:t>Bond Funds </a:t>
            </a:r>
            <a:r>
              <a:rPr lang="en-US" sz="2800" dirty="0">
                <a:solidFill>
                  <a:srgbClr val="2C6CBA"/>
                </a:solidFill>
              </a:rPr>
              <a:t>can only be used for the specific items included in the </a:t>
            </a:r>
            <a:r>
              <a:rPr lang="en-US" sz="2800" dirty="0" smtClean="0">
                <a:solidFill>
                  <a:srgbClr val="2C6CBA"/>
                </a:solidFill>
              </a:rPr>
              <a:t>grant appropriation language</a:t>
            </a:r>
          </a:p>
          <a:p>
            <a:pPr>
              <a:spcBef>
                <a:spcPts val="0"/>
              </a:spcBef>
            </a:pPr>
            <a:endParaRPr lang="en-US" sz="2800" dirty="0">
              <a:solidFill>
                <a:srgbClr val="2C6CBA"/>
              </a:solidFill>
              <a:latin typeface="Microsoft Sans Serif" pitchFamily="34" charset="0"/>
              <a:cs typeface="Microsoft Sans Serif" pitchFamily="34" charset="0"/>
            </a:endParaRP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0608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Very Important Aspects to Remember About</a:t>
            </a:r>
            <a:br>
              <a:rPr lang="en-US" dirty="0" smtClean="0"/>
            </a:br>
            <a:r>
              <a:rPr lang="en-US" dirty="0" smtClean="0"/>
              <a:t>G.O. Bond Grants </a:t>
            </a:r>
            <a:endParaRPr lang="en-US" dirty="0"/>
          </a:p>
        </p:txBody>
      </p:sp>
      <p:sp>
        <p:nvSpPr>
          <p:cNvPr id="3" name="Content Placeholder 2"/>
          <p:cNvSpPr>
            <a:spLocks noGrp="1"/>
          </p:cNvSpPr>
          <p:nvPr>
            <p:ph idx="1"/>
          </p:nvPr>
        </p:nvSpPr>
        <p:spPr/>
        <p:txBody>
          <a:bodyPr>
            <a:normAutofit/>
          </a:bodyPr>
          <a:lstStyle/>
          <a:p>
            <a:r>
              <a:rPr lang="en-US" sz="2000" b="1" dirty="0" smtClean="0">
                <a:solidFill>
                  <a:srgbClr val="2C6CBA"/>
                </a:solidFill>
                <a:latin typeface="Microsoft Sans Serif" pitchFamily="34" charset="0"/>
                <a:cs typeface="Microsoft Sans Serif" pitchFamily="34" charset="0"/>
              </a:rPr>
              <a:t>THE GRANTEE </a:t>
            </a:r>
            <a:r>
              <a:rPr lang="en-US" sz="2000" b="1" dirty="0">
                <a:solidFill>
                  <a:srgbClr val="2C6CBA"/>
                </a:solidFill>
                <a:latin typeface="Microsoft Sans Serif" pitchFamily="34" charset="0"/>
                <a:cs typeface="Microsoft Sans Serif" pitchFamily="34" charset="0"/>
              </a:rPr>
              <a:t>MUST NOT </a:t>
            </a:r>
            <a:r>
              <a:rPr lang="en-US" sz="2000" b="1" dirty="0" smtClean="0">
                <a:solidFill>
                  <a:srgbClr val="2C6CBA"/>
                </a:solidFill>
                <a:latin typeface="Microsoft Sans Serif" pitchFamily="34" charset="0"/>
                <a:cs typeface="Microsoft Sans Serif" pitchFamily="34" charset="0"/>
              </a:rPr>
              <a:t>HAVE BEGUN </a:t>
            </a:r>
            <a:r>
              <a:rPr lang="en-US" sz="2000" b="1" dirty="0">
                <a:solidFill>
                  <a:srgbClr val="2C6CBA"/>
                </a:solidFill>
                <a:latin typeface="Microsoft Sans Serif" pitchFamily="34" charset="0"/>
                <a:cs typeface="Microsoft Sans Serif" pitchFamily="34" charset="0"/>
              </a:rPr>
              <a:t>WORK ON THE PROJECT BEFORE </a:t>
            </a:r>
            <a:r>
              <a:rPr lang="en-US" sz="2000" b="1" dirty="0" smtClean="0">
                <a:solidFill>
                  <a:srgbClr val="2C6CBA"/>
                </a:solidFill>
                <a:latin typeface="Microsoft Sans Serif" pitchFamily="34" charset="0"/>
                <a:cs typeface="Microsoft Sans Serif" pitchFamily="34" charset="0"/>
              </a:rPr>
              <a:t>THE BONDING BILL ENACTMENT DATE OR BEFORE RECEIVING </a:t>
            </a:r>
            <a:r>
              <a:rPr lang="en-US" sz="2000" b="1" dirty="0">
                <a:solidFill>
                  <a:srgbClr val="2C6CBA"/>
                </a:solidFill>
                <a:latin typeface="Microsoft Sans Serif" pitchFamily="34" charset="0"/>
                <a:cs typeface="Microsoft Sans Serif" pitchFamily="34" charset="0"/>
              </a:rPr>
              <a:t>PERMISSION FROM </a:t>
            </a:r>
            <a:r>
              <a:rPr lang="en-US" sz="2000" b="1" dirty="0" smtClean="0">
                <a:solidFill>
                  <a:srgbClr val="2C6CBA"/>
                </a:solidFill>
                <a:latin typeface="Microsoft Sans Serif" pitchFamily="34" charset="0"/>
                <a:cs typeface="Microsoft Sans Serif" pitchFamily="34" charset="0"/>
              </a:rPr>
              <a:t>DEED.  WORK DONE BEFORE ENACTMENT WILL NOT BE REIMBURSABLE WITH GRANT FUNDS, UNLESS THE LEGISLATION ALLOWS IT</a:t>
            </a:r>
            <a:r>
              <a:rPr lang="en-US" sz="2000" b="1" dirty="0">
                <a:solidFill>
                  <a:srgbClr val="2C6CBA"/>
                </a:solidFill>
                <a:latin typeface="Microsoft Sans Serif" pitchFamily="34" charset="0"/>
                <a:cs typeface="Microsoft Sans Serif" pitchFamily="34" charset="0"/>
              </a:rPr>
              <a:t/>
            </a:r>
            <a:br>
              <a:rPr lang="en-US" sz="2000" b="1" dirty="0">
                <a:solidFill>
                  <a:srgbClr val="2C6CBA"/>
                </a:solidFill>
                <a:latin typeface="Microsoft Sans Serif" pitchFamily="34" charset="0"/>
                <a:cs typeface="Microsoft Sans Serif" pitchFamily="34" charset="0"/>
              </a:rPr>
            </a:br>
            <a:endParaRPr lang="en-US" sz="2000" b="1" dirty="0" smtClean="0">
              <a:solidFill>
                <a:srgbClr val="2C6CBA"/>
              </a:solidFill>
              <a:latin typeface="Microsoft Sans Serif" pitchFamily="34" charset="0"/>
              <a:cs typeface="Microsoft Sans Serif" pitchFamily="34" charset="0"/>
            </a:endParaRPr>
          </a:p>
          <a:p>
            <a:r>
              <a:rPr lang="en-US" sz="2000" b="1" dirty="0" smtClean="0">
                <a:solidFill>
                  <a:srgbClr val="2C6CBA"/>
                </a:solidFill>
                <a:latin typeface="Microsoft Sans Serif" pitchFamily="34" charset="0"/>
                <a:cs typeface="Microsoft Sans Serif" pitchFamily="34" charset="0"/>
              </a:rPr>
              <a:t>AFTER PROJECT COMPLETION, THE USE AND FUNCTION OF THE PROJECT CANNOT CHANGE OVER ITS USEFUL LIFE WITHOUT REPAYMENT TO THE STATE </a:t>
            </a:r>
          </a:p>
          <a:p>
            <a:endParaRPr lang="en-US" sz="2000" b="1" dirty="0">
              <a:solidFill>
                <a:srgbClr val="2C6CBA"/>
              </a:solidFill>
              <a:latin typeface="Microsoft Sans Serif" pitchFamily="34" charset="0"/>
              <a:cs typeface="Microsoft Sans Serif" pitchFamily="34" charset="0"/>
            </a:endParaRPr>
          </a:p>
          <a:p>
            <a:r>
              <a:rPr lang="en-US" sz="2000" b="1" cap="all" dirty="0" smtClean="0">
                <a:solidFill>
                  <a:srgbClr val="2C6CBA"/>
                </a:solidFill>
                <a:latin typeface="Microsoft Sans Serif" panose="020B0604020202020204" pitchFamily="34" charset="0"/>
                <a:cs typeface="Microsoft Sans Serif" panose="020B0604020202020204" pitchFamily="34" charset="0"/>
              </a:rPr>
              <a:t>The grantee must enter into a </a:t>
            </a:r>
            <a:r>
              <a:rPr lang="en-US" sz="2000" b="1" cap="all" dirty="0">
                <a:solidFill>
                  <a:srgbClr val="2C6CBA"/>
                </a:solidFill>
                <a:latin typeface="Microsoft Sans Serif" panose="020B0604020202020204" pitchFamily="34" charset="0"/>
                <a:cs typeface="Microsoft Sans Serif" panose="020B0604020202020204" pitchFamily="34" charset="0"/>
              </a:rPr>
              <a:t>grant agreement </a:t>
            </a:r>
            <a:r>
              <a:rPr lang="en-US" sz="2000" b="1" cap="all" dirty="0" smtClean="0">
                <a:solidFill>
                  <a:srgbClr val="2C6CBA"/>
                </a:solidFill>
                <a:latin typeface="Microsoft Sans Serif" panose="020B0604020202020204" pitchFamily="34" charset="0"/>
                <a:cs typeface="Microsoft Sans Serif" panose="020B0604020202020204" pitchFamily="34" charset="0"/>
              </a:rPr>
              <a:t>with DEED by </a:t>
            </a:r>
            <a:r>
              <a:rPr lang="en-US" sz="2000" b="1" cap="all" dirty="0">
                <a:solidFill>
                  <a:srgbClr val="2C6CBA"/>
                </a:solidFill>
                <a:latin typeface="Microsoft Sans Serif" panose="020B0604020202020204" pitchFamily="34" charset="0"/>
                <a:cs typeface="Microsoft Sans Serif" panose="020B0604020202020204" pitchFamily="34" charset="0"/>
              </a:rPr>
              <a:t>12/31/24 or else the appropriation will be canceled</a:t>
            </a:r>
          </a:p>
          <a:p>
            <a:pPr marL="0" indent="0">
              <a:buNone/>
            </a:pPr>
            <a:endParaRPr lang="en-US" b="1" cap="all" dirty="0">
              <a:latin typeface="Microsoft Sans Serif" panose="020B0604020202020204" pitchFamily="34" charset="0"/>
              <a:cs typeface="Microsoft Sans Serif" panose="020B0604020202020204" pitchFamily="34"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4118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 Application information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solidFill>
                  <a:srgbClr val="2C6CBA"/>
                </a:solidFill>
              </a:rPr>
              <a:t>DEED will provide a Special Appropriation Grant application form tailored to the nature of the project</a:t>
            </a:r>
          </a:p>
          <a:p>
            <a:endParaRPr lang="en-US" dirty="0">
              <a:solidFill>
                <a:srgbClr val="2C6CBA"/>
              </a:solidFill>
            </a:endParaRPr>
          </a:p>
          <a:p>
            <a:r>
              <a:rPr lang="en-US" dirty="0" smtClean="0">
                <a:solidFill>
                  <a:srgbClr val="2C6CBA"/>
                </a:solidFill>
              </a:rPr>
              <a:t>The application will have to be fully completed, accepted and approved by DEED </a:t>
            </a:r>
          </a:p>
          <a:p>
            <a:endParaRPr lang="en-US" dirty="0">
              <a:solidFill>
                <a:srgbClr val="2C6CBA"/>
              </a:solidFill>
            </a:endParaRPr>
          </a:p>
          <a:p>
            <a:endParaRPr lang="en-US" dirty="0">
              <a:solidFill>
                <a:srgbClr val="2C6CBA"/>
              </a:solidFill>
            </a:endParaRPr>
          </a:p>
          <a:p>
            <a:pPr marL="0" indent="0">
              <a:buNone/>
            </a:pPr>
            <a:r>
              <a:rPr lang="en-US" dirty="0" smtClean="0"/>
              <a:t/>
            </a:r>
            <a:br>
              <a:rPr lang="en-US" dirty="0" smtClean="0"/>
            </a:br>
            <a:r>
              <a:rPr lang="en-US" dirty="0" smtClean="0"/>
              <a:t> 	  </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5605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deed-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deed-ppt</Template>
  <TotalTime>19911</TotalTime>
  <Words>1538</Words>
  <Application>Microsoft Office PowerPoint</Application>
  <PresentationFormat>On-screen Show (4:3)</PresentationFormat>
  <Paragraphs>220</Paragraphs>
  <Slides>33</Slides>
  <Notes>33</Notes>
  <HiddenSlides>0</HiddenSlides>
  <MMClips>33</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8" baseType="lpstr">
      <vt:lpstr>Arial</vt:lpstr>
      <vt:lpstr>Calibri</vt:lpstr>
      <vt:lpstr>Microsoft Sans Serif</vt:lpstr>
      <vt:lpstr>deed-ppt</vt:lpstr>
      <vt:lpstr>Worksheet</vt:lpstr>
      <vt:lpstr> 2020 DEED STATE G.O. BOND GRANT  IMPLEMENTATION GUIDE    November 2020</vt:lpstr>
      <vt:lpstr>Grant Introduction</vt:lpstr>
      <vt:lpstr>Grant Introduction (Continued)</vt:lpstr>
      <vt:lpstr>Pre Grant Application Information</vt:lpstr>
      <vt:lpstr>More on Capital Grants Manual – Your Best Reference Guide</vt:lpstr>
      <vt:lpstr>Capital Grants Manual</vt:lpstr>
      <vt:lpstr>Pre Grant Application Information (Continued)</vt:lpstr>
      <vt:lpstr>Very Important Aspects to Remember About G.O. Bond Grants </vt:lpstr>
      <vt:lpstr>Grant Application information</vt:lpstr>
      <vt:lpstr>Grant Application Information (Continued)</vt:lpstr>
      <vt:lpstr>Application Attachments </vt:lpstr>
      <vt:lpstr>Application Attachments (Continued)</vt:lpstr>
      <vt:lpstr>Implementation Process</vt:lpstr>
      <vt:lpstr>Other Implementation Requirements</vt:lpstr>
      <vt:lpstr>Implementation - Full Project Funding </vt:lpstr>
      <vt:lpstr>Implementation - Predesign Process </vt:lpstr>
      <vt:lpstr> For More Predesign Information </vt:lpstr>
      <vt:lpstr>Implementation - Design Process </vt:lpstr>
      <vt:lpstr>Implementation - Use/Lease Agreements  </vt:lpstr>
      <vt:lpstr>Grant Contract Agreements</vt:lpstr>
      <vt:lpstr>Grant Contract Agreements (Continued) </vt:lpstr>
      <vt:lpstr>More Requirements  - DEED Would Need Before Providing Funds </vt:lpstr>
      <vt:lpstr>Requirements Before DEED Would Provide Funds (Continued)</vt:lpstr>
      <vt:lpstr>Administrative Costs </vt:lpstr>
      <vt:lpstr>Reimbursement Payment Requests</vt:lpstr>
      <vt:lpstr>Reimbursement Payment Requests (Continued)</vt:lpstr>
      <vt:lpstr>PowerPoint Presentation</vt:lpstr>
      <vt:lpstr>Reimbursement Request – Due Dates</vt:lpstr>
      <vt:lpstr>Reporting and Monitoring </vt:lpstr>
      <vt:lpstr>Summary of Most Important Tasks</vt:lpstr>
      <vt:lpstr>Summary of Most Important Tasks (Continued)</vt:lpstr>
      <vt:lpstr>Summary of Most Important Tasks (Continued)</vt:lpstr>
      <vt:lpstr>Thank You!</vt:lpstr>
    </vt:vector>
  </TitlesOfParts>
  <Company>DEED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WFCUSER</dc:creator>
  <cp:lastModifiedBy>Patrick Armon</cp:lastModifiedBy>
  <cp:revision>1450</cp:revision>
  <cp:lastPrinted>2019-05-30T17:30:03Z</cp:lastPrinted>
  <dcterms:created xsi:type="dcterms:W3CDTF">2008-04-07T14:26:23Z</dcterms:created>
  <dcterms:modified xsi:type="dcterms:W3CDTF">2020-11-24T14:03:59Z</dcterms:modified>
</cp:coreProperties>
</file>