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65" r:id="rId3"/>
    <p:sldId id="272" r:id="rId4"/>
    <p:sldId id="297" r:id="rId5"/>
    <p:sldId id="290" r:id="rId6"/>
    <p:sldId id="277" r:id="rId7"/>
    <p:sldId id="295" r:id="rId8"/>
    <p:sldId id="296" r:id="rId9"/>
    <p:sldId id="298" r:id="rId10"/>
    <p:sldId id="282" r:id="rId11"/>
    <p:sldId id="285"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65" autoAdjust="0"/>
  </p:normalViewPr>
  <p:slideViewPr>
    <p:cSldViewPr>
      <p:cViewPr varScale="1">
        <p:scale>
          <a:sx n="70" d="100"/>
          <a:sy n="70" d="100"/>
        </p:scale>
        <p:origin x="71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8CA0A5C4-52E9-475C-8A92-0E7BA792A9E1}" type="datetimeFigureOut">
              <a:rPr lang="en-US" smtClean="0"/>
              <a:t>10/21/2022</a:t>
            </a:fld>
            <a:endParaRPr lang="en-US" dirty="0"/>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A8FB6944-FAAD-407E-BB7C-22AE87F084A3}" type="slidenum">
              <a:rPr lang="en-US" smtClean="0"/>
              <a:t>‹#›</a:t>
            </a:fld>
            <a:endParaRPr lang="en-US" dirty="0"/>
          </a:p>
        </p:txBody>
      </p:sp>
    </p:spTree>
    <p:extLst>
      <p:ext uri="{BB962C8B-B14F-4D97-AF65-F5344CB8AC3E}">
        <p14:creationId xmlns:p14="http://schemas.microsoft.com/office/powerpoint/2010/main" val="3977855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50920D41-BA37-49D3-89A7-C1C7E213471B}" type="datetimeFigureOut">
              <a:rPr lang="en-US" smtClean="0"/>
              <a:t>10/21/2022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61D0E2E6-E469-4084-8294-C34A688E555C}" type="slidenum">
              <a:rPr lang="en-US" smtClean="0"/>
              <a:t>‹#›</a:t>
            </a:fld>
            <a:endParaRPr lang="en-US"/>
          </a:p>
        </p:txBody>
      </p:sp>
    </p:spTree>
    <p:extLst>
      <p:ext uri="{BB962C8B-B14F-4D97-AF65-F5344CB8AC3E}">
        <p14:creationId xmlns:p14="http://schemas.microsoft.com/office/powerpoint/2010/main" val="132491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t>
            </a:r>
          </a:p>
        </p:txBody>
      </p:sp>
      <p:sp>
        <p:nvSpPr>
          <p:cNvPr id="4" name="Slide Number Placeholder 3"/>
          <p:cNvSpPr>
            <a:spLocks noGrp="1"/>
          </p:cNvSpPr>
          <p:nvPr>
            <p:ph type="sldNum" sz="quarter" idx="5"/>
          </p:nvPr>
        </p:nvSpPr>
        <p:spPr/>
        <p:txBody>
          <a:bodyPr/>
          <a:lstStyle/>
          <a:p>
            <a:fld id="{61D0E2E6-E469-4084-8294-C34A688E555C}" type="slidenum">
              <a:rPr lang="en-US" smtClean="0"/>
              <a:t>1</a:t>
            </a:fld>
            <a:endParaRPr lang="en-US"/>
          </a:p>
        </p:txBody>
      </p:sp>
    </p:spTree>
    <p:extLst>
      <p:ext uri="{BB962C8B-B14F-4D97-AF65-F5344CB8AC3E}">
        <p14:creationId xmlns:p14="http://schemas.microsoft.com/office/powerpoint/2010/main" val="1092663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we cannot answer direct questions regarding the RFP as it is live. If you have questions, please send Ann or I am email. </a:t>
            </a:r>
          </a:p>
        </p:txBody>
      </p:sp>
      <p:sp>
        <p:nvSpPr>
          <p:cNvPr id="4" name="Slide Number Placeholder 3"/>
          <p:cNvSpPr>
            <a:spLocks noGrp="1"/>
          </p:cNvSpPr>
          <p:nvPr>
            <p:ph type="sldNum" sz="quarter" idx="5"/>
          </p:nvPr>
        </p:nvSpPr>
        <p:spPr/>
        <p:txBody>
          <a:bodyPr/>
          <a:lstStyle/>
          <a:p>
            <a:fld id="{61D0E2E6-E469-4084-8294-C34A688E555C}" type="slidenum">
              <a:rPr lang="en-US" smtClean="0"/>
              <a:t>10</a:t>
            </a:fld>
            <a:endParaRPr lang="en-US"/>
          </a:p>
        </p:txBody>
      </p:sp>
    </p:spTree>
    <p:extLst>
      <p:ext uri="{BB962C8B-B14F-4D97-AF65-F5344CB8AC3E}">
        <p14:creationId xmlns:p14="http://schemas.microsoft.com/office/powerpoint/2010/main" val="261387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t>
            </a:r>
          </a:p>
        </p:txBody>
      </p:sp>
      <p:sp>
        <p:nvSpPr>
          <p:cNvPr id="4" name="Slide Number Placeholder 3"/>
          <p:cNvSpPr>
            <a:spLocks noGrp="1"/>
          </p:cNvSpPr>
          <p:nvPr>
            <p:ph type="sldNum" sz="quarter" idx="5"/>
          </p:nvPr>
        </p:nvSpPr>
        <p:spPr/>
        <p:txBody>
          <a:bodyPr/>
          <a:lstStyle/>
          <a:p>
            <a:fld id="{61D0E2E6-E469-4084-8294-C34A688E555C}" type="slidenum">
              <a:rPr lang="en-US" smtClean="0"/>
              <a:t>2</a:t>
            </a:fld>
            <a:endParaRPr lang="en-US"/>
          </a:p>
        </p:txBody>
      </p:sp>
    </p:spTree>
    <p:extLst>
      <p:ext uri="{BB962C8B-B14F-4D97-AF65-F5344CB8AC3E}">
        <p14:creationId xmlns:p14="http://schemas.microsoft.com/office/powerpoint/2010/main" val="271019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t>
            </a:r>
          </a:p>
        </p:txBody>
      </p:sp>
      <p:sp>
        <p:nvSpPr>
          <p:cNvPr id="4" name="Slide Number Placeholder 3"/>
          <p:cNvSpPr>
            <a:spLocks noGrp="1"/>
          </p:cNvSpPr>
          <p:nvPr>
            <p:ph type="sldNum" sz="quarter" idx="5"/>
          </p:nvPr>
        </p:nvSpPr>
        <p:spPr/>
        <p:txBody>
          <a:bodyPr/>
          <a:lstStyle/>
          <a:p>
            <a:fld id="{61D0E2E6-E469-4084-8294-C34A688E555C}" type="slidenum">
              <a:rPr lang="en-US" smtClean="0"/>
              <a:t>3</a:t>
            </a:fld>
            <a:endParaRPr lang="en-US"/>
          </a:p>
        </p:txBody>
      </p:sp>
    </p:spTree>
    <p:extLst>
      <p:ext uri="{BB962C8B-B14F-4D97-AF65-F5344CB8AC3E}">
        <p14:creationId xmlns:p14="http://schemas.microsoft.com/office/powerpoint/2010/main" val="425370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Ann-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ACP falls under the Employment &amp; Training division at DEED. ETP includes, Federal WIOA Adult and Youth, Dislocated Worker, Retain, Trade Adjustment Assistance, and State allocated adult and dislocated worker training programs.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Adult Career Pathways team coordinates and manages over 150 contracts to state-wide organizations and government agencies to provide free trainings to adults across the state. Our goal is to ensure all adults in Minnesota have access to training for industry specific careers with self-sufficient wages.  These training programs vary from CNA licensure training to IT certifications for individuals at or below the federal poverty level, individuals of color, immigrants, and women. Our newest program focuses on assisting individuals who have obtained a professional licensure in the healthcare field from their country of origin to obtain the required licensure to practice in Minnesota. </a:t>
            </a:r>
          </a:p>
          <a:p>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4</a:t>
            </a:fld>
            <a:endParaRPr lang="en-US"/>
          </a:p>
        </p:txBody>
      </p:sp>
    </p:spTree>
    <p:extLst>
      <p:ext uri="{BB962C8B-B14F-4D97-AF65-F5344CB8AC3E}">
        <p14:creationId xmlns:p14="http://schemas.microsoft.com/office/powerpoint/2010/main" val="209058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Ann-</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DEED, through its Employment &amp; Training Division’s Adult Career Pathways programs, in a public - private partnership with Xcel Energy released an RFP on Sept 6</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2022 seeking proposals to provide services through the Xcel Energy Power Up Program competitive grant program. Xcel Energy has allocated</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up to $3,600,000 for grants under this program to be distributed and administered by DEED to subgrantees.</a:t>
            </a:r>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5</a:t>
            </a:fld>
            <a:endParaRPr lang="en-US"/>
          </a:p>
        </p:txBody>
      </p:sp>
    </p:spTree>
    <p:extLst>
      <p:ext uri="{BB962C8B-B14F-4D97-AF65-F5344CB8AC3E}">
        <p14:creationId xmlns:p14="http://schemas.microsoft.com/office/powerpoint/2010/main" val="2861252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Vanessa-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funding was allocated in response to COVID economic recovery beginning </a:t>
            </a:r>
            <a:r>
              <a:rPr lang="en-US" sz="4400" dirty="0"/>
              <a:t>in 2020 with a Public Utilities Commission filing, public feedback and ultimately approval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is committed to helping build a skilled and diverse workforce in energy related construction careers.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Xcel Energy has invested in the community and customers they serve through training and jobs, foundation, and payment assistance programs.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Request for Proposals seeks to expand diversity in energy related and trades careers through focused outreach to people of color, women, and veterans to participate in skilled training, navigation services, and supportive services to support entry into either apprenticeships or directly to employment in energy-related construction careers specifically designed for the utility industry and building trades. </a:t>
            </a:r>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6</a:t>
            </a:fld>
            <a:endParaRPr lang="en-US"/>
          </a:p>
        </p:txBody>
      </p:sp>
    </p:spTree>
    <p:extLst>
      <p:ext uri="{BB962C8B-B14F-4D97-AF65-F5344CB8AC3E}">
        <p14:creationId xmlns:p14="http://schemas.microsoft.com/office/powerpoint/2010/main" val="3406784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Vanessa-</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Participants of the Xcel Energy Power Up Program will receive navigation services, support services, construction industry focused apprenticeship readiness skills training and facilitated placement into an apprenticeship program or construction job. </a:t>
            </a:r>
          </a:p>
          <a:p>
            <a:pPr marL="0" marR="0">
              <a:lnSpc>
                <a:spcPct val="107000"/>
              </a:lnSpc>
              <a:spcBef>
                <a:spcPts val="0"/>
              </a:spcBef>
              <a:spcAft>
                <a:spcPts val="8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Partnerships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encouraged but not required and should plan graduation dates to align with planned construction of Xcel Energy’s 460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MegaWatts</a:t>
            </a:r>
            <a:r>
              <a:rPr lang="en-US" sz="1800" dirty="0">
                <a:effectLst/>
                <a:latin typeface="Calibri" panose="020F0502020204030204" pitchFamily="34" charset="0"/>
                <a:ea typeface="Calibri" panose="020F0502020204030204" pitchFamily="34" charset="0"/>
                <a:cs typeface="Times New Roman" panose="02020603050405020304" pitchFamily="18" charset="0"/>
              </a:rPr>
              <a:t> Sherco Solar project in Becker, Minnesota. Most of the project construction is planned for 2023 and 2024.</a:t>
            </a:r>
          </a:p>
          <a:p>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7</a:t>
            </a:fld>
            <a:endParaRPr lang="en-US"/>
          </a:p>
        </p:txBody>
      </p:sp>
    </p:spTree>
    <p:extLst>
      <p:ext uri="{BB962C8B-B14F-4D97-AF65-F5344CB8AC3E}">
        <p14:creationId xmlns:p14="http://schemas.microsoft.com/office/powerpoint/2010/main" val="1204242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Vanessa-</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better foster a skilled energy workforce, this Request for Proposal was divided into two Parts.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Part 1 focuses on outreach and recruitment, navigation services, support services, and workforce readiness.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Part 2 focuses on apprenticeship readiness technical training, active construction site tours, and placement.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Proposals are due to DEED by 5:00pm on Tuesday November 1</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Questions about the RFP are being answered in a public format on DEED’s Grants and Contracts webpage each week.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may want to speak to some of the unique elements to the program, car allowance for repairs or purchase, unions fees, starter tool set]</a:t>
            </a:r>
          </a:p>
          <a:p>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8</a:t>
            </a:fld>
            <a:endParaRPr lang="en-US"/>
          </a:p>
        </p:txBody>
      </p:sp>
    </p:spTree>
    <p:extLst>
      <p:ext uri="{BB962C8B-B14F-4D97-AF65-F5344CB8AC3E}">
        <p14:creationId xmlns:p14="http://schemas.microsoft.com/office/powerpoint/2010/main" val="1192661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Vanessa-</a:t>
            </a:r>
          </a:p>
          <a:p>
            <a:pPr marL="0" marR="0">
              <a:lnSpc>
                <a:spcPct val="107000"/>
              </a:lnSpc>
              <a:spcBef>
                <a:spcPts val="0"/>
              </a:spcBef>
              <a:spcAft>
                <a:spcPts val="80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Why the partnership?</a:t>
            </a:r>
          </a:p>
          <a:p>
            <a:pPr marL="0" marR="0">
              <a:lnSpc>
                <a:spcPct val="107000"/>
              </a:lnSpc>
              <a:spcBef>
                <a:spcPts val="0"/>
              </a:spcBef>
              <a:spcAft>
                <a:spcPts val="80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u="none" dirty="0">
                <a:effectLst/>
                <a:latin typeface="Calibri" panose="020F0502020204030204" pitchFamily="34" charset="0"/>
                <a:ea typeface="Calibri" panose="020F0502020204030204" pitchFamily="34" charset="0"/>
                <a:cs typeface="Times New Roman" panose="02020603050405020304" pitchFamily="18" charset="0"/>
              </a:rPr>
              <a:t>When looking to release these funds, Xcel Energy conducted community outreach and met with multiple organizations across the state, including DEED. </a:t>
            </a:r>
            <a:r>
              <a:rPr lang="en-US" sz="1800" b="0" i="0" u="none" strike="noStrike" baseline="0" dirty="0">
                <a:latin typeface="Garamond" panose="02020404030301010803" pitchFamily="18" charset="0"/>
              </a:rPr>
              <a:t>As the State of Minnesota’s principal economic development agency, DEED has the expertise and capacity to convene and oversee multiple stakeholders. Xcel Energy believes DEED is the most appropriate organization to lead and administer this effort on their behalf. </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releasing this amount of money for training to a specific project, doing it correctly and impartially is important. Xcel Energy chose DEED for their deep understanding and expertise of workforce development programs and implementers.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a year of collaboration, DEED staff in partnership with Xcel Energy staff  developed the RFP leveraging DEED’s workforce development program expertise. For example; understanding the importance of providing training participants with a single point of contact, a Navigator, who will assist participants to quickly remove barriers that would have likely caused the participant to drop from the training. Xcel Energy staff continue working with DEED staff in an advisory capacity, informing and shaping what outcomes the clean energy employment field is looking for. For example; employees need reliable transportation to be employed in this industry. Together, DEED and Xcel Energy intentionally set aside funds to assist participants remove this barrier.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Workforce One, a state-owned data system, will provide a central point of reporting measurable outcomes.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DEED has the capacity to oversee and provide technical assistance to the individual grantees, ensure fiscal responsibility and monitor compliance with the progress towards stated outcomes/goals. </a:t>
            </a:r>
          </a:p>
          <a:p>
            <a:endParaRPr lang="en-US" dirty="0"/>
          </a:p>
        </p:txBody>
      </p:sp>
      <p:sp>
        <p:nvSpPr>
          <p:cNvPr id="4" name="Slide Number Placeholder 3"/>
          <p:cNvSpPr>
            <a:spLocks noGrp="1"/>
          </p:cNvSpPr>
          <p:nvPr>
            <p:ph type="sldNum" sz="quarter" idx="5"/>
          </p:nvPr>
        </p:nvSpPr>
        <p:spPr/>
        <p:txBody>
          <a:bodyPr/>
          <a:lstStyle/>
          <a:p>
            <a:fld id="{61D0E2E6-E469-4084-8294-C34A688E555C}" type="slidenum">
              <a:rPr lang="en-US" smtClean="0"/>
              <a:t>9</a:t>
            </a:fld>
            <a:endParaRPr lang="en-US"/>
          </a:p>
        </p:txBody>
      </p:sp>
    </p:spTree>
    <p:extLst>
      <p:ext uri="{BB962C8B-B14F-4D97-AF65-F5344CB8AC3E}">
        <p14:creationId xmlns:p14="http://schemas.microsoft.com/office/powerpoint/2010/main" val="1997686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57200" y="3276600"/>
            <a:ext cx="8077200" cy="800100"/>
          </a:xfrm>
        </p:spPr>
        <p:txBody>
          <a:bodyPr>
            <a:normAutofit/>
          </a:bodyPr>
          <a:lstStyle>
            <a:lvl1pPr algn="ctr">
              <a:defRPr sz="3600" b="1" baseline="0">
                <a:solidFill>
                  <a:srgbClr val="003865"/>
                </a:solidFill>
              </a:defRPr>
            </a:lvl1pPr>
          </a:lstStyle>
          <a:p>
            <a:r>
              <a:rPr lang="en-US" dirty="0"/>
              <a:t>Office of Adult, Dislocated, and </a:t>
            </a:r>
            <a:br>
              <a:rPr lang="en-US" dirty="0"/>
            </a:br>
            <a:r>
              <a:rPr lang="en-US" dirty="0"/>
              <a:t>Trade-Impacted Worker Services</a:t>
            </a:r>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9229FA2C-8D2E-4B33-A0D5-9F137ABBEEE6}"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80111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baseline="0">
                <a:solidFill>
                  <a:srgbClr val="003865"/>
                </a:solidFill>
              </a:defRPr>
            </a:lvl2pPr>
            <a:lvl3pPr marL="1257300" indent="-342900">
              <a:buClr>
                <a:schemeClr val="accent3"/>
              </a:buClr>
              <a:buFont typeface="Arial" panose="020B0604020202020204" pitchFamily="34" charset="0"/>
              <a:buChar char="•"/>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We are responsible for</a:t>
            </a:r>
          </a:p>
          <a:p>
            <a:pPr lvl="1"/>
            <a:r>
              <a:rPr lang="en-US" dirty="0"/>
              <a:t>Supporting dislocated workers through their transitions, in partnership with local providers</a:t>
            </a:r>
          </a:p>
          <a:p>
            <a:pPr lvl="2"/>
            <a:r>
              <a:rPr lang="en-US" dirty="0"/>
              <a:t>Rapid response to rumblings about layoffs;</a:t>
            </a:r>
          </a:p>
          <a:p>
            <a:pPr lvl="2"/>
            <a:r>
              <a:rPr lang="en-US" dirty="0"/>
              <a:t>Answering questions from dislocated workers who call in to the central line;</a:t>
            </a:r>
          </a:p>
          <a:p>
            <a:pPr lvl="2"/>
            <a:r>
              <a:rPr lang="en-US" dirty="0"/>
              <a:t>Establishing tools to continue and enhance outreach;</a:t>
            </a:r>
          </a:p>
          <a:p>
            <a:pPr lvl="2"/>
            <a:r>
              <a:rPr lang="en-US" dirty="0"/>
              <a:t>Educating Job Skills Partnership Board members to ensure understanding of the program which then leads to consistent funding provision.</a:t>
            </a:r>
          </a:p>
          <a:p>
            <a:pPr lvl="2"/>
            <a:endParaRPr lang="en-US" dirty="0"/>
          </a:p>
          <a:p>
            <a:pPr lvl="1"/>
            <a:endParaRPr lang="en-US" dirty="0"/>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12179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baseline="0">
                <a:solidFill>
                  <a:srgbClr val="003865"/>
                </a:solidFill>
              </a:defRPr>
            </a:lvl2pPr>
            <a:lvl3pPr marL="1257300" indent="-342900">
              <a:buClr>
                <a:schemeClr val="accent3"/>
              </a:buClr>
              <a:buFont typeface="Arial" panose="020B0604020202020204" pitchFamily="34" charset="0"/>
              <a:buChar char="•"/>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We are responsible for</a:t>
            </a:r>
          </a:p>
          <a:p>
            <a:pPr lvl="1"/>
            <a:r>
              <a:rPr lang="en-US" dirty="0"/>
              <a:t>Supporting individuals with a weak attachment to the labor force through the WIOA Adult program</a:t>
            </a:r>
          </a:p>
          <a:p>
            <a:pPr lvl="2"/>
            <a:r>
              <a:rPr lang="en-US" dirty="0"/>
              <a:t>Supporting smooth grant operations at the local level;</a:t>
            </a:r>
          </a:p>
          <a:p>
            <a:pPr lvl="2"/>
            <a:r>
              <a:rPr lang="en-US" dirty="0"/>
              <a:t>Translating federal policy for local partners;</a:t>
            </a:r>
          </a:p>
          <a:p>
            <a:pPr lvl="2"/>
            <a:r>
              <a:rPr lang="en-US" dirty="0"/>
              <a:t>Accurate and timely performance reporting to federal partners; and</a:t>
            </a:r>
          </a:p>
          <a:p>
            <a:pPr lvl="2"/>
            <a:r>
              <a:rPr lang="en-US" dirty="0"/>
              <a:t>Compliance with all regulations at the federal level.</a:t>
            </a:r>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189355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baseline="0">
                <a:solidFill>
                  <a:srgbClr val="003865"/>
                </a:solidFill>
              </a:defRPr>
            </a:lvl2pPr>
            <a:lvl3pPr marL="1257300" indent="-342900">
              <a:buClr>
                <a:schemeClr val="accent3"/>
              </a:buClr>
              <a:buFont typeface="Arial" panose="020B0604020202020204" pitchFamily="34" charset="0"/>
              <a:buChar char="•"/>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We are responsible for</a:t>
            </a:r>
          </a:p>
          <a:p>
            <a:pPr lvl="1"/>
            <a:r>
              <a:rPr lang="en-US" dirty="0"/>
              <a:t>Ensuring smooth operations of three federal programs and one state program	</a:t>
            </a:r>
          </a:p>
          <a:p>
            <a:pPr lvl="2"/>
            <a:r>
              <a:rPr lang="en-US" dirty="0"/>
              <a:t>Trade Adjustment Assistance (administered from FNBB with DW counselors as local partners);</a:t>
            </a:r>
          </a:p>
          <a:p>
            <a:pPr lvl="2"/>
            <a:r>
              <a:rPr lang="en-US" dirty="0"/>
              <a:t>WIOA Dislocated Worker – ensuring local partners are in compliance with federal policy and are receiving funding reimbursements efficiently;</a:t>
            </a:r>
          </a:p>
          <a:p>
            <a:pPr lvl="2"/>
            <a:r>
              <a:rPr lang="en-US" dirty="0"/>
              <a:t>WIOA Adult – (ditto); and</a:t>
            </a:r>
          </a:p>
          <a:p>
            <a:pPr lvl="2"/>
            <a:r>
              <a:rPr lang="en-US" dirty="0"/>
              <a:t>Minnesota Dislocated Worker. </a:t>
            </a:r>
          </a:p>
          <a:p>
            <a:pPr lvl="2"/>
            <a:endParaRPr lang="en-US" dirty="0"/>
          </a:p>
          <a:p>
            <a:pPr lvl="1"/>
            <a:endParaRPr lang="en-US" dirty="0"/>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184153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baseline="0">
                <a:solidFill>
                  <a:srgbClr val="003865"/>
                </a:solidFill>
              </a:defRPr>
            </a:lvl2pPr>
            <a:lvl3pPr marL="1257300" indent="-342900">
              <a:buClr>
                <a:schemeClr val="accent3"/>
              </a:buClr>
              <a:buFont typeface="Arial" panose="020B0604020202020204" pitchFamily="34" charset="0"/>
              <a:buChar char="•"/>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We are responsible for</a:t>
            </a:r>
          </a:p>
          <a:p>
            <a:pPr lvl="1"/>
            <a:r>
              <a:rPr lang="en-US" dirty="0"/>
              <a:t>Outreach to employers to support them through layoffs</a:t>
            </a:r>
          </a:p>
          <a:p>
            <a:pPr lvl="2"/>
            <a:r>
              <a:rPr lang="en-US" dirty="0"/>
              <a:t>Efficient, strong leadership with WARN letters and other notices of mass layoffs;</a:t>
            </a:r>
          </a:p>
          <a:p>
            <a:pPr lvl="2"/>
            <a:r>
              <a:rPr lang="en-US" dirty="0"/>
              <a:t>Diplomatic communication when we hear about layoffs;</a:t>
            </a:r>
          </a:p>
          <a:p>
            <a:pPr lvl="2"/>
            <a:r>
              <a:rPr lang="en-US" dirty="0"/>
              <a:t>Confidentiality at employers’ request; and</a:t>
            </a:r>
          </a:p>
          <a:p>
            <a:pPr lvl="2"/>
            <a:r>
              <a:rPr lang="en-US" dirty="0"/>
              <a:t>Handling of data requests from media and researchers.</a:t>
            </a:r>
          </a:p>
          <a:p>
            <a:pPr lvl="1"/>
            <a:endParaRPr lang="en-US" dirty="0"/>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19638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sz="2800"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sz="2800" baseline="0">
                <a:solidFill>
                  <a:srgbClr val="003865"/>
                </a:solidFill>
              </a:defRPr>
            </a:lvl2pPr>
            <a:lvl3pPr marL="914400" indent="0">
              <a:buClr>
                <a:schemeClr val="accent3"/>
              </a:buClr>
              <a:buNone/>
              <a:defRPr sz="2400"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Grants, Policy, and Performance Team</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Amy Carlson </a:t>
            </a:r>
          </a:p>
          <a:p>
            <a:pPr marL="914400" marR="0" lvl="2"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(Performance and Data Lead)</a:t>
            </a:r>
          </a:p>
          <a:p>
            <a:pPr lvl="1"/>
            <a:r>
              <a:rPr lang="en-US" dirty="0"/>
              <a:t>Chelsea Georgesen </a:t>
            </a:r>
          </a:p>
          <a:p>
            <a:pPr lvl="2"/>
            <a:r>
              <a:rPr lang="en-US" dirty="0"/>
              <a:t>(Grants and Policy Team Coordinator)</a:t>
            </a:r>
          </a:p>
          <a:p>
            <a:pPr lvl="1"/>
            <a:r>
              <a:rPr lang="en-US" dirty="0"/>
              <a:t>Abdiwahab (</a:t>
            </a:r>
            <a:r>
              <a:rPr lang="en-US" dirty="0" err="1"/>
              <a:t>Abdull</a:t>
            </a:r>
            <a:r>
              <a:rPr lang="en-US" dirty="0"/>
              <a:t>) Mohamed </a:t>
            </a:r>
          </a:p>
          <a:p>
            <a:pPr lvl="2"/>
            <a:r>
              <a:rPr lang="en-US" dirty="0"/>
              <a:t>(Senior Grants and Performance Specialist)</a:t>
            </a:r>
          </a:p>
          <a:p>
            <a:pPr lvl="1"/>
            <a:r>
              <a:rPr lang="en-US" dirty="0"/>
              <a:t>Monica Weber </a:t>
            </a:r>
          </a:p>
          <a:p>
            <a:pPr lvl="2"/>
            <a:r>
              <a:rPr lang="en-US" dirty="0"/>
              <a:t>(Senior Grants and Policy Specialist)</a:t>
            </a:r>
          </a:p>
          <a:p>
            <a:pPr lvl="2"/>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baseline="0">
                <a:solidFill>
                  <a:srgbClr val="003865"/>
                </a:solidFill>
              </a:defRPr>
            </a:lvl2pPr>
            <a:lvl3pPr marL="914400" indent="0">
              <a:buClr>
                <a:schemeClr val="accent3"/>
              </a:buClr>
              <a:buNone/>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Rapid Response Team</a:t>
            </a:r>
          </a:p>
          <a:p>
            <a:pPr lvl="1"/>
            <a:r>
              <a:rPr lang="en-US" dirty="0"/>
              <a:t>Marla Beaty (TAA Liaison)</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Muhubo Malin</a:t>
            </a:r>
          </a:p>
          <a:p>
            <a:pPr lvl="1"/>
            <a:r>
              <a:rPr lang="en-US" dirty="0"/>
              <a:t>Liz McLoone (Labor Liaison)</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Jason Wadell</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Team lead/coordinator (in process of hiring)</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Specialist (in process of hiring)</a:t>
            </a:r>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400746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8229600" cy="990600"/>
          </a:xfrm>
        </p:spPr>
        <p:txBody>
          <a:bodyPr>
            <a:normAutofit/>
          </a:bodyPr>
          <a:lstStyle>
            <a:lvl1pPr algn="l">
              <a:defRPr sz="3800" b="1">
                <a:solidFill>
                  <a:schemeClr val="bg1"/>
                </a:solidFill>
              </a:defRPr>
            </a:lvl1pPr>
          </a:lstStyle>
          <a:p>
            <a:r>
              <a:rPr lang="en-US" dirty="0"/>
              <a:t>Office of Adult, Dislocated, and </a:t>
            </a:r>
            <a:br>
              <a:rPr lang="en-US" dirty="0"/>
            </a:br>
            <a:r>
              <a:rPr lang="en-US" dirty="0"/>
              <a:t>Trade-Impacted Worker Services</a:t>
            </a:r>
          </a:p>
        </p:txBody>
      </p:sp>
      <p:sp>
        <p:nvSpPr>
          <p:cNvPr id="3" name="Content Placeholder 2"/>
          <p:cNvSpPr>
            <a:spLocks noGrp="1"/>
          </p:cNvSpPr>
          <p:nvPr>
            <p:ph idx="1" hasCustomPrompt="1"/>
          </p:nvPr>
        </p:nvSpPr>
        <p:spPr>
          <a:xfrm>
            <a:off x="457200" y="2057400"/>
            <a:ext cx="8229600" cy="4826267"/>
          </a:xfrm>
        </p:spPr>
        <p:txBody>
          <a:bodyPr/>
          <a:lstStyle>
            <a:lvl1pPr>
              <a:buClr>
                <a:schemeClr val="accent3"/>
              </a:buClr>
              <a:defRPr baseline="0">
                <a:solidFill>
                  <a:srgbClr val="003865"/>
                </a:solidFill>
              </a:defRPr>
            </a:lvl1pPr>
            <a:lvl2pPr marL="742950" marR="0"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sz="2000" baseline="0">
                <a:solidFill>
                  <a:srgbClr val="003865"/>
                </a:solidFill>
              </a:defRPr>
            </a:lvl2pPr>
            <a:lvl3pPr marL="914400" indent="0">
              <a:buClr>
                <a:schemeClr val="accent3"/>
              </a:buClr>
              <a:buNone/>
              <a:defRPr baseline="0">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Trade Adjustment Assistance Team</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Jennifer Anderson</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Jackie Brekken (follow-up specialist)</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Cindy Boyle (co-coordinator)</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Mary Garcia</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Maria (Estela) Hernandez</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Laurie Larson </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Sarah Saito (co-coordinator)</a:t>
            </a:r>
          </a:p>
          <a:p>
            <a:pPr lvl="1"/>
            <a:r>
              <a:rPr lang="en-US" dirty="0"/>
              <a:t>Linda Skogen</a:t>
            </a:r>
          </a:p>
          <a:p>
            <a:pPr lvl="1"/>
            <a:r>
              <a:rPr lang="en-US" dirty="0"/>
              <a:t>Thomas Sommer</a:t>
            </a:r>
          </a:p>
          <a:p>
            <a:pPr marL="742950" marR="0" lvl="1" indent="-285750" algn="l" defTabSz="914400" rtl="0" eaLnBrk="1" fontAlgn="auto" latinLnBrk="0" hangingPunct="1">
              <a:lnSpc>
                <a:spcPct val="100000"/>
              </a:lnSpc>
              <a:spcBef>
                <a:spcPct val="20000"/>
              </a:spcBef>
              <a:spcAft>
                <a:spcPts val="0"/>
              </a:spcAft>
              <a:buClr>
                <a:schemeClr val="accent3"/>
              </a:buClr>
              <a:buSzTx/>
              <a:buFont typeface="Arial" panose="020B0604020202020204" pitchFamily="34" charset="0"/>
              <a:buChar char="–"/>
              <a:tabLst/>
              <a:defRPr/>
            </a:pPr>
            <a:r>
              <a:rPr lang="en-US" dirty="0"/>
              <a:t>Olajide Williams</a:t>
            </a:r>
          </a:p>
          <a:p>
            <a:pPr lvl="1"/>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423846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FA2C-8D2E-4B33-A0D5-9F137ABBEEE6}" type="datetimeFigureOut">
              <a:rPr lang="en-US" smtClean="0"/>
              <a:t>10/21/2022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dirty="0"/>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50" r:id="rId6"/>
    <p:sldLayoutId id="2147483660" r:id="rId7"/>
    <p:sldLayoutId id="2147483661"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justintarte.com/2014/08/5-questions-every-teacher-should-ask.htm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hyperlink" Target="https://mn.gov/deed/about/contracts/open-rfp.j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sz="4900" dirty="0"/>
              <a:t>Xcel Energy and DEED Partnership </a:t>
            </a:r>
          </a:p>
        </p:txBody>
      </p:sp>
      <p:sp>
        <p:nvSpPr>
          <p:cNvPr id="3" name="Subtitle 2"/>
          <p:cNvSpPr>
            <a:spLocks noGrp="1"/>
          </p:cNvSpPr>
          <p:nvPr>
            <p:ph type="subTitle" idx="1"/>
          </p:nvPr>
        </p:nvSpPr>
        <p:spPr>
          <a:xfrm>
            <a:off x="457200" y="4572000"/>
            <a:ext cx="8077200" cy="914400"/>
          </a:xfrm>
        </p:spPr>
        <p:txBody>
          <a:bodyPr>
            <a:noAutofit/>
          </a:bodyPr>
          <a:lstStyle/>
          <a:p>
            <a:r>
              <a:rPr lang="en-US" sz="3600" b="1" dirty="0"/>
              <a:t>October 25, 2022</a:t>
            </a:r>
          </a:p>
        </p:txBody>
      </p:sp>
    </p:spTree>
    <p:extLst>
      <p:ext uri="{BB962C8B-B14F-4D97-AF65-F5344CB8AC3E}">
        <p14:creationId xmlns:p14="http://schemas.microsoft.com/office/powerpoint/2010/main" val="142009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Questions and Feedback</a:t>
            </a:r>
            <a:br>
              <a:rPr lang="en-US" dirty="0"/>
            </a:br>
            <a:endParaRPr lang="en-US" dirty="0"/>
          </a:p>
        </p:txBody>
      </p:sp>
      <p:sp>
        <p:nvSpPr>
          <p:cNvPr id="3" name="Content Placeholder 2"/>
          <p:cNvSpPr>
            <a:spLocks noGrp="1"/>
          </p:cNvSpPr>
          <p:nvPr>
            <p:ph idx="1"/>
          </p:nvPr>
        </p:nvSpPr>
        <p:spPr>
          <a:xfrm>
            <a:off x="435591" y="2209800"/>
            <a:ext cx="8229600" cy="4521467"/>
          </a:xfrm>
        </p:spPr>
        <p:txBody>
          <a:bodyPr>
            <a:normAutofit/>
          </a:bodyPr>
          <a:lstStyle/>
          <a:p>
            <a:pPr marL="0" indent="0" algn="ctr">
              <a:buNone/>
            </a:pPr>
            <a:r>
              <a:rPr lang="en-US" sz="3600" dirty="0"/>
              <a:t>Any questions or comments?</a:t>
            </a:r>
          </a:p>
        </p:txBody>
      </p:sp>
      <p:pic>
        <p:nvPicPr>
          <p:cNvPr id="10" name="Picture 9" descr="A picture containing logo&#10;&#10;Description automatically generated">
            <a:extLst>
              <a:ext uri="{FF2B5EF4-FFF2-40B4-BE49-F238E27FC236}">
                <a16:creationId xmlns:a16="http://schemas.microsoft.com/office/drawing/2014/main" id="{632427C6-65E7-4CCC-A337-D3E102394B9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334000" y="3392010"/>
            <a:ext cx="2638424" cy="2638424"/>
          </a:xfrm>
          <a:prstGeom prst="rect">
            <a:avLst/>
          </a:prstGeom>
        </p:spPr>
      </p:pic>
    </p:spTree>
    <p:extLst>
      <p:ext uri="{BB962C8B-B14F-4D97-AF65-F5344CB8AC3E}">
        <p14:creationId xmlns:p14="http://schemas.microsoft.com/office/powerpoint/2010/main" val="405329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69"/>
            <a:ext cx="8229600" cy="990600"/>
          </a:xfrm>
        </p:spPr>
        <p:txBody>
          <a:bodyPr>
            <a:normAutofit fontScale="90000"/>
          </a:bodyPr>
          <a:lstStyle/>
          <a:p>
            <a:pPr algn="ct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52600"/>
            <a:ext cx="9144000" cy="5105400"/>
          </a:xfrm>
        </p:spPr>
      </p:pic>
    </p:spTree>
    <p:extLst>
      <p:ext uri="{BB962C8B-B14F-4D97-AF65-F5344CB8AC3E}">
        <p14:creationId xmlns:p14="http://schemas.microsoft.com/office/powerpoint/2010/main" val="410118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Agenda</a:t>
            </a:r>
          </a:p>
        </p:txBody>
      </p:sp>
      <p:sp>
        <p:nvSpPr>
          <p:cNvPr id="3" name="Content Placeholder 2"/>
          <p:cNvSpPr>
            <a:spLocks noGrp="1"/>
          </p:cNvSpPr>
          <p:nvPr>
            <p:ph idx="1"/>
          </p:nvPr>
        </p:nvSpPr>
        <p:spPr>
          <a:xfrm>
            <a:off x="228600" y="2001026"/>
            <a:ext cx="8229600" cy="4826267"/>
          </a:xfrm>
        </p:spPr>
        <p:txBody>
          <a:bodyPr>
            <a:normAutofit/>
          </a:bodyPr>
          <a:lstStyle/>
          <a:p>
            <a:pPr lvl="0"/>
            <a:r>
              <a:rPr lang="en-US" sz="2800" dirty="0"/>
              <a:t>Introductions</a:t>
            </a:r>
          </a:p>
          <a:p>
            <a:pPr lvl="0"/>
            <a:r>
              <a:rPr lang="en-US" sz="2800" dirty="0"/>
              <a:t>DEED Employment &amp; Training Division </a:t>
            </a:r>
          </a:p>
          <a:p>
            <a:pPr lvl="0"/>
            <a:r>
              <a:rPr lang="en-US" sz="2800" dirty="0"/>
              <a:t>Xcel Energy and DEED Partnership </a:t>
            </a:r>
          </a:p>
          <a:p>
            <a:pPr lvl="0"/>
            <a:r>
              <a:rPr lang="en-US" sz="2800" dirty="0"/>
              <a:t>Xcel Energy Information </a:t>
            </a:r>
          </a:p>
          <a:p>
            <a:pPr lvl="0"/>
            <a:r>
              <a:rPr lang="en-US" sz="2800" dirty="0"/>
              <a:t>Xcel Energy PowerUp Pilot Program</a:t>
            </a:r>
          </a:p>
          <a:p>
            <a:pPr lvl="0"/>
            <a:r>
              <a:rPr lang="en-US" sz="2800" dirty="0"/>
              <a:t>Why the partnership?</a:t>
            </a:r>
          </a:p>
          <a:p>
            <a:pPr lvl="0"/>
            <a:r>
              <a:rPr lang="en-US" sz="2800" dirty="0"/>
              <a:t>Questions or comments</a:t>
            </a:r>
          </a:p>
          <a:p>
            <a:endParaRPr lang="en-US" dirty="0"/>
          </a:p>
        </p:txBody>
      </p:sp>
    </p:spTree>
    <p:extLst>
      <p:ext uri="{BB962C8B-B14F-4D97-AF65-F5344CB8AC3E}">
        <p14:creationId xmlns:p14="http://schemas.microsoft.com/office/powerpoint/2010/main" val="28017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400" dirty="0"/>
              <a:t>Leadership</a:t>
            </a:r>
          </a:p>
        </p:txBody>
      </p:sp>
      <p:sp>
        <p:nvSpPr>
          <p:cNvPr id="3" name="Content Placeholder 2"/>
          <p:cNvSpPr>
            <a:spLocks noGrp="1"/>
          </p:cNvSpPr>
          <p:nvPr>
            <p:ph idx="1"/>
          </p:nvPr>
        </p:nvSpPr>
        <p:spPr>
          <a:xfrm>
            <a:off x="0" y="1752600"/>
            <a:ext cx="9144000" cy="5131067"/>
          </a:xfrm>
        </p:spPr>
        <p:txBody>
          <a:bodyPr>
            <a:normAutofit/>
          </a:bodyPr>
          <a:lstStyle/>
          <a:p>
            <a:r>
              <a:rPr lang="en-US" b="1" dirty="0"/>
              <a:t>Marc Majors,</a:t>
            </a:r>
            <a:r>
              <a:rPr lang="en-US" dirty="0"/>
              <a:t> Deputy Commissioner of Workforce Development DEED</a:t>
            </a:r>
          </a:p>
          <a:p>
            <a:r>
              <a:rPr lang="en-US" b="1" dirty="0"/>
              <a:t>Nancy Omondi, </a:t>
            </a:r>
            <a:r>
              <a:rPr lang="en-US" dirty="0"/>
              <a:t>Director of Adult Programs DEED</a:t>
            </a:r>
            <a:endParaRPr lang="en-US" b="1" dirty="0"/>
          </a:p>
          <a:p>
            <a:r>
              <a:rPr lang="en-US" b="1" dirty="0"/>
              <a:t>Ann Meyers, </a:t>
            </a:r>
            <a:r>
              <a:rPr lang="en-US" dirty="0"/>
              <a:t>Adult Career Pathways Supervisor DEED</a:t>
            </a:r>
          </a:p>
          <a:p>
            <a:r>
              <a:rPr lang="en-US" b="1" dirty="0"/>
              <a:t>Vanessa Roman, </a:t>
            </a:r>
            <a:r>
              <a:rPr lang="en-US" dirty="0"/>
              <a:t>Employment &amp; Training Coord. DEED</a:t>
            </a:r>
          </a:p>
          <a:p>
            <a:r>
              <a:rPr lang="en-US" b="1" dirty="0"/>
              <a:t>Bridget Dockter, </a:t>
            </a:r>
            <a:r>
              <a:rPr lang="en-US" dirty="0"/>
              <a:t>Manager, Policy &amp; Outreach </a:t>
            </a:r>
          </a:p>
          <a:p>
            <a:pPr marL="457200" lvl="1" indent="0">
              <a:buNone/>
            </a:pPr>
            <a:r>
              <a:rPr lang="en-US" sz="3200" dirty="0"/>
              <a:t>Xcel Energy </a:t>
            </a:r>
          </a:p>
          <a:p>
            <a:pPr marL="0" indent="0">
              <a:buNone/>
            </a:pPr>
            <a:endParaRPr lang="en-US" dirty="0"/>
          </a:p>
        </p:txBody>
      </p:sp>
    </p:spTree>
    <p:extLst>
      <p:ext uri="{BB962C8B-B14F-4D97-AF65-F5344CB8AC3E}">
        <p14:creationId xmlns:p14="http://schemas.microsoft.com/office/powerpoint/2010/main" val="122376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400" dirty="0"/>
              <a:t>Employment &amp; Training Division </a:t>
            </a:r>
          </a:p>
        </p:txBody>
      </p:sp>
      <p:sp>
        <p:nvSpPr>
          <p:cNvPr id="3" name="Content Placeholder 2"/>
          <p:cNvSpPr>
            <a:spLocks noGrp="1"/>
          </p:cNvSpPr>
          <p:nvPr>
            <p:ph idx="1"/>
          </p:nvPr>
        </p:nvSpPr>
        <p:spPr>
          <a:xfrm>
            <a:off x="0" y="1752600"/>
            <a:ext cx="9144000" cy="5131067"/>
          </a:xfrm>
        </p:spPr>
        <p:txBody>
          <a:bodyPr>
            <a:normAutofit/>
          </a:bodyPr>
          <a:lstStyle/>
          <a:p>
            <a:pPr marL="0" indent="0" algn="ctr">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Adult Career Pathways department is within the Employment &amp; Training Division at DEED</a:t>
            </a:r>
          </a:p>
          <a:p>
            <a:pPr marL="0" indent="0" algn="ctr">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Adult Career Pathways team coordinates and manages over 150 contracts</a:t>
            </a:r>
          </a:p>
          <a:p>
            <a:pPr marL="0" indent="0" algn="ctr">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dirty="0">
                <a:effectLst/>
                <a:latin typeface="Calibri" panose="020F0502020204030204" pitchFamily="34" charset="0"/>
                <a:ea typeface="Calibri" panose="020F0502020204030204" pitchFamily="34" charset="0"/>
                <a:cs typeface="Times New Roman" panose="02020603050405020304" pitchFamily="18" charset="0"/>
              </a:rPr>
              <a:t>Our goal is to ensure all adults in Minnesota have access to training for industry specific careers with self-sufficient wages</a:t>
            </a:r>
            <a:endParaRPr lang="en-US" dirty="0"/>
          </a:p>
        </p:txBody>
      </p:sp>
    </p:spTree>
    <p:extLst>
      <p:ext uri="{BB962C8B-B14F-4D97-AF65-F5344CB8AC3E}">
        <p14:creationId xmlns:p14="http://schemas.microsoft.com/office/powerpoint/2010/main" val="28365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A7FE7-6335-4D56-93AB-A93EAE7AD805}"/>
              </a:ext>
            </a:extLst>
          </p:cNvPr>
          <p:cNvSpPr>
            <a:spLocks noGrp="1"/>
          </p:cNvSpPr>
          <p:nvPr>
            <p:ph type="title"/>
          </p:nvPr>
        </p:nvSpPr>
        <p:spPr/>
        <p:txBody>
          <a:bodyPr/>
          <a:lstStyle/>
          <a:p>
            <a:r>
              <a:rPr lang="en-US" dirty="0"/>
              <a:t>Xcel Energy and DEED Partnership</a:t>
            </a:r>
          </a:p>
        </p:txBody>
      </p:sp>
      <p:sp>
        <p:nvSpPr>
          <p:cNvPr id="3" name="Content Placeholder 2">
            <a:extLst>
              <a:ext uri="{FF2B5EF4-FFF2-40B4-BE49-F238E27FC236}">
                <a16:creationId xmlns:a16="http://schemas.microsoft.com/office/drawing/2014/main" id="{91A79E74-3F56-4CEB-A386-012062E2698A}"/>
              </a:ext>
            </a:extLst>
          </p:cNvPr>
          <p:cNvSpPr>
            <a:spLocks noGrp="1"/>
          </p:cNvSpPr>
          <p:nvPr>
            <p:ph idx="1"/>
          </p:nvPr>
        </p:nvSpPr>
        <p:spPr/>
        <p:txBody>
          <a:bodyPr/>
          <a:lstStyle/>
          <a:p>
            <a:r>
              <a:rPr lang="en-US" dirty="0"/>
              <a:t>Department of Employment &amp; Economic Development (DEED), Employment &amp; Training division </a:t>
            </a:r>
          </a:p>
          <a:p>
            <a:r>
              <a:rPr lang="en-US" dirty="0"/>
              <a:t>Public/Private Partnership</a:t>
            </a:r>
          </a:p>
          <a:p>
            <a:pPr marL="0" indent="0">
              <a:buNone/>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D9DFEF6B-6A69-45C5-A29A-2833F4D1B6BA}"/>
              </a:ext>
            </a:extLst>
          </p:cNvPr>
          <p:cNvPicPr>
            <a:picLocks noChangeAspect="1"/>
          </p:cNvPicPr>
          <p:nvPr/>
        </p:nvPicPr>
        <p:blipFill>
          <a:blip r:embed="rId3"/>
          <a:stretch>
            <a:fillRect/>
          </a:stretch>
        </p:blipFill>
        <p:spPr>
          <a:xfrm>
            <a:off x="1219200" y="4430491"/>
            <a:ext cx="2857500" cy="1600200"/>
          </a:xfrm>
          <a:prstGeom prst="rect">
            <a:avLst/>
          </a:prstGeom>
        </p:spPr>
      </p:pic>
      <p:pic>
        <p:nvPicPr>
          <p:cNvPr id="5" name="Picture 4">
            <a:extLst>
              <a:ext uri="{FF2B5EF4-FFF2-40B4-BE49-F238E27FC236}">
                <a16:creationId xmlns:a16="http://schemas.microsoft.com/office/drawing/2014/main" id="{10972304-6657-467A-A96D-145696CF3AF4}"/>
              </a:ext>
            </a:extLst>
          </p:cNvPr>
          <p:cNvPicPr>
            <a:picLocks noChangeAspect="1"/>
          </p:cNvPicPr>
          <p:nvPr/>
        </p:nvPicPr>
        <p:blipFill>
          <a:blip r:embed="rId4"/>
          <a:stretch>
            <a:fillRect/>
          </a:stretch>
        </p:blipFill>
        <p:spPr>
          <a:xfrm>
            <a:off x="5685778" y="3733800"/>
            <a:ext cx="2705100" cy="1685925"/>
          </a:xfrm>
          <a:prstGeom prst="rect">
            <a:avLst/>
          </a:prstGeom>
        </p:spPr>
      </p:pic>
    </p:spTree>
    <p:extLst>
      <p:ext uri="{BB962C8B-B14F-4D97-AF65-F5344CB8AC3E}">
        <p14:creationId xmlns:p14="http://schemas.microsoft.com/office/powerpoint/2010/main" val="1364016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Background; Xcel Energy </a:t>
            </a:r>
          </a:p>
        </p:txBody>
      </p:sp>
      <p:sp>
        <p:nvSpPr>
          <p:cNvPr id="3" name="Content Placeholder 2"/>
          <p:cNvSpPr>
            <a:spLocks noGrp="1"/>
          </p:cNvSpPr>
          <p:nvPr>
            <p:ph idx="1"/>
          </p:nvPr>
        </p:nvSpPr>
        <p:spPr>
          <a:xfrm>
            <a:off x="457200" y="1905000"/>
            <a:ext cx="8229600" cy="4826267"/>
          </a:xfrm>
        </p:spPr>
        <p:txBody>
          <a:bodyPr>
            <a:normAutofit fontScale="92500"/>
          </a:bodyPr>
          <a:lstStyle/>
          <a:p>
            <a:pPr lvl="1">
              <a:buFont typeface="Arial" panose="020B0604020202020204" pitchFamily="34" charset="0"/>
              <a:buChar char="•"/>
            </a:pPr>
            <a:r>
              <a:rPr lang="en-US" dirty="0"/>
              <a:t>Responded to Public Utilities Commission (PUC) COVID economic recovery request, began in 2020, included a filing request, public feedback, and approval (PUC) </a:t>
            </a:r>
          </a:p>
          <a:p>
            <a:pPr lvl="1">
              <a:buFont typeface="Arial" panose="020B0604020202020204" pitchFamily="34" charset="0"/>
              <a:buChar char="•"/>
            </a:pPr>
            <a:r>
              <a:rPr lang="en-US" dirty="0"/>
              <a:t>Committed to helping build a skilled and diverse workforce in energy and related construction careers</a:t>
            </a:r>
          </a:p>
          <a:p>
            <a:pPr lvl="1">
              <a:buFont typeface="Arial" panose="020B0604020202020204" pitchFamily="34" charset="0"/>
              <a:buChar char="•"/>
            </a:pPr>
            <a:r>
              <a:rPr lang="en-US" dirty="0"/>
              <a:t>Invests in the community and customers they serve</a:t>
            </a:r>
          </a:p>
          <a:p>
            <a:pPr lvl="2"/>
            <a:r>
              <a:rPr lang="en-US" dirty="0"/>
              <a:t>Training and Jobs</a:t>
            </a:r>
          </a:p>
          <a:p>
            <a:pPr lvl="2"/>
            <a:r>
              <a:rPr lang="en-US" dirty="0"/>
              <a:t>Foundation</a:t>
            </a:r>
          </a:p>
          <a:p>
            <a:pPr lvl="2"/>
            <a:r>
              <a:rPr lang="en-US" dirty="0"/>
              <a:t>Payment Assistance Programs</a:t>
            </a:r>
          </a:p>
          <a:p>
            <a:pPr marL="457200" lvl="1" indent="0">
              <a:buNone/>
            </a:pPr>
            <a:endParaRPr lang="en-US" dirty="0"/>
          </a:p>
          <a:p>
            <a:pPr marL="457200" lvl="1" indent="0">
              <a:buNone/>
            </a:pPr>
            <a:endParaRPr lang="en-US" dirty="0"/>
          </a:p>
          <a:p>
            <a:pPr marL="457200" lvl="1" indent="0">
              <a:buNone/>
            </a:pPr>
            <a:endParaRPr lang="en-US" dirty="0"/>
          </a:p>
          <a:p>
            <a:pPr marL="0" indent="0">
              <a:buNone/>
            </a:pPr>
            <a:endParaRPr lang="en-US" sz="2800" dirty="0"/>
          </a:p>
        </p:txBody>
      </p:sp>
    </p:spTree>
    <p:extLst>
      <p:ext uri="{BB962C8B-B14F-4D97-AF65-F5344CB8AC3E}">
        <p14:creationId xmlns:p14="http://schemas.microsoft.com/office/powerpoint/2010/main" val="411656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Xcel Energy Power Up Pilot Program</a:t>
            </a:r>
          </a:p>
        </p:txBody>
      </p:sp>
      <p:sp>
        <p:nvSpPr>
          <p:cNvPr id="3" name="Content Placeholder 2"/>
          <p:cNvSpPr>
            <a:spLocks noGrp="1"/>
          </p:cNvSpPr>
          <p:nvPr>
            <p:ph idx="1"/>
          </p:nvPr>
        </p:nvSpPr>
        <p:spPr>
          <a:xfrm>
            <a:off x="990600" y="2057400"/>
            <a:ext cx="7467600" cy="4191000"/>
          </a:xfrm>
        </p:spPr>
        <p:txBody>
          <a:bodyPr numCol="2">
            <a:normAutofit/>
          </a:bodyPr>
          <a:lstStyle/>
          <a:p>
            <a:r>
              <a:rPr lang="en-US" sz="3600" dirty="0"/>
              <a:t>Components </a:t>
            </a:r>
          </a:p>
          <a:p>
            <a:pPr lvl="1"/>
            <a:r>
              <a:rPr lang="en-US" sz="2400" dirty="0"/>
              <a:t>Navigation</a:t>
            </a:r>
          </a:p>
          <a:p>
            <a:pPr lvl="1"/>
            <a:r>
              <a:rPr lang="en-US" sz="2400" dirty="0"/>
              <a:t>Support Services</a:t>
            </a:r>
          </a:p>
          <a:p>
            <a:pPr lvl="1"/>
            <a:r>
              <a:rPr lang="en-US" sz="2400" dirty="0"/>
              <a:t>Work Readiness</a:t>
            </a:r>
          </a:p>
          <a:p>
            <a:pPr lvl="1"/>
            <a:r>
              <a:rPr lang="en-US" sz="2400" dirty="0"/>
              <a:t>Skilled Apprenticeship Readiness Training</a:t>
            </a:r>
          </a:p>
          <a:p>
            <a:pPr lvl="1"/>
            <a:r>
              <a:rPr lang="en-US" sz="2400" dirty="0"/>
              <a:t>Placement</a:t>
            </a:r>
          </a:p>
          <a:p>
            <a:endParaRPr lang="en-US" sz="2400" dirty="0"/>
          </a:p>
          <a:p>
            <a:pPr marL="0" indent="0">
              <a:buNone/>
            </a:pPr>
            <a:endParaRPr lang="en-US" sz="2400" b="1" dirty="0"/>
          </a:p>
          <a:p>
            <a:pPr marL="457200" lvl="1" indent="0">
              <a:buNone/>
            </a:pPr>
            <a:r>
              <a:rPr lang="en-US" sz="2000" dirty="0"/>
              <a:t> </a:t>
            </a:r>
          </a:p>
          <a:p>
            <a:endParaRPr lang="en-US" dirty="0"/>
          </a:p>
        </p:txBody>
      </p:sp>
      <p:pic>
        <p:nvPicPr>
          <p:cNvPr id="7" name="Graphic 6" descr="Puzzle pieces outline">
            <a:extLst>
              <a:ext uri="{FF2B5EF4-FFF2-40B4-BE49-F238E27FC236}">
                <a16:creationId xmlns:a16="http://schemas.microsoft.com/office/drawing/2014/main" id="{3DFF4CBE-D10A-4E79-B799-56B5048581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91200" y="2895600"/>
            <a:ext cx="2286000" cy="2286000"/>
          </a:xfrm>
          <a:prstGeom prst="rect">
            <a:avLst/>
          </a:prstGeom>
        </p:spPr>
      </p:pic>
    </p:spTree>
    <p:extLst>
      <p:ext uri="{BB962C8B-B14F-4D97-AF65-F5344CB8AC3E}">
        <p14:creationId xmlns:p14="http://schemas.microsoft.com/office/powerpoint/2010/main" val="113094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Power Up Pilot Program</a:t>
            </a:r>
          </a:p>
        </p:txBody>
      </p:sp>
      <p:sp>
        <p:nvSpPr>
          <p:cNvPr id="3" name="Content Placeholder 2"/>
          <p:cNvSpPr>
            <a:spLocks noGrp="1"/>
          </p:cNvSpPr>
          <p:nvPr>
            <p:ph idx="1"/>
          </p:nvPr>
        </p:nvSpPr>
        <p:spPr>
          <a:xfrm>
            <a:off x="457200" y="1828800"/>
            <a:ext cx="8229600" cy="5054867"/>
          </a:xfrm>
        </p:spPr>
        <p:txBody>
          <a:bodyPr numCol="1">
            <a:norm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Part 1</a:t>
            </a:r>
            <a:r>
              <a:rPr lang="en-US" sz="2800" dirty="0">
                <a:effectLst/>
                <a:latin typeface="Calibri" panose="020F0502020204030204" pitchFamily="34" charset="0"/>
                <a:ea typeface="Calibri" panose="020F0502020204030204" pitchFamily="34" charset="0"/>
                <a:cs typeface="Times New Roman" panose="02020603050405020304" pitchFamily="18" charset="0"/>
              </a:rPr>
              <a:t> focuses on outreach and recruitment, navigation services, support services, and workforce readiness. </a:t>
            </a:r>
          </a:p>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Part 2</a:t>
            </a:r>
            <a:r>
              <a:rPr lang="en-US" sz="2800" dirty="0">
                <a:effectLst/>
                <a:latin typeface="Calibri" panose="020F0502020204030204" pitchFamily="34" charset="0"/>
                <a:ea typeface="Calibri" panose="020F0502020204030204" pitchFamily="34" charset="0"/>
                <a:cs typeface="Times New Roman" panose="02020603050405020304" pitchFamily="18" charset="0"/>
              </a:rPr>
              <a:t> focuses on apprenticeship readiness technical training, active construction site tours, and placement.</a:t>
            </a:r>
          </a:p>
          <a:p>
            <a:pPr marL="0" indent="0" algn="ctr">
              <a:buNone/>
            </a:pPr>
            <a:endParaRPr lang="en-US" sz="2400" dirty="0"/>
          </a:p>
          <a:p>
            <a:pPr marL="0" indent="0" algn="ctr">
              <a:buNone/>
            </a:pPr>
            <a:r>
              <a:rPr lang="en-US" sz="2400" dirty="0"/>
              <a:t>DEED’s Competitive Grants and Contracts webpage:</a:t>
            </a:r>
          </a:p>
          <a:p>
            <a:pPr marL="0" indent="0" algn="ctr">
              <a:buNone/>
            </a:pPr>
            <a:r>
              <a:rPr lang="en-US" sz="2400" dirty="0">
                <a:hlinkClick r:id="rId3"/>
              </a:rPr>
              <a:t>https://mn.gov/deed/about/contracts/open-rfp.jsp</a:t>
            </a:r>
            <a:r>
              <a:rPr lang="en-US" sz="2400" dirty="0"/>
              <a:t>  </a:t>
            </a:r>
          </a:p>
          <a:p>
            <a:pPr marL="0" indent="0">
              <a:buNone/>
            </a:pPr>
            <a:endParaRPr lang="en-US" sz="2400" b="1" dirty="0"/>
          </a:p>
          <a:p>
            <a:pPr marL="457200" lvl="1" indent="0">
              <a:buNone/>
            </a:pPr>
            <a:r>
              <a:rPr lang="en-US" sz="2000" dirty="0"/>
              <a:t> </a:t>
            </a:r>
          </a:p>
          <a:p>
            <a:endParaRPr lang="en-US" dirty="0"/>
          </a:p>
        </p:txBody>
      </p:sp>
    </p:spTree>
    <p:extLst>
      <p:ext uri="{BB962C8B-B14F-4D97-AF65-F5344CB8AC3E}">
        <p14:creationId xmlns:p14="http://schemas.microsoft.com/office/powerpoint/2010/main" val="99950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Why the Public/Private Partnership?</a:t>
            </a:r>
          </a:p>
        </p:txBody>
      </p:sp>
      <p:sp>
        <p:nvSpPr>
          <p:cNvPr id="3" name="Content Placeholder 2"/>
          <p:cNvSpPr>
            <a:spLocks noGrp="1"/>
          </p:cNvSpPr>
          <p:nvPr>
            <p:ph idx="1"/>
          </p:nvPr>
        </p:nvSpPr>
        <p:spPr/>
        <p:txBody>
          <a:bodyPr numCol="1">
            <a:normAutofit/>
          </a:bodyPr>
          <a:lstStyle/>
          <a:p>
            <a:pPr marL="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Workforce development expertise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Single point of contact</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Removing barriers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Workforce One </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Coordination, Technical Assistance, and Monitoring </a:t>
            </a:r>
          </a:p>
          <a:p>
            <a:pPr marL="0" indent="0">
              <a:buNone/>
            </a:pPr>
            <a:endParaRPr lang="en-US" sz="2400" b="1" dirty="0"/>
          </a:p>
          <a:p>
            <a:pPr marL="457200" lvl="1" indent="0">
              <a:buNone/>
            </a:pPr>
            <a:r>
              <a:rPr lang="en-US" sz="2000" dirty="0"/>
              <a:t> </a:t>
            </a:r>
          </a:p>
          <a:p>
            <a:endParaRPr lang="en-US" dirty="0"/>
          </a:p>
        </p:txBody>
      </p:sp>
    </p:spTree>
    <p:extLst>
      <p:ext uri="{BB962C8B-B14F-4D97-AF65-F5344CB8AC3E}">
        <p14:creationId xmlns:p14="http://schemas.microsoft.com/office/powerpoint/2010/main" val="4206221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1D22C4-22EC-422C-8A60-E6B9A78F00B6}"/>
</file>

<file path=customXml/itemProps2.xml><?xml version="1.0" encoding="utf-8"?>
<ds:datastoreItem xmlns:ds="http://schemas.openxmlformats.org/officeDocument/2006/customXml" ds:itemID="{174EA662-A0AC-454E-A538-E3F3D8DAEF07}"/>
</file>

<file path=customXml/itemProps3.xml><?xml version="1.0" encoding="utf-8"?>
<ds:datastoreItem xmlns:ds="http://schemas.openxmlformats.org/officeDocument/2006/customXml" ds:itemID="{5EF451B8-638A-4186-A86B-7C46D7DADF29}"/>
</file>

<file path=docProps/app.xml><?xml version="1.0" encoding="utf-8"?>
<Properties xmlns="http://schemas.openxmlformats.org/officeDocument/2006/extended-properties" xmlns:vt="http://schemas.openxmlformats.org/officeDocument/2006/docPropsVTypes">
  <TotalTime>3687</TotalTime>
  <Words>1199</Words>
  <Application>Microsoft Office PowerPoint</Application>
  <PresentationFormat>On-screen Show (4:3)</PresentationFormat>
  <Paragraphs>121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Garamond</vt:lpstr>
      <vt:lpstr>Office Theme</vt:lpstr>
      <vt:lpstr> Xcel Energy and DEED Partnership </vt:lpstr>
      <vt:lpstr>Agenda</vt:lpstr>
      <vt:lpstr>Leadership</vt:lpstr>
      <vt:lpstr>Employment &amp; Training Division </vt:lpstr>
      <vt:lpstr>Xcel Energy and DEED Partnership</vt:lpstr>
      <vt:lpstr>Background; Xcel Energy </vt:lpstr>
      <vt:lpstr>Xcel Energy Power Up Pilot Program</vt:lpstr>
      <vt:lpstr>Power Up Pilot Program</vt:lpstr>
      <vt:lpstr>Why the Public/Private Partnership?</vt:lpstr>
      <vt:lpstr>Questions and Feedback </vt:lpstr>
      <vt:lpstr> </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wfcuser</dc:creator>
  <cp:lastModifiedBy>Vita, Carla K (DEED)</cp:lastModifiedBy>
  <cp:revision>135</cp:revision>
  <cp:lastPrinted>2019-05-06T12:47:41Z</cp:lastPrinted>
  <dcterms:created xsi:type="dcterms:W3CDTF">2013-12-20T19:47:01Z</dcterms:created>
  <dcterms:modified xsi:type="dcterms:W3CDTF">2022-10-21T15:54:19Z</dcterms:modified>
</cp:coreProperties>
</file>