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3"/>
  </p:notesMasterIdLst>
  <p:handoutMasterIdLst>
    <p:handoutMasterId r:id="rId44"/>
  </p:handoutMasterIdLst>
  <p:sldIdLst>
    <p:sldId id="256" r:id="rId5"/>
    <p:sldId id="258" r:id="rId6"/>
    <p:sldId id="297" r:id="rId7"/>
    <p:sldId id="309" r:id="rId8"/>
    <p:sldId id="263" r:id="rId9"/>
    <p:sldId id="268" r:id="rId10"/>
    <p:sldId id="347" r:id="rId11"/>
    <p:sldId id="349" r:id="rId12"/>
    <p:sldId id="343" r:id="rId13"/>
    <p:sldId id="348" r:id="rId14"/>
    <p:sldId id="310" r:id="rId15"/>
    <p:sldId id="350" r:id="rId16"/>
    <p:sldId id="351" r:id="rId17"/>
    <p:sldId id="352" r:id="rId18"/>
    <p:sldId id="259" r:id="rId19"/>
    <p:sldId id="298" r:id="rId20"/>
    <p:sldId id="299" r:id="rId21"/>
    <p:sldId id="300" r:id="rId22"/>
    <p:sldId id="301" r:id="rId23"/>
    <p:sldId id="303" r:id="rId24"/>
    <p:sldId id="269" r:id="rId25"/>
    <p:sldId id="304" r:id="rId26"/>
    <p:sldId id="305" r:id="rId27"/>
    <p:sldId id="264" r:id="rId28"/>
    <p:sldId id="265" r:id="rId29"/>
    <p:sldId id="290" r:id="rId30"/>
    <p:sldId id="291" r:id="rId31"/>
    <p:sldId id="262" r:id="rId32"/>
    <p:sldId id="346" r:id="rId33"/>
    <p:sldId id="261" r:id="rId34"/>
    <p:sldId id="307" r:id="rId35"/>
    <p:sldId id="344" r:id="rId36"/>
    <p:sldId id="345" r:id="rId37"/>
    <p:sldId id="306" r:id="rId38"/>
    <p:sldId id="270" r:id="rId39"/>
    <p:sldId id="266" r:id="rId40"/>
    <p:sldId id="308" r:id="rId41"/>
    <p:sldId id="288" r:id="rId4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autoAdjust="0"/>
    <p:restoredTop sz="86388" autoAdjust="0"/>
  </p:normalViewPr>
  <p:slideViewPr>
    <p:cSldViewPr snapToGrid="0">
      <p:cViewPr varScale="1">
        <p:scale>
          <a:sx n="48" d="100"/>
          <a:sy n="48" d="100"/>
        </p:scale>
        <p:origin x="40" y="176"/>
      </p:cViewPr>
      <p:guideLst/>
    </p:cSldViewPr>
  </p:slideViewPr>
  <p:outlineViewPr>
    <p:cViewPr>
      <p:scale>
        <a:sx n="33" d="100"/>
        <a:sy n="33" d="100"/>
      </p:scale>
      <p:origin x="0" y="-353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DAA42E6C-0560-4077-9C5E-A86265809657}" type="datetimeFigureOut">
              <a:rPr lang="en-US" smtClean="0"/>
              <a:t>11/28/2023</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365C0D1F-39A7-495D-BC8F-B64DEC7C4EBC}" type="slidenum">
              <a:rPr lang="en-US" smtClean="0"/>
              <a:t>‹#›</a:t>
            </a:fld>
            <a:endParaRPr lang="en-US" dirty="0"/>
          </a:p>
        </p:txBody>
      </p:sp>
    </p:spTree>
    <p:extLst>
      <p:ext uri="{BB962C8B-B14F-4D97-AF65-F5344CB8AC3E}">
        <p14:creationId xmlns:p14="http://schemas.microsoft.com/office/powerpoint/2010/main" val="23284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0DFA7DA1-2046-4A4C-9D95-F384C3CB858E}" type="datetimeFigureOut">
              <a:rPr lang="en-US" smtClean="0"/>
              <a:t>11/28/2023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0326790-FD1F-4A8C-A939-22BEADE740B8}" type="slidenum">
              <a:rPr lang="en-US" smtClean="0"/>
              <a:t>‹#›</a:t>
            </a:fld>
            <a:endParaRPr lang="en-US" dirty="0"/>
          </a:p>
        </p:txBody>
      </p:sp>
    </p:spTree>
    <p:extLst>
      <p:ext uri="{BB962C8B-B14F-4D97-AF65-F5344CB8AC3E}">
        <p14:creationId xmlns:p14="http://schemas.microsoft.com/office/powerpoint/2010/main" val="220648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5</a:t>
            </a:fld>
            <a:endParaRPr lang="en-US" dirty="0"/>
          </a:p>
        </p:txBody>
      </p:sp>
      <p:sp>
        <p:nvSpPr>
          <p:cNvPr id="5" name="Date Placeholder 4"/>
          <p:cNvSpPr>
            <a:spLocks noGrp="1"/>
          </p:cNvSpPr>
          <p:nvPr>
            <p:ph type="dt" idx="11"/>
          </p:nvPr>
        </p:nvSpPr>
        <p:spPr/>
        <p:txBody>
          <a:bodyPr/>
          <a:lstStyle/>
          <a:p>
            <a:fld id="{EEAA1D3A-B40A-4818-A6EF-67B0B65A0B20}" type="datetime1">
              <a:rPr lang="en-US" smtClean="0"/>
              <a:t>11/28/2023</a:t>
            </a:fld>
            <a:endParaRPr lang="en-US" dirty="0"/>
          </a:p>
        </p:txBody>
      </p:sp>
    </p:spTree>
    <p:extLst>
      <p:ext uri="{BB962C8B-B14F-4D97-AF65-F5344CB8AC3E}">
        <p14:creationId xmlns:p14="http://schemas.microsoft.com/office/powerpoint/2010/main" val="3266798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6</a:t>
            </a:fld>
            <a:endParaRPr lang="en-US" dirty="0"/>
          </a:p>
        </p:txBody>
      </p:sp>
      <p:sp>
        <p:nvSpPr>
          <p:cNvPr id="5" name="Date Placeholder 4"/>
          <p:cNvSpPr>
            <a:spLocks noGrp="1"/>
          </p:cNvSpPr>
          <p:nvPr>
            <p:ph type="dt" idx="11"/>
          </p:nvPr>
        </p:nvSpPr>
        <p:spPr/>
        <p:txBody>
          <a:bodyPr/>
          <a:lstStyle/>
          <a:p>
            <a:fld id="{0003E6CB-0C38-421F-8E25-EED98C991EDE}" type="datetime1">
              <a:rPr lang="en-US" smtClean="0"/>
              <a:t>11/28/2023</a:t>
            </a:fld>
            <a:endParaRPr lang="en-US" dirty="0"/>
          </a:p>
        </p:txBody>
      </p:sp>
    </p:spTree>
    <p:extLst>
      <p:ext uri="{BB962C8B-B14F-4D97-AF65-F5344CB8AC3E}">
        <p14:creationId xmlns:p14="http://schemas.microsoft.com/office/powerpoint/2010/main" val="200933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7</a:t>
            </a:fld>
            <a:endParaRPr lang="en-US" dirty="0"/>
          </a:p>
        </p:txBody>
      </p:sp>
      <p:sp>
        <p:nvSpPr>
          <p:cNvPr id="5" name="Date Placeholder 4"/>
          <p:cNvSpPr>
            <a:spLocks noGrp="1"/>
          </p:cNvSpPr>
          <p:nvPr>
            <p:ph type="dt" idx="11"/>
          </p:nvPr>
        </p:nvSpPr>
        <p:spPr/>
        <p:txBody>
          <a:bodyPr/>
          <a:lstStyle/>
          <a:p>
            <a:fld id="{0003E6CB-0C38-421F-8E25-EED98C991EDE}" type="datetime1">
              <a:rPr lang="en-US" smtClean="0"/>
              <a:t>11/28/2023</a:t>
            </a:fld>
            <a:endParaRPr lang="en-US" dirty="0"/>
          </a:p>
        </p:txBody>
      </p:sp>
    </p:spTree>
    <p:extLst>
      <p:ext uri="{BB962C8B-B14F-4D97-AF65-F5344CB8AC3E}">
        <p14:creationId xmlns:p14="http://schemas.microsoft.com/office/powerpoint/2010/main" val="3867578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F102-E8D4-4AB7-B1BE-9B68D8414F31}" type="slidenum">
              <a:rPr lang="en-US" smtClean="0"/>
              <a:t>8</a:t>
            </a:fld>
            <a:endParaRPr lang="en-US" dirty="0"/>
          </a:p>
        </p:txBody>
      </p:sp>
      <p:sp>
        <p:nvSpPr>
          <p:cNvPr id="5" name="Date Placeholder 4"/>
          <p:cNvSpPr>
            <a:spLocks noGrp="1"/>
          </p:cNvSpPr>
          <p:nvPr>
            <p:ph type="dt" idx="11"/>
          </p:nvPr>
        </p:nvSpPr>
        <p:spPr/>
        <p:txBody>
          <a:bodyPr/>
          <a:lstStyle/>
          <a:p>
            <a:fld id="{0003E6CB-0C38-421F-8E25-EED98C991EDE}" type="datetime1">
              <a:rPr lang="en-US" smtClean="0"/>
              <a:t>11/28/2023</a:t>
            </a:fld>
            <a:endParaRPr lang="en-US" dirty="0"/>
          </a:p>
        </p:txBody>
      </p:sp>
    </p:spTree>
    <p:extLst>
      <p:ext uri="{BB962C8B-B14F-4D97-AF65-F5344CB8AC3E}">
        <p14:creationId xmlns:p14="http://schemas.microsoft.com/office/powerpoint/2010/main" val="2954808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326790-FD1F-4A8C-A939-22BEADE740B8}" type="slidenum">
              <a:rPr lang="en-US" smtClean="0"/>
              <a:t>9</a:t>
            </a:fld>
            <a:endParaRPr lang="en-US" dirty="0"/>
          </a:p>
        </p:txBody>
      </p:sp>
    </p:spTree>
    <p:extLst>
      <p:ext uri="{BB962C8B-B14F-4D97-AF65-F5344CB8AC3E}">
        <p14:creationId xmlns:p14="http://schemas.microsoft.com/office/powerpoint/2010/main" val="3069294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21</a:t>
            </a:fld>
            <a:endParaRPr lang="en-US" dirty="0"/>
          </a:p>
        </p:txBody>
      </p:sp>
    </p:spTree>
    <p:extLst>
      <p:ext uri="{BB962C8B-B14F-4D97-AF65-F5344CB8AC3E}">
        <p14:creationId xmlns:p14="http://schemas.microsoft.com/office/powerpoint/2010/main" val="3634832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22</a:t>
            </a:fld>
            <a:endParaRPr lang="en-US" dirty="0"/>
          </a:p>
        </p:txBody>
      </p:sp>
    </p:spTree>
    <p:extLst>
      <p:ext uri="{BB962C8B-B14F-4D97-AF65-F5344CB8AC3E}">
        <p14:creationId xmlns:p14="http://schemas.microsoft.com/office/powerpoint/2010/main" val="628150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00636-525B-4B0F-89D6-C01A2E7EB372}" type="slidenum">
              <a:rPr lang="en-US" smtClean="0"/>
              <a:t>23</a:t>
            </a:fld>
            <a:endParaRPr lang="en-US" dirty="0"/>
          </a:p>
        </p:txBody>
      </p:sp>
    </p:spTree>
    <p:extLst>
      <p:ext uri="{BB962C8B-B14F-4D97-AF65-F5344CB8AC3E}">
        <p14:creationId xmlns:p14="http://schemas.microsoft.com/office/powerpoint/2010/main" val="380750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2469470"/>
            <a:ext cx="9144000" cy="1922916"/>
          </a:xfrm>
        </p:spPr>
        <p:txBody>
          <a:bodyPr anchor="b"/>
          <a:lstStyle>
            <a:lvl1pPr algn="ctr">
              <a:defRPr sz="6000">
                <a:solidFill>
                  <a:srgbClr val="002060"/>
                </a:solidFill>
              </a:defRPr>
            </a:lvl1pPr>
          </a:lstStyle>
          <a:p>
            <a:r>
              <a:rPr lang="en-US" dirty="0"/>
              <a:t>Click to edit Master title style</a:t>
            </a:r>
          </a:p>
        </p:txBody>
      </p:sp>
      <p:sp>
        <p:nvSpPr>
          <p:cNvPr id="3" name="Subtitle 2"/>
          <p:cNvSpPr>
            <a:spLocks noGrp="1"/>
          </p:cNvSpPr>
          <p:nvPr>
            <p:ph type="subTitle" idx="1"/>
          </p:nvPr>
        </p:nvSpPr>
        <p:spPr>
          <a:xfrm>
            <a:off x="1524000" y="4563836"/>
            <a:ext cx="9144000" cy="2465614"/>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87874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506612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108269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8200" y="909637"/>
            <a:ext cx="10515600" cy="1325563"/>
          </a:xfrm>
        </p:spPr>
        <p:txBody>
          <a:bodyPr/>
          <a:lstStyle>
            <a:lvl1pPr>
              <a:defRPr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838200" y="2370137"/>
            <a:ext cx="10515600" cy="4351338"/>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91316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13593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918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18507"/>
            <a:ext cx="10515600" cy="572181"/>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17717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3286227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76569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428765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AD04F1-6541-4066-BA60-CF412AA74CAD}" type="datetimeFigureOut">
              <a:rPr lang="en-US" smtClean="0"/>
              <a:t>11/28/2023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A3FF72-AB63-4C11-B334-D2294D73B24A}" type="slidenum">
              <a:rPr lang="en-US" smtClean="0"/>
              <a:t>‹#›</a:t>
            </a:fld>
            <a:endParaRPr lang="en-US" dirty="0"/>
          </a:p>
        </p:txBody>
      </p:sp>
    </p:spTree>
    <p:extLst>
      <p:ext uri="{BB962C8B-B14F-4D97-AF65-F5344CB8AC3E}">
        <p14:creationId xmlns:p14="http://schemas.microsoft.com/office/powerpoint/2010/main" val="250308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1175657"/>
            <a:ext cx="10515600" cy="67015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122715"/>
            <a:ext cx="10515600" cy="375217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04F1-6541-4066-BA60-CF412AA74CAD}" type="datetimeFigureOut">
              <a:rPr lang="en-US" smtClean="0"/>
              <a:t>11/28/2023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3FF72-AB63-4C11-B334-D2294D73B24A}" type="slidenum">
              <a:rPr lang="en-US" smtClean="0"/>
              <a:t>‹#›</a:t>
            </a:fld>
            <a:endParaRPr lang="en-US" dirty="0"/>
          </a:p>
        </p:txBody>
      </p:sp>
    </p:spTree>
    <p:extLst>
      <p:ext uri="{BB962C8B-B14F-4D97-AF65-F5344CB8AC3E}">
        <p14:creationId xmlns:p14="http://schemas.microsoft.com/office/powerpoint/2010/main" val="290194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revisor.mn.gov/statutes/cite/16B.9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n.gov/admin/government/gra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n.gov/deed/about/what-guides-us/governance/policy.jsp"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DEED.FSR@state.mn.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gcc02.safelinks.protection.outlook.com/?url=http%3A%2F%2Fwww.mnworkforceone.com%2F&amp;data=05%7C01%7Ckathy.young%40state.mn.us%7Ced788bbc4fea495080a808dbaa53a954%7Ceb14b04624c445198f26b89c2159828c%7C0%7C0%7C638291048518231591%7CUnknown%7CTWFpbGZsb3d8eyJWIjoiMC4wLjAwMDAiLCJQIjoiV2luMzIiLCJBTiI6Ik1haWwiLCJXVCI6Mn0%3D%7C3000%7C%7C%7C&amp;sdata=8xfCqCXJvzohPYRoFFTyHaQ57CGrPnM%2BA%2FSPrcJu5vQ%3D&amp;reserved=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cory.schmid@state.mn.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Cory.Schmid@state.mn.us" TargetMode="External"/><Relationship Id="rId2" Type="http://schemas.openxmlformats.org/officeDocument/2006/relationships/hyperlink" Target="https://mn.gov/deed/programs-services/office-youth-development/special/gra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38024"/>
            <a:ext cx="9144000" cy="1922916"/>
          </a:xfrm>
        </p:spPr>
        <p:txBody>
          <a:bodyPr>
            <a:normAutofit/>
          </a:bodyPr>
          <a:lstStyle/>
          <a:p>
            <a:r>
              <a:rPr lang="en-US" sz="4800" dirty="0"/>
              <a:t>SFY 24-25 Youth at Work Overview for Grantees</a:t>
            </a:r>
          </a:p>
        </p:txBody>
      </p:sp>
      <p:sp>
        <p:nvSpPr>
          <p:cNvPr id="3" name="Subtitle 2"/>
          <p:cNvSpPr>
            <a:spLocks noGrp="1"/>
          </p:cNvSpPr>
          <p:nvPr>
            <p:ph type="subTitle" idx="1"/>
          </p:nvPr>
        </p:nvSpPr>
        <p:spPr>
          <a:xfrm>
            <a:off x="1524000" y="4831687"/>
            <a:ext cx="9144000" cy="1402857"/>
          </a:xfrm>
        </p:spPr>
        <p:txBody>
          <a:bodyPr/>
          <a:lstStyle/>
          <a:p>
            <a:r>
              <a:rPr lang="en-US" dirty="0"/>
              <a:t>Minnesota Dept. of Employment &amp; Economic Development</a:t>
            </a:r>
          </a:p>
          <a:p>
            <a:r>
              <a:rPr lang="en-US" dirty="0"/>
              <a:t>Office of Youth Development</a:t>
            </a:r>
          </a:p>
          <a:p>
            <a:r>
              <a:rPr lang="en-US" dirty="0"/>
              <a:t>October 19, 2023</a:t>
            </a:r>
          </a:p>
        </p:txBody>
      </p:sp>
    </p:spTree>
    <p:extLst>
      <p:ext uri="{BB962C8B-B14F-4D97-AF65-F5344CB8AC3E}">
        <p14:creationId xmlns:p14="http://schemas.microsoft.com/office/powerpoint/2010/main" val="293574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Services </a:t>
            </a:r>
          </a:p>
        </p:txBody>
      </p:sp>
      <p:sp>
        <p:nvSpPr>
          <p:cNvPr id="3" name="Content Placeholder 2">
            <a:extLst>
              <a:ext uri="{FF2B5EF4-FFF2-40B4-BE49-F238E27FC236}">
                <a16:creationId xmlns:a16="http://schemas.microsoft.com/office/drawing/2014/main" id="{04E0B4E1-4BCC-DA55-EA05-FE27EDECEC59}"/>
              </a:ext>
            </a:extLst>
          </p:cNvPr>
          <p:cNvSpPr>
            <a:spLocks noGrp="1"/>
          </p:cNvSpPr>
          <p:nvPr>
            <p:ph idx="1"/>
          </p:nvPr>
        </p:nvSpPr>
        <p:spPr>
          <a:xfrm>
            <a:off x="838200" y="1781299"/>
            <a:ext cx="10515600" cy="4940176"/>
          </a:xfrm>
        </p:spPr>
        <p:txBody>
          <a:bodyPr>
            <a:normAutofit lnSpcReduction="10000"/>
          </a:bodyPr>
          <a:lstStyle/>
          <a:p>
            <a:pPr marL="342900" lvl="0" indent="-342900">
              <a:spcBef>
                <a:spcPts val="0"/>
              </a:spcBef>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Provide youth with paid private sector work experiences (internships, pre-apprenticeship, apprenticeships) and public service employment opportunities.</a:t>
            </a:r>
          </a:p>
          <a:p>
            <a:pPr marL="342900" lvl="0" indent="-342900">
              <a:spcBef>
                <a:spcPts val="0"/>
              </a:spcBef>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Work-based learning and Career pathways programming focused on in-demand industries such as healthcare and information technology.</a:t>
            </a:r>
          </a:p>
          <a:p>
            <a:pPr marL="342900" lvl="0" indent="-342900">
              <a:spcBef>
                <a:spcPts val="0"/>
              </a:spcBef>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Support youth in achieving educational goals such as earning academic/service-learning credits, high school diploma, or GED.</a:t>
            </a:r>
          </a:p>
          <a:p>
            <a:pPr marL="342900" lvl="0" indent="-342900">
              <a:spcBef>
                <a:spcPts val="0"/>
              </a:spcBef>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Support youth with exploring, applying to, and accessing post-secondary education opportunities.</a:t>
            </a:r>
          </a:p>
          <a:p>
            <a:pPr marL="342900" lvl="0" indent="-342900">
              <a:spcBef>
                <a:spcPts val="0"/>
              </a:spcBef>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Financial literacy, mentoring, skills building activities, and virtual trainings.</a:t>
            </a:r>
          </a:p>
          <a:p>
            <a:pPr marL="342900" lvl="0" indent="-342900">
              <a:spcBef>
                <a:spcPts val="0"/>
              </a:spcBef>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Career awareness and exploration activities like career aptitude tests, career fairs, industry tours, job shadows, career camps.</a:t>
            </a:r>
            <a:endParaRPr lang="en-US" dirty="0"/>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3264338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About Funding Availability</a:t>
            </a:r>
          </a:p>
        </p:txBody>
      </p:sp>
      <p:sp>
        <p:nvSpPr>
          <p:cNvPr id="3" name="Content Placeholder 2"/>
          <p:cNvSpPr>
            <a:spLocks noGrp="1"/>
          </p:cNvSpPr>
          <p:nvPr>
            <p:ph idx="1"/>
          </p:nvPr>
        </p:nvSpPr>
        <p:spPr>
          <a:xfrm>
            <a:off x="819150" y="2132012"/>
            <a:ext cx="10515600" cy="4351338"/>
          </a:xfrm>
        </p:spPr>
        <p:txBody>
          <a:bodyPr/>
          <a:lstStyle/>
          <a:p>
            <a:r>
              <a:rPr lang="en-US" dirty="0"/>
              <a:t>Award is for SFY 24 and SFY 25</a:t>
            </a:r>
          </a:p>
          <a:p>
            <a:r>
              <a:rPr lang="en-US" dirty="0"/>
              <a:t>First year contract start on 7/1/23 (unless otherwise noted) and end 6/30/24 </a:t>
            </a:r>
          </a:p>
          <a:p>
            <a:r>
              <a:rPr lang="en-US" dirty="0"/>
              <a:t>First year award amount is for SFY 24 and is available now</a:t>
            </a:r>
          </a:p>
          <a:p>
            <a:r>
              <a:rPr lang="en-US" dirty="0"/>
              <a:t>Second year award, for SFY 25, is available no earlier than 7/1/24 </a:t>
            </a:r>
          </a:p>
          <a:p>
            <a:r>
              <a:rPr lang="en-US" dirty="0"/>
              <a:t>New contract for SFY 25 award amount will be set up in the spring</a:t>
            </a:r>
          </a:p>
          <a:p>
            <a:pPr lvl="1"/>
            <a:r>
              <a:rPr lang="en-US" dirty="0"/>
              <a:t>Submit an updated budget and work plan for SFY 25 funds next spring</a:t>
            </a:r>
          </a:p>
        </p:txBody>
      </p:sp>
    </p:spTree>
    <p:extLst>
      <p:ext uri="{BB962C8B-B14F-4D97-AF65-F5344CB8AC3E}">
        <p14:creationId xmlns:p14="http://schemas.microsoft.com/office/powerpoint/2010/main" val="3456673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D7D1C-7A84-E31A-3D40-DA5AD07D9185}"/>
              </a:ext>
            </a:extLst>
          </p:cNvPr>
          <p:cNvSpPr>
            <a:spLocks noGrp="1"/>
          </p:cNvSpPr>
          <p:nvPr>
            <p:ph type="title"/>
          </p:nvPr>
        </p:nvSpPr>
        <p:spPr/>
        <p:txBody>
          <a:bodyPr/>
          <a:lstStyle/>
          <a:p>
            <a:r>
              <a:rPr lang="en-US" dirty="0"/>
              <a:t>Incentives Payments</a:t>
            </a:r>
          </a:p>
        </p:txBody>
      </p:sp>
      <p:sp>
        <p:nvSpPr>
          <p:cNvPr id="3" name="Content Placeholder 2">
            <a:extLst>
              <a:ext uri="{FF2B5EF4-FFF2-40B4-BE49-F238E27FC236}">
                <a16:creationId xmlns:a16="http://schemas.microsoft.com/office/drawing/2014/main" id="{954DB32F-9EDE-12A3-1286-1280BD01E7BC}"/>
              </a:ext>
            </a:extLst>
          </p:cNvPr>
          <p:cNvSpPr>
            <a:spLocks noGrp="1"/>
          </p:cNvSpPr>
          <p:nvPr>
            <p:ph idx="1"/>
          </p:nvPr>
        </p:nvSpPr>
        <p:spPr/>
        <p:txBody>
          <a:bodyPr/>
          <a:lstStyle/>
          <a:p>
            <a:r>
              <a:rPr lang="en-US" dirty="0"/>
              <a:t>Incentive payments to participants are allowed.</a:t>
            </a:r>
          </a:p>
          <a:p>
            <a:r>
              <a:rPr lang="en-US" dirty="0"/>
              <a:t>Incentive payment must be connected to recognition of achievement of milestones in the program tied to work experience, education, or training. Incentives provided for achievement could include the acquisition of a credential or other successful outcome.</a:t>
            </a:r>
          </a:p>
          <a:p>
            <a:r>
              <a:rPr lang="en-US" dirty="0"/>
              <a:t>YAW grantees that are providing incentives must have an incentive policy in place to ensure equity in awarding incentives to participants.</a:t>
            </a:r>
          </a:p>
          <a:p>
            <a:r>
              <a:rPr lang="en-US" b="1" dirty="0"/>
              <a:t>DEED program manager must have a copy of the incentive policy.</a:t>
            </a:r>
          </a:p>
        </p:txBody>
      </p:sp>
    </p:spTree>
    <p:extLst>
      <p:ext uri="{BB962C8B-B14F-4D97-AF65-F5344CB8AC3E}">
        <p14:creationId xmlns:p14="http://schemas.microsoft.com/office/powerpoint/2010/main" val="2315963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D7D1C-7A84-E31A-3D40-DA5AD07D9185}"/>
              </a:ext>
            </a:extLst>
          </p:cNvPr>
          <p:cNvSpPr>
            <a:spLocks noGrp="1"/>
          </p:cNvSpPr>
          <p:nvPr>
            <p:ph type="title"/>
          </p:nvPr>
        </p:nvSpPr>
        <p:spPr/>
        <p:txBody>
          <a:bodyPr/>
          <a:lstStyle/>
          <a:p>
            <a:r>
              <a:rPr lang="en-US" dirty="0"/>
              <a:t>Stipend Payments</a:t>
            </a:r>
          </a:p>
        </p:txBody>
      </p:sp>
      <p:sp>
        <p:nvSpPr>
          <p:cNvPr id="3" name="Content Placeholder 2">
            <a:extLst>
              <a:ext uri="{FF2B5EF4-FFF2-40B4-BE49-F238E27FC236}">
                <a16:creationId xmlns:a16="http://schemas.microsoft.com/office/drawing/2014/main" id="{954DB32F-9EDE-12A3-1286-1280BD01E7BC}"/>
              </a:ext>
            </a:extLst>
          </p:cNvPr>
          <p:cNvSpPr>
            <a:spLocks noGrp="1"/>
          </p:cNvSpPr>
          <p:nvPr>
            <p:ph idx="1"/>
          </p:nvPr>
        </p:nvSpPr>
        <p:spPr/>
        <p:txBody>
          <a:bodyPr/>
          <a:lstStyle/>
          <a:p>
            <a:r>
              <a:rPr lang="en-US" dirty="0"/>
              <a:t>Often, stipends are provided to youth while they are completing classroom training, on-the-job training, occupational training, or other training activities</a:t>
            </a:r>
          </a:p>
          <a:p>
            <a:r>
              <a:rPr lang="en-US" dirty="0"/>
              <a:t>Stipends can be provided to youth in place of a wage.</a:t>
            </a:r>
          </a:p>
          <a:p>
            <a:pPr lvl="1"/>
            <a:r>
              <a:rPr lang="en-US" dirty="0"/>
              <a:t>Wages are preferred method of payment – learning opportunity for youth</a:t>
            </a:r>
          </a:p>
          <a:p>
            <a:r>
              <a:rPr lang="en-US" dirty="0"/>
              <a:t>Organizations that are providing stipends to participants must have a stipend policy in place to ensure equity in awarding stipends to participants.</a:t>
            </a:r>
          </a:p>
          <a:p>
            <a:r>
              <a:rPr lang="en-US" b="1" dirty="0"/>
              <a:t>DEED program manager must have a copy of the stipend policy.</a:t>
            </a:r>
          </a:p>
        </p:txBody>
      </p:sp>
    </p:spTree>
    <p:extLst>
      <p:ext uri="{BB962C8B-B14F-4D97-AF65-F5344CB8AC3E}">
        <p14:creationId xmlns:p14="http://schemas.microsoft.com/office/powerpoint/2010/main" val="2833045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08AD-B78D-FDAE-FC87-DD211A63C327}"/>
              </a:ext>
            </a:extLst>
          </p:cNvPr>
          <p:cNvSpPr>
            <a:spLocks noGrp="1"/>
          </p:cNvSpPr>
          <p:nvPr>
            <p:ph type="title"/>
          </p:nvPr>
        </p:nvSpPr>
        <p:spPr/>
        <p:txBody>
          <a:bodyPr/>
          <a:lstStyle/>
          <a:p>
            <a:r>
              <a:rPr lang="en-US" dirty="0"/>
              <a:t>Grants Management System</a:t>
            </a:r>
          </a:p>
        </p:txBody>
      </p:sp>
      <p:sp>
        <p:nvSpPr>
          <p:cNvPr id="3" name="Content Placeholder 2">
            <a:extLst>
              <a:ext uri="{FF2B5EF4-FFF2-40B4-BE49-F238E27FC236}">
                <a16:creationId xmlns:a16="http://schemas.microsoft.com/office/drawing/2014/main" id="{917E0A40-A9D0-0AF7-E64F-C2969C283DDC}"/>
              </a:ext>
            </a:extLst>
          </p:cNvPr>
          <p:cNvSpPr>
            <a:spLocks noGrp="1"/>
          </p:cNvSpPr>
          <p:nvPr>
            <p:ph idx="1"/>
          </p:nvPr>
        </p:nvSpPr>
        <p:spPr/>
        <p:txBody>
          <a:bodyPr/>
          <a:lstStyle/>
          <a:p>
            <a:r>
              <a:rPr lang="en-US" dirty="0"/>
              <a:t>NEW – DEED is in the process of implementing a Grants Management System.</a:t>
            </a:r>
          </a:p>
          <a:p>
            <a:r>
              <a:rPr lang="en-US" dirty="0"/>
              <a:t>Youth at Work is one of the grant programs piloting the GMS.</a:t>
            </a:r>
          </a:p>
          <a:p>
            <a:r>
              <a:rPr lang="en-US" dirty="0"/>
              <a:t>More information will be issued regarding how YAW grants will be integrated with the new system.</a:t>
            </a:r>
          </a:p>
          <a:p>
            <a:r>
              <a:rPr lang="en-US" dirty="0"/>
              <a:t>It will begin with submitting quarterly reports in the GMS and other aspects will be added at a later date.</a:t>
            </a:r>
          </a:p>
        </p:txBody>
      </p:sp>
    </p:spTree>
    <p:extLst>
      <p:ext uri="{BB962C8B-B14F-4D97-AF65-F5344CB8AC3E}">
        <p14:creationId xmlns:p14="http://schemas.microsoft.com/office/powerpoint/2010/main" val="2592475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Financial Expectations</a:t>
            </a:r>
          </a:p>
        </p:txBody>
      </p:sp>
    </p:spTree>
    <p:extLst>
      <p:ext uri="{BB962C8B-B14F-4D97-AF65-F5344CB8AC3E}">
        <p14:creationId xmlns:p14="http://schemas.microsoft.com/office/powerpoint/2010/main" val="3657665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3ECA5-E7D2-4062-BACE-5FFC99E77404}"/>
              </a:ext>
            </a:extLst>
          </p:cNvPr>
          <p:cNvSpPr>
            <a:spLocks noGrp="1"/>
          </p:cNvSpPr>
          <p:nvPr>
            <p:ph type="title"/>
          </p:nvPr>
        </p:nvSpPr>
        <p:spPr/>
        <p:txBody>
          <a:bodyPr/>
          <a:lstStyle/>
          <a:p>
            <a:r>
              <a:rPr lang="en-US" dirty="0"/>
              <a:t>General Cost Guidance</a:t>
            </a:r>
          </a:p>
        </p:txBody>
      </p:sp>
      <p:sp>
        <p:nvSpPr>
          <p:cNvPr id="3" name="Content Placeholder 2">
            <a:extLst>
              <a:ext uri="{FF2B5EF4-FFF2-40B4-BE49-F238E27FC236}">
                <a16:creationId xmlns:a16="http://schemas.microsoft.com/office/drawing/2014/main" id="{0E41EA96-55A2-491A-A7FC-D2C90A5F3E58}"/>
              </a:ext>
            </a:extLst>
          </p:cNvPr>
          <p:cNvSpPr>
            <a:spLocks noGrp="1"/>
          </p:cNvSpPr>
          <p:nvPr>
            <p:ph idx="1"/>
          </p:nvPr>
        </p:nvSpPr>
        <p:spPr/>
        <p:txBody>
          <a:bodyPr/>
          <a:lstStyle/>
          <a:p>
            <a:pPr marL="0" indent="0">
              <a:buNone/>
            </a:pPr>
            <a:r>
              <a:rPr lang="en-US" dirty="0"/>
              <a:t>Costs must be as follows:</a:t>
            </a:r>
          </a:p>
          <a:p>
            <a:pPr lvl="1"/>
            <a:r>
              <a:rPr lang="en-US" dirty="0"/>
              <a:t>Appropriately allocated </a:t>
            </a:r>
          </a:p>
          <a:p>
            <a:pPr lvl="1"/>
            <a:r>
              <a:rPr lang="en-US" dirty="0"/>
              <a:t>Consistently applied</a:t>
            </a:r>
          </a:p>
          <a:p>
            <a:pPr lvl="1"/>
            <a:r>
              <a:rPr lang="en-US" dirty="0"/>
              <a:t>Necessary</a:t>
            </a:r>
          </a:p>
          <a:p>
            <a:pPr lvl="1"/>
            <a:r>
              <a:rPr lang="en-US" dirty="0"/>
              <a:t>Reasonable</a:t>
            </a:r>
          </a:p>
          <a:p>
            <a:pPr lvl="1"/>
            <a:r>
              <a:rPr lang="en-US" dirty="0"/>
              <a:t>Allocable</a:t>
            </a:r>
          </a:p>
          <a:p>
            <a:pPr lvl="1"/>
            <a:r>
              <a:rPr lang="en-US" dirty="0"/>
              <a:t>Incurred within the time period of the grant</a:t>
            </a:r>
          </a:p>
        </p:txBody>
      </p:sp>
    </p:spTree>
    <p:extLst>
      <p:ext uri="{BB962C8B-B14F-4D97-AF65-F5344CB8AC3E}">
        <p14:creationId xmlns:p14="http://schemas.microsoft.com/office/powerpoint/2010/main" val="267076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at Work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17562"/>
            <a:ext cx="10515600" cy="4351338"/>
          </a:xfrm>
        </p:spPr>
        <p:txBody>
          <a:bodyPr>
            <a:normAutofit/>
          </a:bodyPr>
          <a:lstStyle/>
          <a:p>
            <a:pPr marL="0" indent="0">
              <a:buNone/>
            </a:pPr>
            <a:r>
              <a:rPr lang="en-US" b="1" u="sng" dirty="0"/>
              <a:t>Administration: </a:t>
            </a:r>
          </a:p>
          <a:p>
            <a:r>
              <a:rPr lang="en-US" dirty="0"/>
              <a:t>DEED Policy 521 states that based on </a:t>
            </a:r>
            <a:r>
              <a:rPr lang="en-US" dirty="0">
                <a:hlinkClick r:id="rId2"/>
              </a:rPr>
              <a:t>Minnesota Statute 16B.98, Subdivision 1, </a:t>
            </a:r>
            <a:r>
              <a:rPr lang="en-US" dirty="0"/>
              <a:t>DEED limits state grantees’ administrative budget to no more than 10% of the award amount. </a:t>
            </a:r>
          </a:p>
          <a:p>
            <a:r>
              <a:rPr lang="en-US" b="1" dirty="0"/>
              <a:t>If the award amount is not fully expended, the 10% amount is based on the total expenditures for the grant</a:t>
            </a:r>
            <a:r>
              <a:rPr lang="en-US" dirty="0"/>
              <a:t>.</a:t>
            </a:r>
          </a:p>
          <a:p>
            <a:r>
              <a:rPr lang="en-US" dirty="0"/>
              <a:t>Administrative costs are associated with functions not related to the direct provision of services to program participants. </a:t>
            </a:r>
          </a:p>
        </p:txBody>
      </p:sp>
    </p:spTree>
    <p:extLst>
      <p:ext uri="{BB962C8B-B14F-4D97-AF65-F5344CB8AC3E}">
        <p14:creationId xmlns:p14="http://schemas.microsoft.com/office/powerpoint/2010/main" val="1853531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a Work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351338"/>
          </a:xfrm>
        </p:spPr>
        <p:txBody>
          <a:bodyPr>
            <a:normAutofit/>
          </a:bodyPr>
          <a:lstStyle/>
          <a:p>
            <a:pPr marL="0" indent="0">
              <a:buNone/>
            </a:pPr>
            <a:r>
              <a:rPr lang="en-US" sz="3000" b="1" u="sng" dirty="0"/>
              <a:t>Administration - Examples:</a:t>
            </a:r>
          </a:p>
          <a:p>
            <a:pPr lvl="1"/>
            <a:r>
              <a:rPr lang="en-US" sz="2600" dirty="0"/>
              <a:t>Accounting, budgeting, financial and cash management functions</a:t>
            </a:r>
          </a:p>
          <a:p>
            <a:pPr lvl="1"/>
            <a:r>
              <a:rPr lang="en-US" sz="2600" dirty="0"/>
              <a:t>Personnel management functions</a:t>
            </a:r>
          </a:p>
          <a:p>
            <a:pPr lvl="1"/>
            <a:r>
              <a:rPr lang="en-US" sz="2600" dirty="0"/>
              <a:t>Payroll functions</a:t>
            </a:r>
          </a:p>
          <a:p>
            <a:pPr lvl="1"/>
            <a:r>
              <a:rPr lang="en-US" sz="2600" dirty="0"/>
              <a:t>Costs of goods and services required for the administrative functions</a:t>
            </a:r>
          </a:p>
          <a:p>
            <a:pPr lvl="1"/>
            <a:r>
              <a:rPr lang="en-US" sz="2600" dirty="0"/>
              <a:t>Systems and procedures required to carry out the above administrative functions including necessary monitoring and oversight</a:t>
            </a:r>
          </a:p>
        </p:txBody>
      </p:sp>
    </p:spTree>
    <p:extLst>
      <p:ext uri="{BB962C8B-B14F-4D97-AF65-F5344CB8AC3E}">
        <p14:creationId xmlns:p14="http://schemas.microsoft.com/office/powerpoint/2010/main" val="875396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at Work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5"/>
            <a:ext cx="10515600" cy="4189700"/>
          </a:xfrm>
        </p:spPr>
        <p:txBody>
          <a:bodyPr>
            <a:normAutofit/>
          </a:bodyPr>
          <a:lstStyle/>
          <a:p>
            <a:pPr marL="0" indent="0">
              <a:buNone/>
            </a:pPr>
            <a:r>
              <a:rPr lang="en-US" sz="3000" b="1" u="sng" dirty="0"/>
              <a:t>Direct Services to Participants:</a:t>
            </a:r>
          </a:p>
          <a:p>
            <a:pPr marL="0" indent="0">
              <a:buNone/>
            </a:pPr>
            <a:r>
              <a:rPr lang="en-US" dirty="0"/>
              <a:t>Costs associated with providing direct service to participants should be included in this cost category. Examples of such costs include: </a:t>
            </a:r>
          </a:p>
          <a:p>
            <a:pPr lvl="1"/>
            <a:r>
              <a:rPr lang="en-US" dirty="0"/>
              <a:t>All staff (wages and fringe) for </a:t>
            </a:r>
            <a:r>
              <a:rPr lang="en-US" u="sng" dirty="0"/>
              <a:t>staff</a:t>
            </a:r>
            <a:r>
              <a:rPr lang="en-US" dirty="0"/>
              <a:t> providing </a:t>
            </a:r>
            <a:r>
              <a:rPr lang="en-US" u="sng" dirty="0"/>
              <a:t>direct</a:t>
            </a:r>
            <a:r>
              <a:rPr lang="en-US" dirty="0"/>
              <a:t> services to participants</a:t>
            </a:r>
          </a:p>
          <a:p>
            <a:pPr lvl="1"/>
            <a:r>
              <a:rPr lang="en-US" dirty="0"/>
              <a:t>Job coaching or individual counseling and career planning </a:t>
            </a:r>
            <a:endParaRPr lang="en-US" sz="1800" dirty="0"/>
          </a:p>
          <a:p>
            <a:pPr lvl="1"/>
            <a:r>
              <a:rPr lang="en-US" dirty="0"/>
              <a:t>Case management/ navigation for participants</a:t>
            </a:r>
          </a:p>
          <a:p>
            <a:pPr lvl="1"/>
            <a:r>
              <a:rPr lang="en-US" dirty="0"/>
              <a:t>Assessments of the skill levels and service needs of participants</a:t>
            </a:r>
          </a:p>
          <a:p>
            <a:pPr lvl="1"/>
            <a:r>
              <a:rPr lang="en-US" dirty="0"/>
              <a:t>Development of an individual employment plan or service strategy</a:t>
            </a:r>
          </a:p>
          <a:p>
            <a:pPr lvl="1"/>
            <a:r>
              <a:rPr lang="en-US" dirty="0"/>
              <a:t>Career planning and mentoring</a:t>
            </a:r>
            <a:endParaRPr lang="en-US" sz="2600" dirty="0"/>
          </a:p>
        </p:txBody>
      </p:sp>
    </p:spTree>
    <p:extLst>
      <p:ext uri="{BB962C8B-B14F-4D97-AF65-F5344CB8AC3E}">
        <p14:creationId xmlns:p14="http://schemas.microsoft.com/office/powerpoint/2010/main" val="772728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of Today’s Webinar</a:t>
            </a:r>
          </a:p>
        </p:txBody>
      </p:sp>
      <p:sp>
        <p:nvSpPr>
          <p:cNvPr id="3" name="Content Placeholder 2"/>
          <p:cNvSpPr>
            <a:spLocks noGrp="1"/>
          </p:cNvSpPr>
          <p:nvPr>
            <p:ph idx="1"/>
          </p:nvPr>
        </p:nvSpPr>
        <p:spPr/>
        <p:txBody>
          <a:bodyPr/>
          <a:lstStyle/>
          <a:p>
            <a:r>
              <a:rPr lang="en-US" dirty="0"/>
              <a:t>Welcome</a:t>
            </a:r>
          </a:p>
          <a:p>
            <a:r>
              <a:rPr lang="en-US" dirty="0"/>
              <a:t>Grant Overview</a:t>
            </a:r>
          </a:p>
          <a:p>
            <a:r>
              <a:rPr lang="en-US" dirty="0"/>
              <a:t>Overview of Financial Expectations/Requirements</a:t>
            </a:r>
          </a:p>
          <a:p>
            <a:r>
              <a:rPr lang="en-US" dirty="0"/>
              <a:t>Workforce One</a:t>
            </a:r>
          </a:p>
          <a:p>
            <a:r>
              <a:rPr lang="en-US" dirty="0"/>
              <a:t>Reporting Requirements</a:t>
            </a:r>
          </a:p>
          <a:p>
            <a:r>
              <a:rPr lang="en-US" dirty="0"/>
              <a:t>Technical Assistance</a:t>
            </a:r>
          </a:p>
          <a:p>
            <a:r>
              <a:rPr lang="en-US" dirty="0"/>
              <a:t>Q&amp;A</a:t>
            </a:r>
          </a:p>
        </p:txBody>
      </p:sp>
    </p:spTree>
    <p:extLst>
      <p:ext uri="{BB962C8B-B14F-4D97-AF65-F5344CB8AC3E}">
        <p14:creationId xmlns:p14="http://schemas.microsoft.com/office/powerpoint/2010/main" val="1258449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10CF-3008-4212-8150-A467D95D9B65}"/>
              </a:ext>
            </a:extLst>
          </p:cNvPr>
          <p:cNvSpPr>
            <a:spLocks noGrp="1"/>
          </p:cNvSpPr>
          <p:nvPr>
            <p:ph type="title"/>
          </p:nvPr>
        </p:nvSpPr>
        <p:spPr/>
        <p:txBody>
          <a:bodyPr/>
          <a:lstStyle/>
          <a:p>
            <a:r>
              <a:rPr lang="en-US" dirty="0"/>
              <a:t>Youth at Work Cost Categories</a:t>
            </a:r>
          </a:p>
        </p:txBody>
      </p:sp>
      <p:sp>
        <p:nvSpPr>
          <p:cNvPr id="3" name="Content Placeholder 2">
            <a:extLst>
              <a:ext uri="{FF2B5EF4-FFF2-40B4-BE49-F238E27FC236}">
                <a16:creationId xmlns:a16="http://schemas.microsoft.com/office/drawing/2014/main" id="{9E47877D-0756-46D7-8DE2-AE1047ABE300}"/>
              </a:ext>
            </a:extLst>
          </p:cNvPr>
          <p:cNvSpPr>
            <a:spLocks noGrp="1"/>
          </p:cNvSpPr>
          <p:nvPr>
            <p:ph idx="1"/>
          </p:nvPr>
        </p:nvSpPr>
        <p:spPr>
          <a:xfrm>
            <a:off x="838200" y="1972976"/>
            <a:ext cx="10515600" cy="4561174"/>
          </a:xfrm>
        </p:spPr>
        <p:txBody>
          <a:bodyPr>
            <a:normAutofit/>
          </a:bodyPr>
          <a:lstStyle/>
          <a:p>
            <a:pPr marL="0" indent="0">
              <a:buNone/>
            </a:pPr>
            <a:r>
              <a:rPr lang="en-US" sz="3000" b="1" u="sng" dirty="0"/>
              <a:t>Support Services:</a:t>
            </a:r>
          </a:p>
          <a:p>
            <a:pPr marL="0" indent="0">
              <a:buNone/>
            </a:pPr>
            <a:r>
              <a:rPr lang="en-US" dirty="0"/>
              <a:t>Costs for services and items considered necessary for participation in the program including, but not limited to: </a:t>
            </a:r>
          </a:p>
          <a:p>
            <a:pPr lvl="1"/>
            <a:r>
              <a:rPr lang="en-US" dirty="0"/>
              <a:t>Transportation, </a:t>
            </a:r>
          </a:p>
          <a:p>
            <a:pPr lvl="1"/>
            <a:r>
              <a:rPr lang="en-US" dirty="0"/>
              <a:t>Housing/rental assistance, </a:t>
            </a:r>
          </a:p>
          <a:p>
            <a:pPr lvl="1"/>
            <a:r>
              <a:rPr lang="en-US" dirty="0"/>
              <a:t>Child care assistance, </a:t>
            </a:r>
          </a:p>
          <a:p>
            <a:pPr lvl="1"/>
            <a:r>
              <a:rPr lang="en-US" dirty="0"/>
              <a:t>Travel assistance, </a:t>
            </a:r>
          </a:p>
          <a:p>
            <a:pPr lvl="1"/>
            <a:r>
              <a:rPr lang="en-US" dirty="0"/>
              <a:t>Personal technology, clothing, tools, etc. </a:t>
            </a:r>
          </a:p>
          <a:p>
            <a:pPr marL="0" indent="0">
              <a:buNone/>
            </a:pPr>
            <a:r>
              <a:rPr lang="en-US" dirty="0"/>
              <a:t>These expenses may be paid directly to the participant or to a third-party vendor.</a:t>
            </a:r>
            <a:endParaRPr lang="en-US" sz="3000" dirty="0"/>
          </a:p>
        </p:txBody>
      </p:sp>
    </p:spTree>
    <p:extLst>
      <p:ext uri="{BB962C8B-B14F-4D97-AF65-F5344CB8AC3E}">
        <p14:creationId xmlns:p14="http://schemas.microsoft.com/office/powerpoint/2010/main" val="3969178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935E-CF3F-5927-226B-B04D0BA2BE13}"/>
              </a:ext>
            </a:extLst>
          </p:cNvPr>
          <p:cNvSpPr>
            <a:spLocks noGrp="1"/>
          </p:cNvSpPr>
          <p:nvPr>
            <p:ph type="title"/>
          </p:nvPr>
        </p:nvSpPr>
        <p:spPr>
          <a:xfrm>
            <a:off x="838200" y="845993"/>
            <a:ext cx="10515600" cy="1325563"/>
          </a:xfrm>
        </p:spPr>
        <p:txBody>
          <a:bodyPr/>
          <a:lstStyle/>
          <a:p>
            <a:r>
              <a:rPr lang="en-US" dirty="0"/>
              <a:t>Reimbursements</a:t>
            </a:r>
          </a:p>
        </p:txBody>
      </p:sp>
      <p:sp>
        <p:nvSpPr>
          <p:cNvPr id="3" name="Content Placeholder 2">
            <a:extLst>
              <a:ext uri="{FF2B5EF4-FFF2-40B4-BE49-F238E27FC236}">
                <a16:creationId xmlns:a16="http://schemas.microsoft.com/office/drawing/2014/main" id="{213EC7FA-5994-645E-BF04-CE1EE79096D9}"/>
              </a:ext>
            </a:extLst>
          </p:cNvPr>
          <p:cNvSpPr>
            <a:spLocks noGrp="1"/>
          </p:cNvSpPr>
          <p:nvPr>
            <p:ph idx="1"/>
          </p:nvPr>
        </p:nvSpPr>
        <p:spPr>
          <a:xfrm>
            <a:off x="838200" y="1930750"/>
            <a:ext cx="10515600" cy="4351338"/>
          </a:xfrm>
        </p:spPr>
        <p:txBody>
          <a:bodyPr/>
          <a:lstStyle/>
          <a:p>
            <a:r>
              <a:rPr lang="en-US" dirty="0"/>
              <a:t>Usual method of payment on DEED grants is through reimbursement based on </a:t>
            </a:r>
            <a:r>
              <a:rPr lang="en-US" b="1" dirty="0"/>
              <a:t>actual expenditures incurred</a:t>
            </a:r>
            <a:r>
              <a:rPr lang="en-US" dirty="0"/>
              <a:t>. </a:t>
            </a:r>
          </a:p>
          <a:p>
            <a:pPr lvl="1"/>
            <a:r>
              <a:rPr lang="en-US" dirty="0"/>
              <a:t>ALL documentation for reimbursements should be retained and made available upon request. </a:t>
            </a:r>
          </a:p>
          <a:p>
            <a:r>
              <a:rPr lang="en-US" dirty="0"/>
              <a:t>Requests for reimbursements need to align with grant legislation, DEED’s Request for Proposal, your organization’s approved and executed contract, work plan, and budget, </a:t>
            </a:r>
            <a:r>
              <a:rPr lang="en-US" dirty="0">
                <a:hlinkClick r:id="rId3"/>
              </a:rPr>
              <a:t>Office of Grants Management</a:t>
            </a:r>
            <a:r>
              <a:rPr lang="en-US" dirty="0"/>
              <a:t> policies, </a:t>
            </a:r>
            <a:r>
              <a:rPr lang="en-US" dirty="0">
                <a:hlinkClick r:id="rId4"/>
              </a:rPr>
              <a:t>DEED</a:t>
            </a:r>
            <a:r>
              <a:rPr lang="en-US" dirty="0"/>
              <a:t> policies, and the granted organization’s policies and procedures.  </a:t>
            </a:r>
          </a:p>
        </p:txBody>
      </p:sp>
    </p:spTree>
    <p:extLst>
      <p:ext uri="{BB962C8B-B14F-4D97-AF65-F5344CB8AC3E}">
        <p14:creationId xmlns:p14="http://schemas.microsoft.com/office/powerpoint/2010/main" val="2993624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4417E-0CF6-20E2-7E15-779B370AAFDE}"/>
              </a:ext>
            </a:extLst>
          </p:cNvPr>
          <p:cNvSpPr>
            <a:spLocks noGrp="1"/>
          </p:cNvSpPr>
          <p:nvPr>
            <p:ph type="title"/>
          </p:nvPr>
        </p:nvSpPr>
        <p:spPr>
          <a:xfrm>
            <a:off x="838200" y="857249"/>
            <a:ext cx="10515600" cy="1325563"/>
          </a:xfrm>
        </p:spPr>
        <p:txBody>
          <a:bodyPr/>
          <a:lstStyle/>
          <a:p>
            <a:r>
              <a:rPr lang="en-US" dirty="0"/>
              <a:t>Reimbursements</a:t>
            </a:r>
          </a:p>
        </p:txBody>
      </p:sp>
      <p:sp>
        <p:nvSpPr>
          <p:cNvPr id="3" name="Content Placeholder 2">
            <a:extLst>
              <a:ext uri="{FF2B5EF4-FFF2-40B4-BE49-F238E27FC236}">
                <a16:creationId xmlns:a16="http://schemas.microsoft.com/office/drawing/2014/main" id="{7A5228D4-0D1A-2C1F-E2F0-C921E5DFD6B5}"/>
              </a:ext>
            </a:extLst>
          </p:cNvPr>
          <p:cNvSpPr>
            <a:spLocks noGrp="1"/>
          </p:cNvSpPr>
          <p:nvPr>
            <p:ph idx="1"/>
          </p:nvPr>
        </p:nvSpPr>
        <p:spPr/>
        <p:txBody>
          <a:bodyPr/>
          <a:lstStyle/>
          <a:p>
            <a:r>
              <a:rPr lang="en-US" dirty="0"/>
              <a:t>The Reimbursement Payment Requests (RPRs) should be submitted every month whether there are expenditures or not. </a:t>
            </a:r>
          </a:p>
          <a:p>
            <a:r>
              <a:rPr lang="en-US" dirty="0"/>
              <a:t>Use the form that DEED’s provides with your contract. PLEASE do not modify this spreadsheet or any of the prepopulated information on it.</a:t>
            </a:r>
          </a:p>
          <a:p>
            <a:pPr lvl="1"/>
            <a:r>
              <a:rPr lang="en-US" dirty="0"/>
              <a:t>Report expenditures by cost category according to approved budget</a:t>
            </a:r>
          </a:p>
          <a:p>
            <a:r>
              <a:rPr lang="en-US" dirty="0"/>
              <a:t>There must be a separation of duty. The person preparing and authorizing the form must be two different people. </a:t>
            </a:r>
            <a:r>
              <a:rPr lang="en-US" b="1" dirty="0"/>
              <a:t>Both the preparer and the authorizer must sign the form where indicated.  </a:t>
            </a:r>
            <a:r>
              <a:rPr lang="en-US" dirty="0"/>
              <a:t> </a:t>
            </a:r>
          </a:p>
        </p:txBody>
      </p:sp>
    </p:spTree>
    <p:extLst>
      <p:ext uri="{BB962C8B-B14F-4D97-AF65-F5344CB8AC3E}">
        <p14:creationId xmlns:p14="http://schemas.microsoft.com/office/powerpoint/2010/main" val="1706344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401B7-147D-803A-77A7-B6A1EE8C35A2}"/>
              </a:ext>
            </a:extLst>
          </p:cNvPr>
          <p:cNvSpPr>
            <a:spLocks noGrp="1"/>
          </p:cNvSpPr>
          <p:nvPr>
            <p:ph type="title"/>
          </p:nvPr>
        </p:nvSpPr>
        <p:spPr>
          <a:xfrm>
            <a:off x="838200" y="857249"/>
            <a:ext cx="10515600" cy="1325563"/>
          </a:xfrm>
        </p:spPr>
        <p:txBody>
          <a:bodyPr/>
          <a:lstStyle/>
          <a:p>
            <a:r>
              <a:rPr lang="en-US" dirty="0"/>
              <a:t>Reimbursements</a:t>
            </a:r>
          </a:p>
        </p:txBody>
      </p:sp>
      <p:sp>
        <p:nvSpPr>
          <p:cNvPr id="3" name="Content Placeholder 2">
            <a:extLst>
              <a:ext uri="{FF2B5EF4-FFF2-40B4-BE49-F238E27FC236}">
                <a16:creationId xmlns:a16="http://schemas.microsoft.com/office/drawing/2014/main" id="{CE326C33-049A-C627-A337-41605E50ADFD}"/>
              </a:ext>
            </a:extLst>
          </p:cNvPr>
          <p:cNvSpPr>
            <a:spLocks noGrp="1"/>
          </p:cNvSpPr>
          <p:nvPr>
            <p:ph idx="1"/>
          </p:nvPr>
        </p:nvSpPr>
        <p:spPr>
          <a:xfrm>
            <a:off x="838200" y="1888177"/>
            <a:ext cx="10515600" cy="4833298"/>
          </a:xfrm>
        </p:spPr>
        <p:txBody>
          <a:bodyPr>
            <a:normAutofit/>
          </a:bodyPr>
          <a:lstStyle/>
          <a:p>
            <a:r>
              <a:rPr lang="en-US" dirty="0"/>
              <a:t>Expenditures in a cost category may not exceed the approved budget for that category.</a:t>
            </a:r>
          </a:p>
          <a:p>
            <a:r>
              <a:rPr lang="en-US" dirty="0"/>
              <a:t>The approved budget amounts on the RPR can only be changed through a modification to the contract, with prior DEED approval.</a:t>
            </a:r>
          </a:p>
          <a:p>
            <a:r>
              <a:rPr lang="en-US" dirty="0"/>
              <a:t>The completed RPR </a:t>
            </a:r>
            <a:r>
              <a:rPr lang="en-US" u="sng" dirty="0"/>
              <a:t>must</a:t>
            </a:r>
            <a:r>
              <a:rPr lang="en-US" dirty="0"/>
              <a:t> be submitted to the </a:t>
            </a:r>
            <a:r>
              <a:rPr lang="en-US" dirty="0">
                <a:hlinkClick r:id="rId3"/>
              </a:rPr>
              <a:t>DEED.FSR@state.mn.us</a:t>
            </a:r>
            <a:r>
              <a:rPr lang="en-US" dirty="0"/>
              <a:t> e-mail account on or before the 20</a:t>
            </a:r>
            <a:r>
              <a:rPr lang="en-US" baseline="30000" dirty="0"/>
              <a:t>th</a:t>
            </a:r>
            <a:r>
              <a:rPr lang="en-US" dirty="0"/>
              <a:t> of the month, for the previous month. </a:t>
            </a:r>
          </a:p>
          <a:p>
            <a:pPr lvl="1"/>
            <a:r>
              <a:rPr lang="en-US" dirty="0"/>
              <a:t>Example: January RPR is due by February 20</a:t>
            </a:r>
            <a:r>
              <a:rPr lang="en-US" baseline="30000" dirty="0"/>
              <a:t>th</a:t>
            </a:r>
            <a:r>
              <a:rPr lang="en-US" dirty="0"/>
              <a:t> </a:t>
            </a:r>
          </a:p>
          <a:p>
            <a:r>
              <a:rPr lang="en-US" dirty="0"/>
              <a:t>Before submitting, check for correct sums, correct budget categories, and both authorized signatures</a:t>
            </a:r>
          </a:p>
          <a:p>
            <a:r>
              <a:rPr lang="en-US" dirty="0"/>
              <a:t>Only the final RPR should be marked as “Final”</a:t>
            </a:r>
          </a:p>
        </p:txBody>
      </p:sp>
    </p:spTree>
    <p:extLst>
      <p:ext uri="{BB962C8B-B14F-4D97-AF65-F5344CB8AC3E}">
        <p14:creationId xmlns:p14="http://schemas.microsoft.com/office/powerpoint/2010/main" val="3779820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Workforce One</a:t>
            </a:r>
          </a:p>
        </p:txBody>
      </p:sp>
    </p:spTree>
    <p:extLst>
      <p:ext uri="{BB962C8B-B14F-4D97-AF65-F5344CB8AC3E}">
        <p14:creationId xmlns:p14="http://schemas.microsoft.com/office/powerpoint/2010/main" val="2589763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52512"/>
            <a:ext cx="10515600" cy="943877"/>
          </a:xfrm>
        </p:spPr>
        <p:txBody>
          <a:bodyPr/>
          <a:lstStyle/>
          <a:p>
            <a:r>
              <a:rPr lang="en-US" dirty="0"/>
              <a:t>What is WF1?</a:t>
            </a:r>
          </a:p>
        </p:txBody>
      </p:sp>
      <p:sp>
        <p:nvSpPr>
          <p:cNvPr id="5" name="Content Placeholder 4"/>
          <p:cNvSpPr>
            <a:spLocks noGrp="1"/>
          </p:cNvSpPr>
          <p:nvPr>
            <p:ph idx="1"/>
          </p:nvPr>
        </p:nvSpPr>
        <p:spPr>
          <a:xfrm>
            <a:off x="838200" y="1982959"/>
            <a:ext cx="10515600" cy="4351338"/>
          </a:xfrm>
        </p:spPr>
        <p:txBody>
          <a:bodyPr/>
          <a:lstStyle/>
          <a:p>
            <a:r>
              <a:rPr lang="en-US" dirty="0"/>
              <a:t>Workforce One (WF1) is a web-based case management system for employment and training programs.</a:t>
            </a:r>
          </a:p>
          <a:p>
            <a:r>
              <a:rPr lang="en-US" dirty="0"/>
              <a:t>Approximately 2,000 staff working for cities, counties, non-profits, and the State of Minnesota use it to track services for many state and federally-funded workforce programs. This includes state-funded competitive grants. </a:t>
            </a:r>
          </a:p>
          <a:p>
            <a:r>
              <a:rPr lang="en-US" sz="2800" u="sng" dirty="0">
                <a:solidFill>
                  <a:srgbClr val="0563C1"/>
                </a:solidFill>
                <a:effectLst/>
                <a:latin typeface="Calibri" panose="020F0502020204030204" pitchFamily="34" charset="0"/>
                <a:ea typeface="Calibri" panose="020F0502020204030204" pitchFamily="34" charset="0"/>
                <a:hlinkClick r:id="rId2"/>
              </a:rPr>
              <a:t>www.mnworkforceone.com</a:t>
            </a:r>
            <a:endParaRPr lang="en-US" dirty="0"/>
          </a:p>
        </p:txBody>
      </p:sp>
    </p:spTree>
    <p:extLst>
      <p:ext uri="{BB962C8B-B14F-4D97-AF65-F5344CB8AC3E}">
        <p14:creationId xmlns:p14="http://schemas.microsoft.com/office/powerpoint/2010/main" val="2209376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988"/>
            <a:ext cx="10515600" cy="886212"/>
          </a:xfrm>
        </p:spPr>
        <p:txBody>
          <a:bodyPr/>
          <a:lstStyle/>
          <a:p>
            <a:r>
              <a:rPr lang="en-US" dirty="0"/>
              <a:t>What will you do with WF1?</a:t>
            </a:r>
          </a:p>
        </p:txBody>
      </p:sp>
      <p:sp>
        <p:nvSpPr>
          <p:cNvPr id="3" name="Content Placeholder 2"/>
          <p:cNvSpPr>
            <a:spLocks noGrp="1"/>
          </p:cNvSpPr>
          <p:nvPr>
            <p:ph idx="1"/>
          </p:nvPr>
        </p:nvSpPr>
        <p:spPr>
          <a:xfrm>
            <a:off x="838200" y="1795850"/>
            <a:ext cx="10515600" cy="4724895"/>
          </a:xfrm>
        </p:spPr>
        <p:txBody>
          <a:bodyPr>
            <a:normAutofit lnSpcReduction="10000"/>
          </a:bodyPr>
          <a:lstStyle/>
          <a:p>
            <a:r>
              <a:rPr lang="en-US" dirty="0"/>
              <a:t>Enter applications, eligibility determinations, and enrollment information that is collected at program intake. This data is entered once per case and not updated later unless there are changes in address, phone number, e-mail, etc. </a:t>
            </a:r>
          </a:p>
          <a:p>
            <a:r>
              <a:rPr lang="en-US" dirty="0"/>
              <a:t>Add activities to represent the services you are providing to each participant on an ongoing basis. This includes closing activities that are done and indicating whether they were successful.</a:t>
            </a:r>
          </a:p>
          <a:p>
            <a:r>
              <a:rPr lang="en-US" dirty="0"/>
              <a:t>Enter case notes to capture contact with participants and to provide the ongoing story of what you are doing to serve the customer. </a:t>
            </a:r>
          </a:p>
          <a:p>
            <a:r>
              <a:rPr lang="en-US" dirty="0"/>
              <a:t>Track outcomes</a:t>
            </a:r>
          </a:p>
          <a:p>
            <a:r>
              <a:rPr lang="en-US" dirty="0"/>
              <a:t>Exit customers who have completed services</a:t>
            </a:r>
          </a:p>
        </p:txBody>
      </p:sp>
    </p:spTree>
    <p:extLst>
      <p:ext uri="{BB962C8B-B14F-4D97-AF65-F5344CB8AC3E}">
        <p14:creationId xmlns:p14="http://schemas.microsoft.com/office/powerpoint/2010/main" val="3487086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2987"/>
            <a:ext cx="10515600" cy="919163"/>
          </a:xfrm>
        </p:spPr>
        <p:txBody>
          <a:bodyPr/>
          <a:lstStyle/>
          <a:p>
            <a:r>
              <a:rPr lang="en-US" dirty="0"/>
              <a:t>How will DEED use your data in WF1?</a:t>
            </a:r>
          </a:p>
        </p:txBody>
      </p:sp>
      <p:sp>
        <p:nvSpPr>
          <p:cNvPr id="3" name="Content Placeholder 2"/>
          <p:cNvSpPr>
            <a:spLocks noGrp="1"/>
          </p:cNvSpPr>
          <p:nvPr>
            <p:ph idx="1"/>
          </p:nvPr>
        </p:nvSpPr>
        <p:spPr>
          <a:xfrm>
            <a:off x="838200" y="1828800"/>
            <a:ext cx="10515600" cy="4351338"/>
          </a:xfrm>
        </p:spPr>
        <p:txBody>
          <a:bodyPr/>
          <a:lstStyle/>
          <a:p>
            <a:r>
              <a:rPr lang="en-US" dirty="0"/>
              <a:t>Grant administrators at DEED will use WF1 to determine: </a:t>
            </a:r>
          </a:p>
          <a:p>
            <a:pPr lvl="1"/>
            <a:r>
              <a:rPr lang="en-US" dirty="0"/>
              <a:t>If you are enrolling participants at the rate you planned (enrollment);</a:t>
            </a:r>
          </a:p>
          <a:p>
            <a:pPr lvl="1"/>
            <a:r>
              <a:rPr lang="en-US" dirty="0"/>
              <a:t>Whether the services you are providing are justified and appropriate (activities);</a:t>
            </a:r>
          </a:p>
          <a:p>
            <a:pPr lvl="1"/>
            <a:r>
              <a:rPr lang="en-US" dirty="0"/>
              <a:t>If you are staying in frequent contact with your participants (case notes); and</a:t>
            </a:r>
          </a:p>
          <a:p>
            <a:pPr lvl="1"/>
            <a:r>
              <a:rPr lang="en-US" dirty="0"/>
              <a:t>Whether you are exiting participants who have completed services in a timely fashion and whether you have achieved the program objectives with those exits (exit). </a:t>
            </a:r>
          </a:p>
          <a:p>
            <a:r>
              <a:rPr lang="en-US" dirty="0"/>
              <a:t>The data you enter in WF1 will also be used to calculate your organization’s outcomes. This information is available to the general public, the Legislature and other stakeholders. </a:t>
            </a:r>
          </a:p>
        </p:txBody>
      </p:sp>
    </p:spTree>
    <p:extLst>
      <p:ext uri="{BB962C8B-B14F-4D97-AF65-F5344CB8AC3E}">
        <p14:creationId xmlns:p14="http://schemas.microsoft.com/office/powerpoint/2010/main" val="3514859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4C59-794F-7272-F2FF-3E3416C75CEE}"/>
              </a:ext>
            </a:extLst>
          </p:cNvPr>
          <p:cNvSpPr>
            <a:spLocks noGrp="1"/>
          </p:cNvSpPr>
          <p:nvPr>
            <p:ph type="title"/>
          </p:nvPr>
        </p:nvSpPr>
        <p:spPr>
          <a:xfrm>
            <a:off x="885705" y="977105"/>
            <a:ext cx="10515600" cy="1325563"/>
          </a:xfrm>
        </p:spPr>
        <p:txBody>
          <a:bodyPr/>
          <a:lstStyle/>
          <a:p>
            <a:r>
              <a:rPr lang="en-US" dirty="0"/>
              <a:t>WorkForce One: Setup</a:t>
            </a:r>
          </a:p>
        </p:txBody>
      </p:sp>
      <p:sp>
        <p:nvSpPr>
          <p:cNvPr id="3" name="Content Placeholder 2">
            <a:extLst>
              <a:ext uri="{FF2B5EF4-FFF2-40B4-BE49-F238E27FC236}">
                <a16:creationId xmlns:a16="http://schemas.microsoft.com/office/drawing/2014/main" id="{1771EF93-5873-ABB0-1900-2E3DFEC68AC2}"/>
              </a:ext>
            </a:extLst>
          </p:cNvPr>
          <p:cNvSpPr>
            <a:spLocks noGrp="1"/>
          </p:cNvSpPr>
          <p:nvPr>
            <p:ph idx="1"/>
          </p:nvPr>
        </p:nvSpPr>
        <p:spPr>
          <a:xfrm>
            <a:off x="838200" y="2049503"/>
            <a:ext cx="10515600" cy="4351338"/>
          </a:xfrm>
        </p:spPr>
        <p:txBody>
          <a:bodyPr/>
          <a:lstStyle/>
          <a:p>
            <a:pPr>
              <a:spcAft>
                <a:spcPts val="1800"/>
              </a:spcAft>
            </a:pPr>
            <a:r>
              <a:rPr lang="en-US" dirty="0"/>
              <a:t>The Youth at Work grant will have a Custom Program in WF1</a:t>
            </a:r>
          </a:p>
          <a:p>
            <a:pPr>
              <a:spcAft>
                <a:spcPts val="1800"/>
              </a:spcAft>
            </a:pPr>
            <a:r>
              <a:rPr lang="en-US" dirty="0"/>
              <a:t>Each Youth at Work grantee will need a WF1 organization account</a:t>
            </a:r>
          </a:p>
          <a:p>
            <a:pPr>
              <a:spcAft>
                <a:spcPts val="1800"/>
              </a:spcAft>
            </a:pPr>
            <a:r>
              <a:rPr lang="en-US" dirty="0"/>
              <a:t>Grantee program staff that are responsible for entering information in WF1 will need an individual staff account.</a:t>
            </a:r>
          </a:p>
        </p:txBody>
      </p:sp>
    </p:spTree>
    <p:extLst>
      <p:ext uri="{BB962C8B-B14F-4D97-AF65-F5344CB8AC3E}">
        <p14:creationId xmlns:p14="http://schemas.microsoft.com/office/powerpoint/2010/main" val="1199503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8015D-8136-3994-E4E5-4E298DF2357B}"/>
              </a:ext>
            </a:extLst>
          </p:cNvPr>
          <p:cNvSpPr>
            <a:spLocks noGrp="1"/>
          </p:cNvSpPr>
          <p:nvPr>
            <p:ph type="title"/>
          </p:nvPr>
        </p:nvSpPr>
        <p:spPr>
          <a:xfrm>
            <a:off x="838200" y="881000"/>
            <a:ext cx="10515600" cy="1325563"/>
          </a:xfrm>
        </p:spPr>
        <p:txBody>
          <a:bodyPr/>
          <a:lstStyle/>
          <a:p>
            <a:r>
              <a:rPr lang="en-US" dirty="0"/>
              <a:t>WorkForce One: Training</a:t>
            </a:r>
          </a:p>
        </p:txBody>
      </p:sp>
      <p:sp>
        <p:nvSpPr>
          <p:cNvPr id="3" name="Content Placeholder 2">
            <a:extLst>
              <a:ext uri="{FF2B5EF4-FFF2-40B4-BE49-F238E27FC236}">
                <a16:creationId xmlns:a16="http://schemas.microsoft.com/office/drawing/2014/main" id="{5BC3C414-E821-0FAA-8FEB-3E39B15299B9}"/>
              </a:ext>
            </a:extLst>
          </p:cNvPr>
          <p:cNvSpPr>
            <a:spLocks noGrp="1"/>
          </p:cNvSpPr>
          <p:nvPr>
            <p:ph idx="1"/>
          </p:nvPr>
        </p:nvSpPr>
        <p:spPr>
          <a:xfrm>
            <a:off x="838200" y="2077894"/>
            <a:ext cx="10515600" cy="4351338"/>
          </a:xfrm>
        </p:spPr>
        <p:txBody>
          <a:bodyPr>
            <a:normAutofit fontScale="92500" lnSpcReduction="10000"/>
          </a:bodyPr>
          <a:lstStyle/>
          <a:p>
            <a:r>
              <a:rPr lang="en-US" dirty="0"/>
              <a:t>Training will be provided to grantees at no cost. Training options include:</a:t>
            </a:r>
          </a:p>
          <a:p>
            <a:r>
              <a:rPr lang="en-US" b="1" dirty="0">
                <a:latin typeface="Calibri" panose="020F0502020204030204" pitchFamily="34" charset="0"/>
                <a:ea typeface="Calibri" panose="020F0502020204030204" pitchFamily="34" charset="0"/>
              </a:rPr>
              <a:t>Recording of full case management training:</a:t>
            </a:r>
            <a:r>
              <a:rPr lang="en-US" dirty="0">
                <a:latin typeface="Calibri" panose="020F0502020204030204" pitchFamily="34" charset="0"/>
                <a:ea typeface="Calibri" panose="020F0502020204030204" pitchFamily="34" charset="0"/>
              </a:rPr>
              <a:t> This training has been recorded and is available in two parts on the Information for Providers tab.</a:t>
            </a:r>
          </a:p>
          <a:p>
            <a:r>
              <a:rPr lang="en-US" b="1" dirty="0">
                <a:latin typeface="Calibri" panose="020F0502020204030204" pitchFamily="34" charset="0"/>
                <a:ea typeface="Calibri" panose="020F0502020204030204" pitchFamily="34" charset="0"/>
              </a:rPr>
              <a:t>Recordings of short videos on specific topics:</a:t>
            </a:r>
            <a:r>
              <a:rPr lang="en-US" dirty="0">
                <a:latin typeface="Calibri" panose="020F0502020204030204" pitchFamily="34" charset="0"/>
                <a:ea typeface="Calibri" panose="020F0502020204030204" pitchFamily="34" charset="0"/>
              </a:rPr>
              <a:t> currently there are videos on </a:t>
            </a:r>
          </a:p>
          <a:p>
            <a:pPr lvl="1"/>
            <a:r>
              <a:rPr lang="en-US" dirty="0">
                <a:latin typeface="Calibri" panose="020F0502020204030204" pitchFamily="34" charset="0"/>
                <a:ea typeface="Calibri" panose="020F0502020204030204" pitchFamily="34" charset="0"/>
              </a:rPr>
              <a:t>Case Notes, Activity, and Plan topics, with plans to add additional topics such as Person Search, Application, Eligibility, etc. </a:t>
            </a:r>
          </a:p>
          <a:p>
            <a:pPr lvl="1"/>
            <a:r>
              <a:rPr lang="en-US" dirty="0">
                <a:latin typeface="Calibri" panose="020F0502020204030204" pitchFamily="34" charset="0"/>
                <a:ea typeface="Calibri" panose="020F0502020204030204" pitchFamily="34" charset="0"/>
              </a:rPr>
              <a:t>Access these videos by logging into Workforce One, then select Resources and User How-to Guides. If you select the column heading “Category”, all the videos will appear at the top of the list.</a:t>
            </a:r>
          </a:p>
          <a:p>
            <a:r>
              <a:rPr lang="en-US" b="1" dirty="0">
                <a:latin typeface="Calibri" panose="020F0502020204030204" pitchFamily="34" charset="0"/>
                <a:ea typeface="Calibri" panose="020F0502020204030204" pitchFamily="34" charset="0"/>
              </a:rPr>
              <a:t>Live Virtual Training:</a:t>
            </a:r>
            <a:r>
              <a:rPr lang="en-US" dirty="0">
                <a:latin typeface="Calibri" panose="020F0502020204030204" pitchFamily="34" charset="0"/>
                <a:ea typeface="Calibri" panose="020F0502020204030204" pitchFamily="34" charset="0"/>
              </a:rPr>
              <a:t> to register, log into Workforce One and select Resources, then Staff Training. You can register for upcoming trainings that have available space or add your name to the wait list if the class is full.</a:t>
            </a:r>
            <a:endParaRPr lang="en-US" dirty="0"/>
          </a:p>
        </p:txBody>
      </p:sp>
    </p:spTree>
    <p:extLst>
      <p:ext uri="{BB962C8B-B14F-4D97-AF65-F5344CB8AC3E}">
        <p14:creationId xmlns:p14="http://schemas.microsoft.com/office/powerpoint/2010/main" val="4064556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1316327"/>
          </a:xfrm>
        </p:spPr>
        <p:txBody>
          <a:bodyPr/>
          <a:lstStyle/>
          <a:p>
            <a:r>
              <a:rPr lang="en-US" dirty="0"/>
              <a:t>Welcome</a:t>
            </a:r>
          </a:p>
        </p:txBody>
      </p:sp>
      <p:sp>
        <p:nvSpPr>
          <p:cNvPr id="3" name="Content Placeholder 2"/>
          <p:cNvSpPr>
            <a:spLocks noGrp="1"/>
          </p:cNvSpPr>
          <p:nvPr>
            <p:ph idx="1"/>
          </p:nvPr>
        </p:nvSpPr>
        <p:spPr>
          <a:xfrm>
            <a:off x="838200" y="1793174"/>
            <a:ext cx="10515600" cy="4335442"/>
          </a:xfrm>
        </p:spPr>
        <p:txBody>
          <a:bodyPr>
            <a:normAutofit/>
          </a:bodyPr>
          <a:lstStyle/>
          <a:p>
            <a:r>
              <a:rPr lang="en-US" dirty="0"/>
              <a:t>Cory Schmid, Program Coordinator, DEED</a:t>
            </a:r>
          </a:p>
          <a:p>
            <a:pPr lvl="1">
              <a:spcAft>
                <a:spcPts val="2400"/>
              </a:spcAft>
            </a:pPr>
            <a:r>
              <a:rPr lang="en-US" dirty="0">
                <a:hlinkClick r:id="rId2"/>
              </a:rPr>
              <a:t>cory.schmid@state.mn.us</a:t>
            </a:r>
            <a:endParaRPr lang="en-US" dirty="0"/>
          </a:p>
          <a:p>
            <a:pPr>
              <a:spcAft>
                <a:spcPts val="600"/>
              </a:spcAft>
            </a:pPr>
            <a:r>
              <a:rPr lang="en-US" dirty="0"/>
              <a:t>Webinar is being recorded and a link will be sent to grantees. It will also be posted on the Youth at Work website. </a:t>
            </a:r>
          </a:p>
          <a:p>
            <a:r>
              <a:rPr lang="en-US" dirty="0"/>
              <a:t>Use chat box for questions or unmute and ask questions as we go</a:t>
            </a:r>
          </a:p>
          <a:p>
            <a:r>
              <a:rPr lang="en-US" dirty="0"/>
              <a:t>We will leave time at the end for additional Questions and Answers</a:t>
            </a:r>
          </a:p>
          <a:p>
            <a:r>
              <a:rPr lang="en-US" dirty="0"/>
              <a:t>If you have questions following the please e-mail </a:t>
            </a:r>
            <a:r>
              <a:rPr lang="en-US" dirty="0">
                <a:hlinkClick r:id="rId2"/>
              </a:rPr>
              <a:t>cory.schmid@state.mn.us</a:t>
            </a:r>
            <a:endParaRPr lang="en-US" dirty="0"/>
          </a:p>
        </p:txBody>
      </p:sp>
    </p:spTree>
    <p:extLst>
      <p:ext uri="{BB962C8B-B14F-4D97-AF65-F5344CB8AC3E}">
        <p14:creationId xmlns:p14="http://schemas.microsoft.com/office/powerpoint/2010/main" val="34155734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Requirements</a:t>
            </a:r>
          </a:p>
        </p:txBody>
      </p:sp>
    </p:spTree>
    <p:extLst>
      <p:ext uri="{BB962C8B-B14F-4D97-AF65-F5344CB8AC3E}">
        <p14:creationId xmlns:p14="http://schemas.microsoft.com/office/powerpoint/2010/main" val="3888523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EFA46-548C-4016-7BB9-089414C5CB61}"/>
              </a:ext>
            </a:extLst>
          </p:cNvPr>
          <p:cNvSpPr>
            <a:spLocks noGrp="1"/>
          </p:cNvSpPr>
          <p:nvPr>
            <p:ph type="title"/>
          </p:nvPr>
        </p:nvSpPr>
        <p:spPr>
          <a:xfrm>
            <a:off x="814450" y="909637"/>
            <a:ext cx="10515600" cy="1325563"/>
          </a:xfrm>
        </p:spPr>
        <p:txBody>
          <a:bodyPr/>
          <a:lstStyle/>
          <a:p>
            <a:r>
              <a:rPr lang="en-US" dirty="0"/>
              <a:t>Reporting Requirements: Quarterly Report</a:t>
            </a:r>
          </a:p>
        </p:txBody>
      </p:sp>
      <p:sp>
        <p:nvSpPr>
          <p:cNvPr id="3" name="Content Placeholder 2">
            <a:extLst>
              <a:ext uri="{FF2B5EF4-FFF2-40B4-BE49-F238E27FC236}">
                <a16:creationId xmlns:a16="http://schemas.microsoft.com/office/drawing/2014/main" id="{2809D1FD-3A9D-936A-55C0-A6AB7E720DBD}"/>
              </a:ext>
            </a:extLst>
          </p:cNvPr>
          <p:cNvSpPr>
            <a:spLocks noGrp="1"/>
          </p:cNvSpPr>
          <p:nvPr>
            <p:ph idx="1"/>
          </p:nvPr>
        </p:nvSpPr>
        <p:spPr>
          <a:xfrm>
            <a:off x="897577" y="1959429"/>
            <a:ext cx="10515600" cy="4488916"/>
          </a:xfrm>
        </p:spPr>
        <p:txBody>
          <a:bodyPr/>
          <a:lstStyle/>
          <a:p>
            <a:r>
              <a:rPr lang="en-US" dirty="0"/>
              <a:t>Quarterly Progress Reports provide data and narrative updates</a:t>
            </a:r>
          </a:p>
          <a:p>
            <a:r>
              <a:rPr lang="en-US" dirty="0"/>
              <a:t>Reports are due 45 days after the end of the calendar quarter.</a:t>
            </a:r>
          </a:p>
          <a:p>
            <a:pPr lvl="1"/>
            <a:r>
              <a:rPr lang="en-US" dirty="0"/>
              <a:t>Use Quarterly Report template (provided with executed contract)</a:t>
            </a:r>
          </a:p>
          <a:p>
            <a:pPr lvl="1"/>
            <a:r>
              <a:rPr lang="en-US" dirty="0"/>
              <a:t>SFY 24 Reports Due: November 14, February 14, May 15, and August 14</a:t>
            </a:r>
          </a:p>
          <a:p>
            <a:pPr lvl="1"/>
            <a:r>
              <a:rPr lang="en-US" dirty="0"/>
              <a:t>Report cumulative for the SFY</a:t>
            </a:r>
          </a:p>
          <a:p>
            <a:pPr lvl="1"/>
            <a:r>
              <a:rPr lang="en-US" dirty="0"/>
              <a:t>Emailed to Program Manager: cory.schmid@state.mn.us</a:t>
            </a:r>
          </a:p>
          <a:p>
            <a:r>
              <a:rPr lang="en-US" dirty="0"/>
              <a:t>Three sections</a:t>
            </a:r>
          </a:p>
          <a:p>
            <a:pPr lvl="1"/>
            <a:r>
              <a:rPr lang="en-US" dirty="0"/>
              <a:t>Group Services</a:t>
            </a:r>
          </a:p>
          <a:p>
            <a:pPr lvl="1"/>
            <a:r>
              <a:rPr lang="en-US" dirty="0"/>
              <a:t>Individual Services Data</a:t>
            </a:r>
          </a:p>
          <a:p>
            <a:pPr lvl="1"/>
            <a:r>
              <a:rPr lang="en-US" dirty="0"/>
              <a:t>Narrative</a:t>
            </a:r>
          </a:p>
        </p:txBody>
      </p:sp>
    </p:spTree>
    <p:extLst>
      <p:ext uri="{BB962C8B-B14F-4D97-AF65-F5344CB8AC3E}">
        <p14:creationId xmlns:p14="http://schemas.microsoft.com/office/powerpoint/2010/main" val="3996850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FCC7A-38A3-0D12-A4D3-2B86021D2CB5}"/>
              </a:ext>
            </a:extLst>
          </p:cNvPr>
          <p:cNvSpPr>
            <a:spLocks noGrp="1"/>
          </p:cNvSpPr>
          <p:nvPr>
            <p:ph type="title"/>
          </p:nvPr>
        </p:nvSpPr>
        <p:spPr>
          <a:xfrm>
            <a:off x="873827" y="909637"/>
            <a:ext cx="10515600" cy="1325563"/>
          </a:xfrm>
        </p:spPr>
        <p:txBody>
          <a:bodyPr/>
          <a:lstStyle/>
          <a:p>
            <a:r>
              <a:rPr lang="en-US" dirty="0"/>
              <a:t>Reporting Requirements: Quarterly Report</a:t>
            </a:r>
          </a:p>
        </p:txBody>
      </p:sp>
      <p:sp>
        <p:nvSpPr>
          <p:cNvPr id="3" name="Content Placeholder 2">
            <a:extLst>
              <a:ext uri="{FF2B5EF4-FFF2-40B4-BE49-F238E27FC236}">
                <a16:creationId xmlns:a16="http://schemas.microsoft.com/office/drawing/2014/main" id="{14B1CCFE-E4E4-A28C-C106-797B8A67D44A}"/>
              </a:ext>
            </a:extLst>
          </p:cNvPr>
          <p:cNvSpPr>
            <a:spLocks noGrp="1"/>
          </p:cNvSpPr>
          <p:nvPr>
            <p:ph idx="1"/>
          </p:nvPr>
        </p:nvSpPr>
        <p:spPr>
          <a:xfrm>
            <a:off x="968828" y="1883248"/>
            <a:ext cx="10515600" cy="4351338"/>
          </a:xfrm>
        </p:spPr>
        <p:txBody>
          <a:bodyPr/>
          <a:lstStyle/>
          <a:p>
            <a:r>
              <a:rPr lang="en-US" u="sng" dirty="0"/>
              <a:t>Group Services:</a:t>
            </a:r>
            <a:r>
              <a:rPr lang="en-US" dirty="0"/>
              <a:t> Number served through “Group Activities” </a:t>
            </a:r>
          </a:p>
          <a:p>
            <a:pPr lvl="1"/>
            <a:r>
              <a:rPr lang="en-US" dirty="0"/>
              <a:t>Group Activities examples: Career fair, presentations to classes, one-time training or intervention, tours or presentations by employers</a:t>
            </a:r>
          </a:p>
          <a:p>
            <a:pPr lvl="1"/>
            <a:r>
              <a:rPr lang="en-US" dirty="0"/>
              <a:t>Not case-managed participants, </a:t>
            </a:r>
          </a:p>
          <a:p>
            <a:pPr lvl="1"/>
            <a:r>
              <a:rPr lang="en-US" dirty="0"/>
              <a:t>Not reported in Workforce One</a:t>
            </a:r>
          </a:p>
          <a:p>
            <a:pPr lvl="1"/>
            <a:r>
              <a:rPr lang="en-US" dirty="0"/>
              <a:t>Participants could be counted in group services and individual services</a:t>
            </a:r>
          </a:p>
          <a:p>
            <a:r>
              <a:rPr lang="en-US" dirty="0"/>
              <a:t>Describe activities provided, if applicable</a:t>
            </a:r>
          </a:p>
          <a:p>
            <a:pPr lvl="1"/>
            <a:r>
              <a:rPr lang="en-US" dirty="0"/>
              <a:t>Not applicable for some programs or in some quarters</a:t>
            </a:r>
          </a:p>
        </p:txBody>
      </p:sp>
    </p:spTree>
    <p:extLst>
      <p:ext uri="{BB962C8B-B14F-4D97-AF65-F5344CB8AC3E}">
        <p14:creationId xmlns:p14="http://schemas.microsoft.com/office/powerpoint/2010/main" val="3157516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4AF35-0905-71BD-5586-7156C944F459}"/>
              </a:ext>
            </a:extLst>
          </p:cNvPr>
          <p:cNvSpPr>
            <a:spLocks noGrp="1"/>
          </p:cNvSpPr>
          <p:nvPr>
            <p:ph type="title"/>
          </p:nvPr>
        </p:nvSpPr>
        <p:spPr>
          <a:xfrm>
            <a:off x="838200" y="909637"/>
            <a:ext cx="10515600" cy="1325563"/>
          </a:xfrm>
        </p:spPr>
        <p:txBody>
          <a:bodyPr/>
          <a:lstStyle/>
          <a:p>
            <a:r>
              <a:rPr lang="en-US" dirty="0"/>
              <a:t>Reporting Requirements: Quarterly Report</a:t>
            </a:r>
          </a:p>
        </p:txBody>
      </p:sp>
      <p:sp>
        <p:nvSpPr>
          <p:cNvPr id="3" name="Content Placeholder 2">
            <a:extLst>
              <a:ext uri="{FF2B5EF4-FFF2-40B4-BE49-F238E27FC236}">
                <a16:creationId xmlns:a16="http://schemas.microsoft.com/office/drawing/2014/main" id="{B5366204-BC4F-E874-6C60-16B6505C6FFA}"/>
              </a:ext>
            </a:extLst>
          </p:cNvPr>
          <p:cNvSpPr>
            <a:spLocks noGrp="1"/>
          </p:cNvSpPr>
          <p:nvPr>
            <p:ph idx="1"/>
          </p:nvPr>
        </p:nvSpPr>
        <p:spPr>
          <a:xfrm>
            <a:off x="992579" y="1911927"/>
            <a:ext cx="10515600" cy="4583919"/>
          </a:xfrm>
        </p:spPr>
        <p:txBody>
          <a:bodyPr>
            <a:normAutofit fontScale="92500" lnSpcReduction="10000"/>
          </a:bodyPr>
          <a:lstStyle/>
          <a:p>
            <a:r>
              <a:rPr lang="en-US" u="sng" dirty="0"/>
              <a:t>Individual Services:</a:t>
            </a:r>
            <a:r>
              <a:rPr lang="en-US" dirty="0"/>
              <a:t> Receiving case managed/individual services</a:t>
            </a:r>
          </a:p>
          <a:p>
            <a:r>
              <a:rPr lang="en-US" dirty="0"/>
              <a:t>Report on the number of individuals served, cumulative for the SFY</a:t>
            </a:r>
          </a:p>
          <a:p>
            <a:pPr lvl="1"/>
            <a:r>
              <a:rPr lang="en-US" dirty="0"/>
              <a:t>Align with work plan and data entered in Workforce One</a:t>
            </a:r>
          </a:p>
          <a:p>
            <a:r>
              <a:rPr lang="en-US" dirty="0"/>
              <a:t>Data section includes</a:t>
            </a:r>
          </a:p>
          <a:p>
            <a:pPr lvl="1"/>
            <a:r>
              <a:rPr lang="en-US" dirty="0"/>
              <a:t>Demographics</a:t>
            </a:r>
          </a:p>
          <a:p>
            <a:pPr lvl="2"/>
            <a:r>
              <a:rPr lang="en-US" dirty="0"/>
              <a:t>Age, race, education level, etc.</a:t>
            </a:r>
          </a:p>
          <a:p>
            <a:pPr lvl="1"/>
            <a:r>
              <a:rPr lang="en-US" dirty="0"/>
              <a:t>Other Demographics</a:t>
            </a:r>
          </a:p>
          <a:p>
            <a:pPr lvl="2"/>
            <a:r>
              <a:rPr lang="en-US" dirty="0"/>
              <a:t>Barriers to employment: limited English proficiency, disability, homeless, former foster youth </a:t>
            </a:r>
          </a:p>
          <a:p>
            <a:pPr lvl="2"/>
            <a:r>
              <a:rPr lang="en-US" dirty="0"/>
              <a:t>Indicators of economic condition: economically disadvantaged, receiving public assistance</a:t>
            </a:r>
          </a:p>
          <a:p>
            <a:pPr lvl="1"/>
            <a:r>
              <a:rPr lang="en-US" dirty="0"/>
              <a:t>Program services, activities, other related assistance</a:t>
            </a:r>
          </a:p>
          <a:p>
            <a:pPr lvl="1"/>
            <a:r>
              <a:rPr lang="en-US" dirty="0"/>
              <a:t>Indicators of Performance (Outcomes)</a:t>
            </a:r>
          </a:p>
          <a:p>
            <a:pPr lvl="1"/>
            <a:r>
              <a:rPr lang="en-US" dirty="0"/>
              <a:t>Customer satisfaction </a:t>
            </a:r>
          </a:p>
          <a:p>
            <a:pPr lvl="2"/>
            <a:r>
              <a:rPr lang="en-US" dirty="0"/>
              <a:t>Could be “not applicable" for some quarters</a:t>
            </a:r>
          </a:p>
        </p:txBody>
      </p:sp>
    </p:spTree>
    <p:extLst>
      <p:ext uri="{BB962C8B-B14F-4D97-AF65-F5344CB8AC3E}">
        <p14:creationId xmlns:p14="http://schemas.microsoft.com/office/powerpoint/2010/main" val="3497871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9F08-7585-BCB3-75AD-9A04F3A2BF20}"/>
              </a:ext>
            </a:extLst>
          </p:cNvPr>
          <p:cNvSpPr>
            <a:spLocks noGrp="1"/>
          </p:cNvSpPr>
          <p:nvPr>
            <p:ph type="title"/>
          </p:nvPr>
        </p:nvSpPr>
        <p:spPr>
          <a:xfrm>
            <a:off x="868879" y="1037145"/>
            <a:ext cx="10515600" cy="1325563"/>
          </a:xfrm>
        </p:spPr>
        <p:txBody>
          <a:bodyPr/>
          <a:lstStyle/>
          <a:p>
            <a:r>
              <a:rPr lang="en-US" dirty="0"/>
              <a:t>Reporting Requirements: Quarterly Report</a:t>
            </a:r>
          </a:p>
        </p:txBody>
      </p:sp>
      <p:sp>
        <p:nvSpPr>
          <p:cNvPr id="3" name="Content Placeholder 2">
            <a:extLst>
              <a:ext uri="{FF2B5EF4-FFF2-40B4-BE49-F238E27FC236}">
                <a16:creationId xmlns:a16="http://schemas.microsoft.com/office/drawing/2014/main" id="{A77146FD-7FAE-05FB-1762-3A4AD5EA8D5F}"/>
              </a:ext>
            </a:extLst>
          </p:cNvPr>
          <p:cNvSpPr>
            <a:spLocks noGrp="1"/>
          </p:cNvSpPr>
          <p:nvPr>
            <p:ph idx="1"/>
          </p:nvPr>
        </p:nvSpPr>
        <p:spPr>
          <a:xfrm>
            <a:off x="868875" y="2220204"/>
            <a:ext cx="10515600" cy="4351338"/>
          </a:xfrm>
        </p:spPr>
        <p:txBody>
          <a:bodyPr>
            <a:normAutofit fontScale="92500" lnSpcReduction="10000"/>
          </a:bodyPr>
          <a:lstStyle/>
          <a:p>
            <a:r>
              <a:rPr lang="en-US" u="sng" dirty="0"/>
              <a:t>Narrative: </a:t>
            </a:r>
          </a:p>
          <a:p>
            <a:r>
              <a:rPr lang="en-US" dirty="0"/>
              <a:t>Short summary of activities and progress</a:t>
            </a:r>
          </a:p>
          <a:p>
            <a:r>
              <a:rPr lang="en-US" dirty="0"/>
              <a:t>Description of any changes or challenges in implementing grant project</a:t>
            </a:r>
          </a:p>
          <a:p>
            <a:r>
              <a:rPr lang="en-US" dirty="0"/>
              <a:t>Include project highlight or “Success Stories”</a:t>
            </a:r>
          </a:p>
          <a:p>
            <a:pPr lvl="1"/>
            <a:r>
              <a:rPr lang="en-US" dirty="0"/>
              <a:t>Only use first names in stories</a:t>
            </a:r>
          </a:p>
          <a:p>
            <a:pPr lvl="1"/>
            <a:r>
              <a:rPr lang="en-US" dirty="0"/>
              <a:t>DEED has Media Release forms that must be used with success stories and any reports you generate that include individual profiles and/or images. </a:t>
            </a:r>
          </a:p>
          <a:p>
            <a:pPr lvl="1"/>
            <a:r>
              <a:rPr lang="en-US" dirty="0"/>
              <a:t>Success Stories are used in program factsheets and reports to the Legislature and general public</a:t>
            </a:r>
          </a:p>
          <a:p>
            <a:r>
              <a:rPr lang="en-US" dirty="0"/>
              <a:t>Thorough narratives help to tell the stories of the great work that is happening through these grants</a:t>
            </a:r>
          </a:p>
        </p:txBody>
      </p:sp>
    </p:spTree>
    <p:extLst>
      <p:ext uri="{BB962C8B-B14F-4D97-AF65-F5344CB8AC3E}">
        <p14:creationId xmlns:p14="http://schemas.microsoft.com/office/powerpoint/2010/main" val="1430890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Privacy and Equal Opportunity</a:t>
            </a:r>
          </a:p>
        </p:txBody>
      </p:sp>
      <p:sp>
        <p:nvSpPr>
          <p:cNvPr id="3" name="Content Placeholder 2"/>
          <p:cNvSpPr>
            <a:spLocks noGrp="1"/>
          </p:cNvSpPr>
          <p:nvPr>
            <p:ph idx="1"/>
          </p:nvPr>
        </p:nvSpPr>
        <p:spPr>
          <a:xfrm>
            <a:off x="838200" y="1970087"/>
            <a:ext cx="10515600" cy="4351338"/>
          </a:xfrm>
        </p:spPr>
        <p:txBody>
          <a:bodyPr/>
          <a:lstStyle/>
          <a:p>
            <a:r>
              <a:rPr lang="en-US" dirty="0"/>
              <a:t>Grantees must inform program participants how their personal information will be used</a:t>
            </a:r>
          </a:p>
          <a:p>
            <a:r>
              <a:rPr lang="en-US" dirty="0"/>
              <a:t>Applicants and participants must also be informed of their right to file a complaint of discrimination</a:t>
            </a:r>
          </a:p>
          <a:p>
            <a:r>
              <a:rPr lang="en-US" dirty="0"/>
              <a:t>“How We Use Your Personal Information/Equal Opportunity is the Law” document may be customized with your agency information. </a:t>
            </a:r>
          </a:p>
        </p:txBody>
      </p:sp>
    </p:spTree>
    <p:extLst>
      <p:ext uri="{BB962C8B-B14F-4D97-AF65-F5344CB8AC3E}">
        <p14:creationId xmlns:p14="http://schemas.microsoft.com/office/powerpoint/2010/main" val="2775796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Technical Assistance</a:t>
            </a:r>
          </a:p>
        </p:txBody>
      </p:sp>
    </p:spTree>
    <p:extLst>
      <p:ext uri="{BB962C8B-B14F-4D97-AF65-F5344CB8AC3E}">
        <p14:creationId xmlns:p14="http://schemas.microsoft.com/office/powerpoint/2010/main" val="1122076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5EE12-7422-BECF-91EC-AD0D11B15839}"/>
              </a:ext>
            </a:extLst>
          </p:cNvPr>
          <p:cNvSpPr>
            <a:spLocks noGrp="1"/>
          </p:cNvSpPr>
          <p:nvPr>
            <p:ph type="title"/>
          </p:nvPr>
        </p:nvSpPr>
        <p:spPr>
          <a:xfrm>
            <a:off x="838200" y="937696"/>
            <a:ext cx="10515600" cy="1325563"/>
          </a:xfrm>
        </p:spPr>
        <p:txBody>
          <a:bodyPr/>
          <a:lstStyle/>
          <a:p>
            <a:r>
              <a:rPr lang="en-US" dirty="0"/>
              <a:t>Technical Assistance</a:t>
            </a:r>
          </a:p>
        </p:txBody>
      </p:sp>
      <p:sp>
        <p:nvSpPr>
          <p:cNvPr id="5" name="Content Placeholder 4"/>
          <p:cNvSpPr>
            <a:spLocks noGrp="1"/>
          </p:cNvSpPr>
          <p:nvPr>
            <p:ph idx="1"/>
          </p:nvPr>
        </p:nvSpPr>
        <p:spPr>
          <a:xfrm>
            <a:off x="838200" y="1990127"/>
            <a:ext cx="10515600" cy="4351338"/>
          </a:xfrm>
        </p:spPr>
        <p:txBody>
          <a:bodyPr>
            <a:normAutofit lnSpcReduction="10000"/>
          </a:bodyPr>
          <a:lstStyle/>
          <a:p>
            <a:r>
              <a:rPr lang="en-US" sz="2800" dirty="0"/>
              <a:t>Ongoing technical assistance available from DEED’s Program Manager</a:t>
            </a:r>
          </a:p>
          <a:p>
            <a:pPr lvl="1"/>
            <a:r>
              <a:rPr lang="en-US" sz="2400" dirty="0"/>
              <a:t>Data reporting questions or Work Force One access</a:t>
            </a:r>
          </a:p>
          <a:p>
            <a:pPr lvl="1"/>
            <a:r>
              <a:rPr lang="en-US" sz="2400" dirty="0"/>
              <a:t>RPRs and expenditure reporting questions</a:t>
            </a:r>
          </a:p>
          <a:p>
            <a:pPr lvl="1"/>
            <a:r>
              <a:rPr lang="en-US" dirty="0"/>
              <a:t>G</a:t>
            </a:r>
            <a:r>
              <a:rPr lang="en-US" sz="2400" dirty="0"/>
              <a:t>rant overview for new staff</a:t>
            </a:r>
          </a:p>
          <a:p>
            <a:r>
              <a:rPr lang="en-US" sz="2600" dirty="0"/>
              <a:t>Important to contact your DEED program manager with any issues that may impact your grant and potentially require a contract modification</a:t>
            </a:r>
          </a:p>
          <a:p>
            <a:r>
              <a:rPr lang="en-US" sz="2600" dirty="0"/>
              <a:t>Potential reasons for a contract modification could include:</a:t>
            </a:r>
            <a:endParaRPr lang="en-US" sz="2200" dirty="0"/>
          </a:p>
          <a:p>
            <a:pPr lvl="1"/>
            <a:r>
              <a:rPr lang="en-US" sz="2200" dirty="0"/>
              <a:t>Need to move funds between cost categories (DEED cannot reimburse in excess of the approved budget for any cost category)</a:t>
            </a:r>
          </a:p>
          <a:p>
            <a:pPr lvl="1"/>
            <a:r>
              <a:rPr lang="en-US" sz="2200" dirty="0"/>
              <a:t>Changes to previously approved work plans</a:t>
            </a:r>
          </a:p>
          <a:p>
            <a:pPr lvl="1"/>
            <a:r>
              <a:rPr lang="en-US" sz="2200" dirty="0"/>
              <a:t>Change in organization name or change in personnel of authorized signatory</a:t>
            </a:r>
          </a:p>
        </p:txBody>
      </p:sp>
    </p:spTree>
    <p:extLst>
      <p:ext uri="{BB962C8B-B14F-4D97-AF65-F5344CB8AC3E}">
        <p14:creationId xmlns:p14="http://schemas.microsoft.com/office/powerpoint/2010/main" val="1218699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Assistance</a:t>
            </a:r>
          </a:p>
        </p:txBody>
      </p:sp>
      <p:sp>
        <p:nvSpPr>
          <p:cNvPr id="3" name="Content Placeholder 2"/>
          <p:cNvSpPr>
            <a:spLocks noGrp="1"/>
          </p:cNvSpPr>
          <p:nvPr>
            <p:ph idx="1"/>
          </p:nvPr>
        </p:nvSpPr>
        <p:spPr>
          <a:xfrm>
            <a:off x="838200" y="2027237"/>
            <a:ext cx="10515600" cy="4351338"/>
          </a:xfrm>
        </p:spPr>
        <p:txBody>
          <a:bodyPr>
            <a:normAutofit/>
          </a:bodyPr>
          <a:lstStyle/>
          <a:p>
            <a:r>
              <a:rPr lang="en-US" dirty="0"/>
              <a:t>Resources for Grantees are posted on Youth at Work webpage </a:t>
            </a:r>
            <a:r>
              <a:rPr lang="en-US" dirty="0">
                <a:hlinkClick r:id="rId2"/>
              </a:rPr>
              <a:t>Youth at Work Competitive Grants / Minnesota Department of Employment and Economic Development (mn.gov)</a:t>
            </a:r>
            <a:endParaRPr lang="en-US" dirty="0"/>
          </a:p>
          <a:p>
            <a:pPr>
              <a:spcAft>
                <a:spcPts val="1800"/>
              </a:spcAft>
            </a:pPr>
            <a:r>
              <a:rPr lang="en-US" dirty="0"/>
              <a:t>If you have any questions about your grant or the information presented today, please email Cory Schmid (</a:t>
            </a:r>
            <a:r>
              <a:rPr lang="en-US" dirty="0">
                <a:hlinkClick r:id="rId3"/>
              </a:rPr>
              <a:t>Cory.Schmid@state.mn.us</a:t>
            </a:r>
            <a:r>
              <a:rPr lang="en-US" dirty="0"/>
              <a:t>)</a:t>
            </a:r>
            <a:endParaRPr lang="en-US" sz="2800" b="1" dirty="0"/>
          </a:p>
          <a:p>
            <a:pPr marL="0" indent="0" algn="ctr">
              <a:buNone/>
            </a:pPr>
            <a:r>
              <a:rPr lang="en-US" sz="2800" b="1" dirty="0"/>
              <a:t>We look forward to working with you as you implement your Youth </a:t>
            </a:r>
            <a:r>
              <a:rPr lang="en-US" b="1" dirty="0"/>
              <a:t>at Work</a:t>
            </a:r>
            <a:r>
              <a:rPr lang="en-US" sz="2800" b="1" dirty="0"/>
              <a:t> Project!</a:t>
            </a:r>
            <a:endParaRPr lang="en-US" dirty="0"/>
          </a:p>
        </p:txBody>
      </p:sp>
    </p:spTree>
    <p:extLst>
      <p:ext uri="{BB962C8B-B14F-4D97-AF65-F5344CB8AC3E}">
        <p14:creationId xmlns:p14="http://schemas.microsoft.com/office/powerpoint/2010/main" val="1061072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Grant Overview</a:t>
            </a:r>
          </a:p>
        </p:txBody>
      </p:sp>
    </p:spTree>
    <p:extLst>
      <p:ext uri="{BB962C8B-B14F-4D97-AF65-F5344CB8AC3E}">
        <p14:creationId xmlns:p14="http://schemas.microsoft.com/office/powerpoint/2010/main" val="109555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DEED Overview</a:t>
            </a:r>
          </a:p>
        </p:txBody>
      </p:sp>
      <p:sp>
        <p:nvSpPr>
          <p:cNvPr id="3" name="Content Placeholder 2"/>
          <p:cNvSpPr>
            <a:spLocks noGrp="1"/>
          </p:cNvSpPr>
          <p:nvPr>
            <p:ph idx="1"/>
          </p:nvPr>
        </p:nvSpPr>
        <p:spPr>
          <a:xfrm>
            <a:off x="819150" y="2132012"/>
            <a:ext cx="10515600" cy="4351338"/>
          </a:xfrm>
        </p:spPr>
        <p:txBody>
          <a:bodyPr>
            <a:normAutofit/>
          </a:bodyPr>
          <a:lstStyle/>
          <a:p>
            <a:r>
              <a:rPr lang="en-US" dirty="0"/>
              <a:t>The Minnesota Department of Employment and Economic Development (DEED) is committed to ensuring economic equity throughout Minnesota. Minnesotans will have fair and equitable access to meaningful employment at a family sustaining wage, and employers will be able to fill in-demand jobs.</a:t>
            </a:r>
          </a:p>
          <a:p>
            <a:pPr marL="0" indent="0" algn="ctr">
              <a:buNone/>
            </a:pPr>
            <a:r>
              <a:rPr lang="en-US" b="1" i="1" dirty="0"/>
              <a:t>DEED’s Mission: </a:t>
            </a:r>
          </a:p>
          <a:p>
            <a:pPr marL="0" indent="0" algn="ctr">
              <a:buNone/>
            </a:pPr>
            <a:r>
              <a:rPr lang="en-US" b="1" i="1" dirty="0"/>
              <a:t>To empower the growth of the Minnesota economy, for everyone</a:t>
            </a:r>
          </a:p>
          <a:p>
            <a:r>
              <a:rPr lang="en-US" dirty="0"/>
              <a:t>Youth at Work grants are managed through DEED’s Employment and Training Programs (ETP) Division, Office of Youth Development</a:t>
            </a: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5</a:t>
            </a:fld>
            <a:endParaRPr lang="en-US" dirty="0">
              <a:solidFill>
                <a:schemeClr val="tx1"/>
              </a:solidFill>
            </a:endParaRPr>
          </a:p>
        </p:txBody>
      </p:sp>
    </p:spTree>
    <p:extLst>
      <p:ext uri="{BB962C8B-B14F-4D97-AF65-F5344CB8AC3E}">
        <p14:creationId xmlns:p14="http://schemas.microsoft.com/office/powerpoint/2010/main" val="2729896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Population</a:t>
            </a:r>
          </a:p>
        </p:txBody>
      </p:sp>
      <p:sp>
        <p:nvSpPr>
          <p:cNvPr id="3" name="Content Placeholder 2"/>
          <p:cNvSpPr>
            <a:spLocks noGrp="1"/>
          </p:cNvSpPr>
          <p:nvPr>
            <p:ph idx="1"/>
          </p:nvPr>
        </p:nvSpPr>
        <p:spPr>
          <a:xfrm>
            <a:off x="819150" y="2132012"/>
            <a:ext cx="10515600" cy="4351338"/>
          </a:xfrm>
        </p:spPr>
        <p:txBody>
          <a:bodyPr/>
          <a:lstStyle/>
          <a:p>
            <a:r>
              <a:rPr lang="en-US" dirty="0"/>
              <a:t>Provide grants to organizations providing services to youth:</a:t>
            </a:r>
          </a:p>
          <a:p>
            <a:pPr lvl="1"/>
            <a:r>
              <a:rPr lang="en-US" dirty="0"/>
              <a:t>between the ages of 14 and 24 and,  </a:t>
            </a:r>
          </a:p>
          <a:p>
            <a:pPr lvl="1"/>
            <a:r>
              <a:rPr lang="en-US" dirty="0"/>
              <a:t>who are economically disadvantaged, and/or </a:t>
            </a:r>
          </a:p>
          <a:p>
            <a:pPr lvl="1"/>
            <a:r>
              <a:rPr lang="en-US" dirty="0"/>
              <a:t>have at least one at-risk characteristic</a:t>
            </a:r>
          </a:p>
          <a:p>
            <a:pPr lvl="0"/>
            <a:r>
              <a:rPr lang="en-US" dirty="0"/>
              <a:t>Priority given to programs that:</a:t>
            </a:r>
          </a:p>
          <a:p>
            <a:pPr lvl="1"/>
            <a:r>
              <a:rPr lang="en-US" dirty="0"/>
              <a:t>Provide students with information about education and training requirements for careers in high-growth, in-demand occupations;</a:t>
            </a:r>
          </a:p>
          <a:p>
            <a:pPr lvl="1"/>
            <a:r>
              <a:rPr lang="en-US" dirty="0"/>
              <a:t>Serve youth from communities of color who are underrepresented in the workforce; or,</a:t>
            </a:r>
          </a:p>
          <a:p>
            <a:pPr lvl="1"/>
            <a:r>
              <a:rPr lang="en-US" dirty="0"/>
              <a:t>Serve youth with disabilities</a:t>
            </a: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333844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Population: At-risk characteristics</a:t>
            </a:r>
          </a:p>
        </p:txBody>
      </p:sp>
      <p:sp>
        <p:nvSpPr>
          <p:cNvPr id="3" name="Content Placeholder 2"/>
          <p:cNvSpPr>
            <a:spLocks noGrp="1"/>
          </p:cNvSpPr>
          <p:nvPr>
            <p:ph idx="1"/>
          </p:nvPr>
        </p:nvSpPr>
        <p:spPr>
          <a:xfrm>
            <a:off x="819150" y="2132012"/>
            <a:ext cx="10515600" cy="4351338"/>
          </a:xfrm>
        </p:spPr>
        <p:txBody>
          <a:bodyPr>
            <a:normAutofit fontScale="92500" lnSpcReduction="10000"/>
          </a:bodyPr>
          <a:lstStyle/>
          <a:p>
            <a:r>
              <a:rPr lang="en-US" dirty="0"/>
              <a:t>Focus includes serving:</a:t>
            </a:r>
          </a:p>
          <a:p>
            <a:pPr lvl="1"/>
            <a:r>
              <a:rPr lang="en-US" dirty="0"/>
              <a:t>Pregnant/parenting youth</a:t>
            </a:r>
          </a:p>
          <a:p>
            <a:pPr lvl="1"/>
            <a:r>
              <a:rPr lang="en-US" dirty="0"/>
              <a:t>Youth with limited English proficiency</a:t>
            </a:r>
          </a:p>
          <a:p>
            <a:pPr lvl="1"/>
            <a:r>
              <a:rPr lang="en-US" dirty="0"/>
              <a:t>Potential or actual school dropouts</a:t>
            </a:r>
          </a:p>
          <a:p>
            <a:pPr lvl="1"/>
            <a:r>
              <a:rPr lang="en-US" dirty="0"/>
              <a:t>Youth in an offender or diversion program</a:t>
            </a:r>
          </a:p>
          <a:p>
            <a:pPr lvl="1"/>
            <a:r>
              <a:rPr lang="en-US" dirty="0"/>
              <a:t>Youth receiving public assistance and/or group home services</a:t>
            </a:r>
          </a:p>
          <a:p>
            <a:pPr lvl="1"/>
            <a:r>
              <a:rPr lang="en-US" dirty="0"/>
              <a:t>Youth with disabilities, including learning disabilities</a:t>
            </a:r>
          </a:p>
          <a:p>
            <a:pPr lvl="1"/>
            <a:r>
              <a:rPr lang="en-US" dirty="0"/>
              <a:t>Homeless or runaway youth</a:t>
            </a:r>
          </a:p>
          <a:p>
            <a:pPr lvl="1"/>
            <a:r>
              <a:rPr lang="en-US" dirty="0"/>
              <a:t>Chemically dependent or children of drug or alcohol abusers/dependents</a:t>
            </a:r>
          </a:p>
          <a:p>
            <a:pPr lvl="1"/>
            <a:r>
              <a:rPr lang="en-US" dirty="0"/>
              <a:t>Youth with basic skills deficiency</a:t>
            </a:r>
          </a:p>
          <a:p>
            <a:pPr lvl="1"/>
            <a:r>
              <a:rPr lang="en-US" dirty="0"/>
              <a:t>Youth with educational attainment one or more levels below grade level; and/or</a:t>
            </a:r>
          </a:p>
          <a:p>
            <a:pPr lvl="1"/>
            <a:r>
              <a:rPr lang="en-US" dirty="0"/>
              <a:t>Foster children</a:t>
            </a: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7</a:t>
            </a:fld>
            <a:endParaRPr lang="en-US" dirty="0">
              <a:solidFill>
                <a:schemeClr val="tx1"/>
              </a:solidFill>
            </a:endParaRPr>
          </a:p>
        </p:txBody>
      </p:sp>
    </p:spTree>
    <p:extLst>
      <p:ext uri="{BB962C8B-B14F-4D97-AF65-F5344CB8AC3E}">
        <p14:creationId xmlns:p14="http://schemas.microsoft.com/office/powerpoint/2010/main" val="109781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Economically disadvantaged</a:t>
            </a:r>
          </a:p>
        </p:txBody>
      </p:sp>
      <p:sp>
        <p:nvSpPr>
          <p:cNvPr id="3" name="Content Placeholder 2"/>
          <p:cNvSpPr>
            <a:spLocks noGrp="1"/>
          </p:cNvSpPr>
          <p:nvPr>
            <p:ph idx="1"/>
          </p:nvPr>
        </p:nvSpPr>
        <p:spPr>
          <a:xfrm>
            <a:off x="819150" y="2132012"/>
            <a:ext cx="10515600" cy="4351338"/>
          </a:xfrm>
        </p:spPr>
        <p:txBody>
          <a:bodyPr>
            <a:normAutofit/>
          </a:bodyPr>
          <a:lstStyle/>
          <a:p>
            <a:r>
              <a:rPr lang="en-US" dirty="0"/>
              <a:t>Free/reduced lunch eligibility </a:t>
            </a:r>
          </a:p>
          <a:p>
            <a:pPr lvl="1"/>
            <a:r>
              <a:rPr lang="en-US" dirty="0"/>
              <a:t>With recent law changes, using F/R Lunch eligibility is more challenging.</a:t>
            </a:r>
          </a:p>
          <a:p>
            <a:pPr lvl="1"/>
            <a:r>
              <a:rPr lang="en-US" dirty="0"/>
              <a:t>If school district is able to provide you with a F/R lunch verification, this will still qualify the youth to be eligible.</a:t>
            </a:r>
          </a:p>
          <a:p>
            <a:r>
              <a:rPr lang="en-US" dirty="0"/>
              <a:t>FAFSA</a:t>
            </a:r>
          </a:p>
          <a:p>
            <a:pPr lvl="1"/>
            <a:r>
              <a:rPr lang="en-US" dirty="0"/>
              <a:t>An Expected Family Contribution of “0” counts as low-income.</a:t>
            </a:r>
          </a:p>
          <a:p>
            <a:r>
              <a:rPr lang="en-US" dirty="0"/>
              <a:t>Public Assistance Recipient</a:t>
            </a:r>
          </a:p>
          <a:p>
            <a:pPr lvl="1"/>
            <a:r>
              <a:rPr lang="en-US" dirty="0"/>
              <a:t>If youth is from a family, or is receiving public assistance benefits themselves, this qualifies as meeting the economically disadvantaged eligibility.</a:t>
            </a:r>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51020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9637"/>
            <a:ext cx="10515600" cy="954789"/>
          </a:xfrm>
        </p:spPr>
        <p:txBody>
          <a:bodyPr/>
          <a:lstStyle/>
          <a:p>
            <a:r>
              <a:rPr lang="en-US" dirty="0"/>
              <a:t>Eligible Services </a:t>
            </a:r>
          </a:p>
        </p:txBody>
      </p:sp>
      <p:sp>
        <p:nvSpPr>
          <p:cNvPr id="3" name="Content Placeholder 2">
            <a:extLst>
              <a:ext uri="{FF2B5EF4-FFF2-40B4-BE49-F238E27FC236}">
                <a16:creationId xmlns:a16="http://schemas.microsoft.com/office/drawing/2014/main" id="{D45134D2-4407-02E8-4718-B5B2BB7F84C4}"/>
              </a:ext>
            </a:extLst>
          </p:cNvPr>
          <p:cNvSpPr>
            <a:spLocks noGrp="1"/>
          </p:cNvSpPr>
          <p:nvPr>
            <p:ph idx="1"/>
          </p:nvPr>
        </p:nvSpPr>
        <p:spPr>
          <a:xfrm>
            <a:off x="838200" y="1864426"/>
            <a:ext cx="10515600" cy="4857049"/>
          </a:xfrm>
        </p:spPr>
        <p:txBody>
          <a:bodyPr>
            <a:normAutofit fontScale="92500" lnSpcReduction="20000"/>
          </a:bodyPr>
          <a:lstStyle/>
          <a:p>
            <a:pPr marR="0" lvl="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Provide summer and/or year-round work experience and introduction to career pathways for economically disadvantaged or at-risk youth, ages 14 through 24 (including those who are out-of-school and/or involved in the foster care and juvenile justice systems, residing in MFIP households, youth with disabilities, and youth from communities of color who are under-represented in the workforce; homeless and/or runaways); and,</a:t>
            </a:r>
          </a:p>
          <a:p>
            <a:pPr marR="0" lvl="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Increase exposure to in-demand jobs important to regional economies; and,</a:t>
            </a:r>
          </a:p>
          <a:p>
            <a:pPr marR="0" lvl="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Introduce and promote career pathways and skill acquisition (academic and work readiness) through project-based instruction; and, </a:t>
            </a:r>
          </a:p>
          <a:p>
            <a:pPr marR="0" lvl="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Promote mastery of work readiness competencies and 21</a:t>
            </a:r>
            <a:r>
              <a:rPr lang="en-US" baseline="30000" dirty="0">
                <a:latin typeface="Calibri" panose="020F0502020204030204" pitchFamily="34" charset="0"/>
                <a:ea typeface="Calibri" panose="020F0502020204030204" pitchFamily="34" charset="0"/>
                <a:cs typeface="Times New Roman" panose="02020603050405020304" pitchFamily="18" charset="0"/>
              </a:rPr>
              <a:t>st</a:t>
            </a:r>
            <a:r>
              <a:rPr lang="en-US" dirty="0">
                <a:latin typeface="Calibri" panose="020F0502020204030204" pitchFamily="34" charset="0"/>
                <a:ea typeface="Calibri" panose="020F0502020204030204" pitchFamily="34" charset="0"/>
                <a:cs typeface="Times New Roman" panose="02020603050405020304" pitchFamily="18" charset="0"/>
              </a:rPr>
              <a:t> Century skills, as demonstrated through workplace portfolios and other assessments; and,</a:t>
            </a:r>
          </a:p>
          <a:p>
            <a:pPr marR="0" lvl="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Provide high-quality worksites and overall participant and employer satisfaction.</a:t>
            </a:r>
          </a:p>
          <a:p>
            <a:pPr lvl="0">
              <a:spcBef>
                <a:spcPts val="0"/>
              </a:spcBef>
            </a:pPr>
            <a:r>
              <a:rPr lang="en-US" dirty="0">
                <a:latin typeface="Calibri" panose="020F0502020204030204" pitchFamily="34" charset="0"/>
                <a:ea typeface="Calibri" panose="020F0502020204030204" pitchFamily="34" charset="0"/>
                <a:cs typeface="Times New Roman" panose="02020603050405020304" pitchFamily="18" charset="0"/>
              </a:rPr>
              <a:t>Virtual career services and work experiences.</a:t>
            </a:r>
            <a:endParaRPr lang="en-US" dirty="0"/>
          </a:p>
        </p:txBody>
      </p:sp>
      <p:sp>
        <p:nvSpPr>
          <p:cNvPr id="4" name="Slide Number Placeholder 3"/>
          <p:cNvSpPr>
            <a:spLocks noGrp="1"/>
          </p:cNvSpPr>
          <p:nvPr>
            <p:ph type="sldNum" sz="quarter" idx="12"/>
          </p:nvPr>
        </p:nvSpPr>
        <p:spPr/>
        <p:txBody>
          <a:bodyPr/>
          <a:lstStyle/>
          <a:p>
            <a:fld id="{DC0CDB00-2D61-4BF6-AFF9-4B5C11325907}"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3690471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84D9526CAB864C9DC248A6AA2C129E" ma:contentTypeVersion="7" ma:contentTypeDescription="Create a new document." ma:contentTypeScope="" ma:versionID="e3a493c862329ffb530db32303837c7c">
  <xsd:schema xmlns:xsd="http://www.w3.org/2001/XMLSchema" xmlns:xs="http://www.w3.org/2001/XMLSchema" xmlns:p="http://schemas.microsoft.com/office/2006/metadata/properties" xmlns:ns3="ec5ffc2c-0589-4753-b34a-4c035d4e7b7e" targetNamespace="http://schemas.microsoft.com/office/2006/metadata/properties" ma:root="true" ma:fieldsID="61276a9e06a4f535ff23819235ebab0c" ns3:_="">
    <xsd:import namespace="ec5ffc2c-0589-4753-b34a-4c035d4e7b7e"/>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5ffc2c-0589-4753-b34a-4c035d4e7b7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7FD382-E97A-4C99-8AF0-3ADD36BF7F1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ec5ffc2c-0589-4753-b34a-4c035d4e7b7e"/>
    <ds:schemaRef ds:uri="http://www.w3.org/XML/1998/namespace"/>
  </ds:schemaRefs>
</ds:datastoreItem>
</file>

<file path=customXml/itemProps2.xml><?xml version="1.0" encoding="utf-8"?>
<ds:datastoreItem xmlns:ds="http://schemas.openxmlformats.org/officeDocument/2006/customXml" ds:itemID="{FC6C4A87-39C9-45DC-B2A6-921127F0B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5ffc2c-0589-4753-b34a-4c035d4e7b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811994-D017-4B8F-B209-978F51752D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28785</TotalTime>
  <Words>2706</Words>
  <Application>Microsoft Office PowerPoint</Application>
  <PresentationFormat>Widescreen</PresentationFormat>
  <Paragraphs>256</Paragraphs>
  <Slides>38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SFY 24-25 Youth at Work Overview for Grantees</vt:lpstr>
      <vt:lpstr>Outline of Today’s Webinar</vt:lpstr>
      <vt:lpstr>Welcome</vt:lpstr>
      <vt:lpstr>Grant Overview</vt:lpstr>
      <vt:lpstr>DEED Overview</vt:lpstr>
      <vt:lpstr>Eligible Population</vt:lpstr>
      <vt:lpstr>Eligible Population: At-risk characteristics</vt:lpstr>
      <vt:lpstr>Economically disadvantaged</vt:lpstr>
      <vt:lpstr>Eligible Services </vt:lpstr>
      <vt:lpstr>Eligible Services </vt:lpstr>
      <vt:lpstr>Notes About Funding Availability</vt:lpstr>
      <vt:lpstr>Incentives Payments</vt:lpstr>
      <vt:lpstr>Stipend Payments</vt:lpstr>
      <vt:lpstr>Grants Management System</vt:lpstr>
      <vt:lpstr>Financial Expectations</vt:lpstr>
      <vt:lpstr>General Cost Guidance</vt:lpstr>
      <vt:lpstr>Youth at Work Cost Categories</vt:lpstr>
      <vt:lpstr>Youth a Work Cost Categories</vt:lpstr>
      <vt:lpstr>Youth at Work Cost Categories</vt:lpstr>
      <vt:lpstr>Youth at Work Cost Categories</vt:lpstr>
      <vt:lpstr>Reimbursements</vt:lpstr>
      <vt:lpstr>Reimbursements</vt:lpstr>
      <vt:lpstr>Reimbursements</vt:lpstr>
      <vt:lpstr>Workforce One</vt:lpstr>
      <vt:lpstr>What is WF1?</vt:lpstr>
      <vt:lpstr>What will you do with WF1?</vt:lpstr>
      <vt:lpstr>How will DEED use your data in WF1?</vt:lpstr>
      <vt:lpstr>WorkForce One: Setup</vt:lpstr>
      <vt:lpstr>WorkForce One: Training</vt:lpstr>
      <vt:lpstr>Reporting Requirements</vt:lpstr>
      <vt:lpstr>Reporting Requirements: Quarterly Report</vt:lpstr>
      <vt:lpstr>Reporting Requirements: Quarterly Report</vt:lpstr>
      <vt:lpstr>Reporting Requirements: Quarterly Report</vt:lpstr>
      <vt:lpstr>Reporting Requirements: Quarterly Report</vt:lpstr>
      <vt:lpstr>Data Privacy and Equal Opportunity</vt:lpstr>
      <vt:lpstr>Technical Assistance</vt:lpstr>
      <vt:lpstr>Technical Assistance</vt:lpstr>
      <vt:lpstr>Technical Assistance</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DEED PowerPoint Presentation</dc:title>
  <dc:creator>Heidi A Johnson</dc:creator>
  <cp:lastModifiedBy>Clayton, Samantha (She/Her/Hers) (DEED)</cp:lastModifiedBy>
  <cp:revision>115</cp:revision>
  <cp:lastPrinted>2019-10-16T16:36:10Z</cp:lastPrinted>
  <dcterms:created xsi:type="dcterms:W3CDTF">2018-05-09T16:28:15Z</dcterms:created>
  <dcterms:modified xsi:type="dcterms:W3CDTF">2023-11-28T18:34:24Z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0x0101005284D9526CAB864C9DC248A6AA2C129E</vt:lpwstr>
  </property>
</Properties>
</file>